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22343-C95E-467B-88E2-11A4786ED00B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87D13-867F-468E-9613-C423BD57EDB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755576" y="1700808"/>
            <a:ext cx="7772400" cy="504825"/>
          </a:xfrm>
        </p:spPr>
        <p:txBody>
          <a:bodyPr>
            <a:normAutofit/>
          </a:bodyPr>
          <a:lstStyle/>
          <a:p>
            <a:r>
              <a:rPr lang="cs-CZ" sz="1800" b="1" dirty="0">
                <a:solidFill>
                  <a:schemeClr val="tx1"/>
                </a:solidFill>
                <a:latin typeface="+mn-lt"/>
              </a:rPr>
              <a:t>DIGITÁLNÍ UČEBNÍ MATERIÁL</a:t>
            </a:r>
            <a:r>
              <a:rPr lang="cs-CZ" sz="1800" b="1" dirty="0" smtClean="0">
                <a:solidFill>
                  <a:schemeClr val="tx1"/>
                </a:solidFill>
                <a:latin typeface="+mn-lt"/>
              </a:rPr>
              <a:t>: </a:t>
            </a:r>
            <a:r>
              <a:rPr lang="cs-CZ" sz="1800" b="1" dirty="0" smtClean="0">
                <a:solidFill>
                  <a:schemeClr val="tx1"/>
                </a:solidFill>
                <a:latin typeface="+mn-lt"/>
              </a:rPr>
              <a:t>VY_32_INOVACE_01_Aj5_47 </a:t>
            </a:r>
            <a:endParaRPr lang="cs-CZ" sz="1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26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188640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39552" y="2492896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Pavla </a:t>
                      </a:r>
                      <a:r>
                        <a:rPr lang="cs-CZ" dirty="0" err="1" smtClean="0"/>
                        <a:t>Kredbová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7.10.2013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  </a:t>
                      </a:r>
                      <a:r>
                        <a:rPr lang="cs-CZ" dirty="0" smtClean="0"/>
                        <a:t>5. </a:t>
                      </a:r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Present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simple</a:t>
                      </a:r>
                      <a:r>
                        <a:rPr lang="cs-CZ" dirty="0" smtClean="0"/>
                        <a:t> - positive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692696"/>
            <a:ext cx="684076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Anotace:</a:t>
            </a:r>
          </a:p>
          <a:p>
            <a:r>
              <a:rPr lang="cs-CZ" sz="2400" dirty="0" smtClean="0">
                <a:latin typeface="Comic Sans MS" pitchFamily="66" charset="0"/>
              </a:rPr>
              <a:t>Tento materiál slouží k naučení a procvičení kladné věty přítomného</a:t>
            </a:r>
          </a:p>
          <a:p>
            <a:r>
              <a:rPr lang="cs-CZ" sz="2400" dirty="0" smtClean="0">
                <a:latin typeface="Comic Sans MS" pitchFamily="66" charset="0"/>
              </a:rPr>
              <a:t>č</a:t>
            </a:r>
            <a:r>
              <a:rPr lang="cs-CZ" sz="2400" dirty="0" smtClean="0">
                <a:latin typeface="Comic Sans MS" pitchFamily="66" charset="0"/>
              </a:rPr>
              <a:t>asu prostého</a:t>
            </a: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Str. 4, 5, 6, 7 – teoretická část – je zde vysvětlena tvorba věty, velká část je věnována</a:t>
            </a:r>
          </a:p>
          <a:p>
            <a:r>
              <a:rPr lang="cs-CZ" sz="2400" dirty="0" err="1" smtClean="0">
                <a:latin typeface="Comic Sans MS" pitchFamily="66" charset="0"/>
              </a:rPr>
              <a:t>v</a:t>
            </a:r>
            <a:r>
              <a:rPr lang="cs-CZ" sz="2400" dirty="0" err="1" smtClean="0">
                <a:latin typeface="Comic Sans MS" pitchFamily="66" charset="0"/>
              </a:rPr>
              <a:t>yjímkám</a:t>
            </a:r>
            <a:r>
              <a:rPr lang="cs-CZ" sz="2400" dirty="0" smtClean="0">
                <a:latin typeface="Comic Sans MS" pitchFamily="66" charset="0"/>
              </a:rPr>
              <a:t> v tvorbě –S tvaru slovesa</a:t>
            </a: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Str. 8, 9, 10, 11, 12 – praktická část – děti tvoří věty podle obrázku a daných slovíček.</a:t>
            </a:r>
          </a:p>
          <a:p>
            <a:r>
              <a:rPr lang="cs-CZ" sz="2400" dirty="0" smtClean="0">
                <a:latin typeface="Comic Sans MS" pitchFamily="66" charset="0"/>
              </a:rPr>
              <a:t>Pokud na obrázek kliknou, objeví se jim správné řešení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259632" y="1484784"/>
            <a:ext cx="6768752" cy="33123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dirty="0" err="1" smtClean="0">
                <a:solidFill>
                  <a:srgbClr val="FF0000"/>
                </a:solidFill>
                <a:latin typeface="Comic Sans MS" pitchFamily="66" charset="0"/>
              </a:rPr>
              <a:t>Present</a:t>
            </a:r>
            <a:r>
              <a:rPr lang="cs-CZ" sz="54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5400" dirty="0" err="1" smtClean="0">
                <a:solidFill>
                  <a:srgbClr val="FF0000"/>
                </a:solidFill>
                <a:latin typeface="Comic Sans MS" pitchFamily="66" charset="0"/>
              </a:rPr>
              <a:t>simple</a:t>
            </a:r>
            <a:endParaRPr lang="cs-CZ" sz="54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r>
              <a:rPr lang="cs-CZ" sz="5400" dirty="0" smtClean="0">
                <a:solidFill>
                  <a:srgbClr val="FF0000"/>
                </a:solidFill>
                <a:latin typeface="Comic Sans MS" pitchFamily="66" charset="0"/>
              </a:rPr>
              <a:t>Positive sentence</a:t>
            </a:r>
            <a:endParaRPr lang="cs-CZ" sz="54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Přítomný čas prostý –</a:t>
            </a:r>
            <a:b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 kladná věta</a:t>
            </a:r>
            <a:endParaRPr lang="cs-CZ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 smtClean="0">
                <a:latin typeface="Comic Sans MS" pitchFamily="66" charset="0"/>
              </a:rPr>
              <a:t>Kladná věta v přítomném čase prostém se tvoří takto: </a:t>
            </a:r>
          </a:p>
          <a:p>
            <a:endParaRPr lang="cs-CZ" sz="2800" dirty="0" smtClean="0">
              <a:latin typeface="Comic Sans MS" pitchFamily="66" charset="0"/>
            </a:endParaRPr>
          </a:p>
          <a:p>
            <a:r>
              <a:rPr lang="cs-CZ" sz="2800" b="1" dirty="0" smtClean="0">
                <a:latin typeface="Comic Sans MS" pitchFamily="66" charset="0"/>
              </a:rPr>
              <a:t>Podmět (zájmeno, podstatné jméno) </a:t>
            </a:r>
          </a:p>
          <a:p>
            <a:r>
              <a:rPr lang="cs-CZ" sz="2800" b="1" dirty="0" smtClean="0">
                <a:latin typeface="Comic Sans MS" pitchFamily="66" charset="0"/>
              </a:rPr>
              <a:t>+ sloveso v základním tvaru</a:t>
            </a:r>
          </a:p>
          <a:p>
            <a:r>
              <a:rPr lang="cs-CZ" sz="2800" b="1" dirty="0" smtClean="0">
                <a:latin typeface="Comic Sans MS" pitchFamily="66" charset="0"/>
              </a:rPr>
              <a:t>+ zbytek věty</a:t>
            </a:r>
          </a:p>
          <a:p>
            <a:endParaRPr lang="cs-CZ" sz="2800" b="1" dirty="0">
              <a:latin typeface="Comic Sans MS" pitchFamily="66" charset="0"/>
            </a:endParaRPr>
          </a:p>
          <a:p>
            <a:r>
              <a:rPr lang="cs-CZ" sz="2800" b="1" dirty="0" smtClean="0">
                <a:latin typeface="Comic Sans MS" pitchFamily="66" charset="0"/>
              </a:rPr>
              <a:t>Př. </a:t>
            </a:r>
            <a:r>
              <a:rPr lang="cs-CZ" sz="2800" b="1" dirty="0" err="1" smtClean="0">
                <a:latin typeface="Comic Sans MS" pitchFamily="66" charset="0"/>
              </a:rPr>
              <a:t>They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get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up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at</a:t>
            </a:r>
            <a:r>
              <a:rPr lang="cs-CZ" sz="2800" b="1" dirty="0" smtClean="0">
                <a:latin typeface="Comic Sans MS" pitchFamily="66" charset="0"/>
              </a:rPr>
              <a:t> 8 o´</a:t>
            </a:r>
            <a:r>
              <a:rPr lang="cs-CZ" sz="2800" b="1" dirty="0" err="1" smtClean="0">
                <a:latin typeface="Comic Sans MS" pitchFamily="66" charset="0"/>
              </a:rPr>
              <a:t>clock</a:t>
            </a:r>
            <a:r>
              <a:rPr lang="cs-CZ" sz="2800" b="1" dirty="0" smtClean="0">
                <a:latin typeface="Comic Sans MS" pitchFamily="66" charset="0"/>
              </a:rPr>
              <a:t>.</a:t>
            </a:r>
            <a:endParaRPr lang="cs-CZ" sz="28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3. osoba čísla jednotného</a:t>
            </a:r>
            <a:endParaRPr lang="cs-CZ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Pokud je věta ve 3. osobě čísla jednotného (</a:t>
            </a:r>
            <a:r>
              <a:rPr lang="cs-CZ" sz="2800" b="1" dirty="0" smtClean="0">
                <a:latin typeface="Comic Sans MS" pitchFamily="66" charset="0"/>
              </a:rPr>
              <a:t>věta začíná pomocí HE, SHE, IT nebo podstatným jménem, které lze tímto zájmenem nahradit</a:t>
            </a:r>
            <a:r>
              <a:rPr lang="cs-CZ" sz="2800" dirty="0" smtClean="0">
                <a:latin typeface="Comic Sans MS" pitchFamily="66" charset="0"/>
              </a:rPr>
              <a:t>) přidáváme ke slovesu koncovku </a:t>
            </a:r>
            <a:r>
              <a:rPr lang="cs-CZ" sz="2800" b="1" dirty="0" smtClean="0">
                <a:solidFill>
                  <a:srgbClr val="FF0000"/>
                </a:solidFill>
                <a:latin typeface="Comic Sans MS" pitchFamily="66" charset="0"/>
              </a:rPr>
              <a:t>– S</a:t>
            </a:r>
          </a:p>
          <a:p>
            <a:endParaRPr lang="cs-CZ" sz="2800" dirty="0">
              <a:latin typeface="Comic Sans MS" pitchFamily="66" charset="0"/>
            </a:endParaRPr>
          </a:p>
          <a:p>
            <a:r>
              <a:rPr lang="cs-CZ" sz="2800" dirty="0" err="1" smtClean="0">
                <a:latin typeface="Comic Sans MS" pitchFamily="66" charset="0"/>
              </a:rPr>
              <a:t>Př</a:t>
            </a:r>
            <a:r>
              <a:rPr lang="cs-CZ" sz="2800" dirty="0" smtClean="0">
                <a:latin typeface="Comic Sans MS" pitchFamily="66" charset="0"/>
              </a:rPr>
              <a:t>: He </a:t>
            </a:r>
            <a:r>
              <a:rPr lang="cs-CZ" sz="2800" dirty="0" err="1" smtClean="0">
                <a:latin typeface="Comic Sans MS" pitchFamily="66" charset="0"/>
              </a:rPr>
              <a:t>plays</a:t>
            </a:r>
            <a:r>
              <a:rPr lang="cs-CZ" sz="2800" dirty="0" smtClean="0">
                <a:latin typeface="Comic Sans MS" pitchFamily="66" charset="0"/>
              </a:rPr>
              <a:t> </a:t>
            </a:r>
            <a:r>
              <a:rPr lang="cs-CZ" sz="2800" dirty="0" err="1" smtClean="0">
                <a:latin typeface="Comic Sans MS" pitchFamily="66" charset="0"/>
              </a:rPr>
              <a:t>football</a:t>
            </a:r>
            <a:r>
              <a:rPr lang="cs-CZ" sz="2800" dirty="0" smtClean="0">
                <a:latin typeface="Comic Sans MS" pitchFamily="66" charset="0"/>
              </a:rPr>
              <a:t>.</a:t>
            </a:r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rgbClr val="FF0000"/>
                </a:solidFill>
                <a:latin typeface="Comic Sans MS" pitchFamily="66" charset="0"/>
              </a:rPr>
              <a:t>Vyjimky</a:t>
            </a:r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 při tvorbě –S tvaru</a:t>
            </a:r>
            <a:endParaRPr lang="cs-CZ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Comic Sans MS" pitchFamily="66" charset="0"/>
              </a:rPr>
              <a:t>V některých případech přidáváme ke slovesu koncovku – ES</a:t>
            </a:r>
          </a:p>
          <a:p>
            <a:r>
              <a:rPr lang="cs-CZ" b="1" dirty="0" smtClean="0">
                <a:solidFill>
                  <a:srgbClr val="7030A0"/>
                </a:solidFill>
                <a:latin typeface="Comic Sans MS" pitchFamily="66" charset="0"/>
              </a:rPr>
              <a:t>!! Pozor na sloveso HAVE		HAS</a:t>
            </a:r>
          </a:p>
          <a:p>
            <a:r>
              <a:rPr lang="cs-CZ" dirty="0" smtClean="0">
                <a:latin typeface="Comic Sans MS" pitchFamily="66" charset="0"/>
              </a:rPr>
              <a:t>Pokud sloveso končí na –O, -SH, CH, -X</a:t>
            </a:r>
          </a:p>
          <a:p>
            <a:r>
              <a:rPr lang="cs-CZ" dirty="0" err="1" smtClean="0">
                <a:latin typeface="Comic Sans MS" pitchFamily="66" charset="0"/>
              </a:rPr>
              <a:t>Př</a:t>
            </a:r>
            <a:r>
              <a:rPr lang="cs-CZ" dirty="0" smtClean="0">
                <a:latin typeface="Comic Sans MS" pitchFamily="66" charset="0"/>
              </a:rPr>
              <a:t>:    go				</a:t>
            </a:r>
            <a:r>
              <a:rPr lang="cs-CZ" dirty="0" err="1" smtClean="0">
                <a:latin typeface="Comic Sans MS" pitchFamily="66" charset="0"/>
              </a:rPr>
              <a:t>goes</a:t>
            </a:r>
            <a:endParaRPr lang="cs-CZ" dirty="0" smtClean="0">
              <a:latin typeface="Comic Sans MS" pitchFamily="66" charset="0"/>
            </a:endParaRPr>
          </a:p>
          <a:p>
            <a:pPr lvl="2">
              <a:buNone/>
            </a:pPr>
            <a:r>
              <a:rPr lang="cs-CZ" dirty="0" smtClean="0">
                <a:latin typeface="Comic Sans MS" pitchFamily="66" charset="0"/>
              </a:rPr>
              <a:t>     </a:t>
            </a:r>
            <a:r>
              <a:rPr lang="cs-CZ" sz="3200" dirty="0" err="1" smtClean="0">
                <a:latin typeface="Comic Sans MS" pitchFamily="66" charset="0"/>
              </a:rPr>
              <a:t>wash</a:t>
            </a:r>
            <a:r>
              <a:rPr lang="cs-CZ" sz="3200" dirty="0" smtClean="0">
                <a:latin typeface="Comic Sans MS" pitchFamily="66" charset="0"/>
              </a:rPr>
              <a:t>			</a:t>
            </a:r>
            <a:r>
              <a:rPr lang="cs-CZ" sz="3200" dirty="0" err="1" smtClean="0">
                <a:latin typeface="Comic Sans MS" pitchFamily="66" charset="0"/>
              </a:rPr>
              <a:t>washes</a:t>
            </a:r>
            <a:endParaRPr lang="cs-CZ" sz="3200" dirty="0" smtClean="0">
              <a:latin typeface="Comic Sans MS" pitchFamily="66" charset="0"/>
            </a:endParaRPr>
          </a:p>
          <a:p>
            <a:pPr lvl="2">
              <a:buNone/>
            </a:pPr>
            <a:r>
              <a:rPr lang="cs-CZ" sz="3200" dirty="0">
                <a:latin typeface="Comic Sans MS" pitchFamily="66" charset="0"/>
              </a:rPr>
              <a:t> </a:t>
            </a:r>
            <a:r>
              <a:rPr lang="cs-CZ" sz="3200" dirty="0" smtClean="0">
                <a:latin typeface="Comic Sans MS" pitchFamily="66" charset="0"/>
              </a:rPr>
              <a:t>  fix            		</a:t>
            </a:r>
            <a:r>
              <a:rPr lang="cs-CZ" sz="3200" dirty="0" err="1" smtClean="0">
                <a:latin typeface="Comic Sans MS" pitchFamily="66" charset="0"/>
              </a:rPr>
              <a:t>fixes</a:t>
            </a:r>
            <a:endParaRPr lang="cs-CZ" sz="3200" dirty="0" smtClean="0">
              <a:latin typeface="Comic Sans MS" pitchFamily="66" charset="0"/>
            </a:endParaRPr>
          </a:p>
          <a:p>
            <a:pPr lvl="2">
              <a:buNone/>
            </a:pPr>
            <a:r>
              <a:rPr lang="cs-CZ" sz="3200" dirty="0">
                <a:latin typeface="Comic Sans MS" pitchFamily="66" charset="0"/>
              </a:rPr>
              <a:t> </a:t>
            </a:r>
            <a:r>
              <a:rPr lang="cs-CZ" sz="3200" dirty="0" smtClean="0">
                <a:latin typeface="Comic Sans MS" pitchFamily="66" charset="0"/>
              </a:rPr>
              <a:t>   </a:t>
            </a:r>
            <a:r>
              <a:rPr lang="cs-CZ" sz="3200" dirty="0" err="1" smtClean="0">
                <a:latin typeface="Comic Sans MS" pitchFamily="66" charset="0"/>
              </a:rPr>
              <a:t>watch</a:t>
            </a:r>
            <a:r>
              <a:rPr lang="cs-CZ" sz="3200" dirty="0" smtClean="0">
                <a:latin typeface="Comic Sans MS" pitchFamily="66" charset="0"/>
              </a:rPr>
              <a:t>       		</a:t>
            </a:r>
            <a:r>
              <a:rPr lang="cs-CZ" sz="3200" dirty="0" err="1" smtClean="0">
                <a:latin typeface="Comic Sans MS" pitchFamily="66" charset="0"/>
              </a:rPr>
              <a:t>watches</a:t>
            </a:r>
            <a:endParaRPr lang="cs-CZ" sz="3200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Slovesa končící na - Y</a:t>
            </a:r>
            <a:endParaRPr lang="cs-CZ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Pokud sloveso končí na –Y a před ním je samohláska, přidáme pouze –S bez jakékoliv změny</a:t>
            </a:r>
          </a:p>
          <a:p>
            <a:r>
              <a:rPr lang="cs-CZ" b="1" dirty="0" err="1" smtClean="0">
                <a:latin typeface="Comic Sans MS" pitchFamily="66" charset="0"/>
              </a:rPr>
              <a:t>Př</a:t>
            </a:r>
            <a:r>
              <a:rPr lang="cs-CZ" b="1" dirty="0" smtClean="0">
                <a:latin typeface="Comic Sans MS" pitchFamily="66" charset="0"/>
              </a:rPr>
              <a:t>:  play		</a:t>
            </a:r>
            <a:r>
              <a:rPr lang="cs-CZ" b="1" dirty="0" err="1" smtClean="0">
                <a:latin typeface="Comic Sans MS" pitchFamily="66" charset="0"/>
              </a:rPr>
              <a:t>plays</a:t>
            </a:r>
            <a:endParaRPr lang="cs-CZ" b="1" dirty="0" smtClean="0">
              <a:latin typeface="Comic Sans MS" pitchFamily="66" charset="0"/>
            </a:endParaRPr>
          </a:p>
          <a:p>
            <a:r>
              <a:rPr lang="cs-CZ" b="1" dirty="0" smtClean="0">
                <a:latin typeface="Comic Sans MS" pitchFamily="66" charset="0"/>
              </a:rPr>
              <a:t>Pokud je před –Y souhláska, měníme –Y na –I a přidáme –ES</a:t>
            </a:r>
          </a:p>
          <a:p>
            <a:r>
              <a:rPr lang="cs-CZ" b="1" dirty="0" err="1" smtClean="0">
                <a:latin typeface="Comic Sans MS" pitchFamily="66" charset="0"/>
              </a:rPr>
              <a:t>Př</a:t>
            </a:r>
            <a:r>
              <a:rPr lang="cs-CZ" b="1" dirty="0" smtClean="0">
                <a:latin typeface="Comic Sans MS" pitchFamily="66" charset="0"/>
              </a:rPr>
              <a:t>:   </a:t>
            </a:r>
            <a:r>
              <a:rPr lang="cs-CZ" b="1" dirty="0" err="1" smtClean="0">
                <a:latin typeface="Comic Sans MS" pitchFamily="66" charset="0"/>
              </a:rPr>
              <a:t>carry</a:t>
            </a:r>
            <a:r>
              <a:rPr lang="cs-CZ" b="1" dirty="0" smtClean="0">
                <a:latin typeface="Comic Sans MS" pitchFamily="66" charset="0"/>
              </a:rPr>
              <a:t>		</a:t>
            </a:r>
            <a:r>
              <a:rPr lang="cs-CZ" b="1" dirty="0" err="1" smtClean="0">
                <a:latin typeface="Comic Sans MS" pitchFamily="66" charset="0"/>
              </a:rPr>
              <a:t>carries</a:t>
            </a:r>
            <a:endParaRPr lang="cs-CZ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79712" y="332656"/>
            <a:ext cx="4968552" cy="10801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Comic Sans MS" pitchFamily="66" charset="0"/>
              </a:rPr>
              <a:t>PROCVIČOVÁNÍ</a:t>
            </a:r>
            <a:endParaRPr lang="cs-CZ" sz="3600" b="1" dirty="0">
              <a:latin typeface="Comic Sans MS" pitchFamily="66" charset="0"/>
            </a:endParaRPr>
          </a:p>
        </p:txBody>
      </p:sp>
      <p:pic>
        <p:nvPicPr>
          <p:cNvPr id="3" name="Obrázek 2" descr="C:\Users\ucitel\AppData\Local\Microsoft\Windows\Temporary Internet Files\Low\Content.IE5\PBR7XT5Y\MC900357981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208823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C:\Users\ucitel\AppData\Local\Microsoft\Windows\Temporary Internet Files\Low\Content.IE5\UTBJ4F2Q\MC900232988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77072"/>
            <a:ext cx="194421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3923928" y="1916832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</a:t>
            </a:r>
            <a:r>
              <a:rPr lang="cs-CZ" sz="3200" b="1" dirty="0" err="1" smtClean="0">
                <a:latin typeface="Comic Sans MS" pitchFamily="66" charset="0"/>
              </a:rPr>
              <a:t>write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homework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23928" y="2852936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latin typeface="Comic Sans MS" pitchFamily="66" charset="0"/>
              </a:rPr>
              <a:t>She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writes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homework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23928" y="4437112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</a:t>
            </a:r>
            <a:r>
              <a:rPr lang="cs-CZ" sz="3200" b="1" dirty="0" err="1" smtClean="0">
                <a:latin typeface="Comic Sans MS" pitchFamily="66" charset="0"/>
              </a:rPr>
              <a:t>read</a:t>
            </a:r>
            <a:r>
              <a:rPr lang="cs-CZ" sz="3200" b="1" dirty="0" smtClean="0">
                <a:latin typeface="Comic Sans MS" pitchFamily="66" charset="0"/>
              </a:rPr>
              <a:t> a </a:t>
            </a:r>
            <a:r>
              <a:rPr lang="cs-CZ" sz="3200" b="1" dirty="0" err="1" smtClean="0">
                <a:latin typeface="Comic Sans MS" pitchFamily="66" charset="0"/>
              </a:rPr>
              <a:t>comic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23928" y="5445224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He </a:t>
            </a:r>
            <a:r>
              <a:rPr lang="cs-CZ" sz="3200" b="1" dirty="0" err="1" smtClean="0">
                <a:latin typeface="Comic Sans MS" pitchFamily="66" charset="0"/>
              </a:rPr>
              <a:t>reads</a:t>
            </a:r>
            <a:r>
              <a:rPr lang="cs-CZ" sz="3200" b="1" dirty="0" smtClean="0">
                <a:latin typeface="Comic Sans MS" pitchFamily="66" charset="0"/>
              </a:rPr>
              <a:t> a </a:t>
            </a:r>
            <a:r>
              <a:rPr lang="cs-CZ" sz="3200" b="1" dirty="0" err="1" smtClean="0">
                <a:latin typeface="Comic Sans MS" pitchFamily="66" charset="0"/>
              </a:rPr>
              <a:t>comic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3356992"/>
            <a:ext cx="25138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write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homework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7544" y="6093296"/>
            <a:ext cx="20986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read</a:t>
            </a:r>
            <a:r>
              <a:rPr lang="cs-CZ" sz="2400" b="1" dirty="0" smtClean="0">
                <a:latin typeface="Comic Sans MS" pitchFamily="66" charset="0"/>
              </a:rPr>
              <a:t> a </a:t>
            </a:r>
            <a:r>
              <a:rPr lang="cs-CZ" sz="2400" b="1" dirty="0" err="1" smtClean="0">
                <a:latin typeface="Comic Sans MS" pitchFamily="66" charset="0"/>
              </a:rPr>
              <a:t>comic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ucitel\AppData\Local\Microsoft\Windows\Temporary Internet Files\Low\Content.IE5\G6ZWGQFZ\MC900232151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2520280" cy="193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C:\Users\ucitel\AppData\Local\Microsoft\Windows\Temporary Internet Files\Low\Content.IE5\AG694MCM\MC900232728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77072"/>
            <a:ext cx="1691680" cy="2259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 descr="C:\Users\ucitel\AppData\Local\Microsoft\Windows\Temporary Internet Files\Low\Content.IE5\8G6YZFP7\MC900446248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060848"/>
            <a:ext cx="1706245" cy="1727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707904" y="404664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</a:t>
            </a:r>
            <a:r>
              <a:rPr lang="cs-CZ" sz="3200" b="1" dirty="0" err="1" smtClean="0">
                <a:latin typeface="Comic Sans MS" pitchFamily="66" charset="0"/>
              </a:rPr>
              <a:t>watch</a:t>
            </a:r>
            <a:r>
              <a:rPr lang="cs-CZ" sz="3200" b="1" dirty="0" smtClean="0">
                <a:latin typeface="Comic Sans MS" pitchFamily="66" charset="0"/>
              </a:rPr>
              <a:t> TV.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07904" y="1268760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He </a:t>
            </a:r>
            <a:r>
              <a:rPr lang="cs-CZ" sz="3200" b="1" dirty="0" err="1" smtClean="0">
                <a:latin typeface="Comic Sans MS" pitchFamily="66" charset="0"/>
              </a:rPr>
              <a:t>watches</a:t>
            </a:r>
            <a:r>
              <a:rPr lang="cs-CZ" sz="3200" b="1" dirty="0" smtClean="0">
                <a:latin typeface="Comic Sans MS" pitchFamily="66" charset="0"/>
              </a:rPr>
              <a:t> TV.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71600" y="2708920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</a:t>
            </a:r>
            <a:r>
              <a:rPr lang="cs-CZ" sz="3200" b="1" dirty="0" err="1" smtClean="0">
                <a:latin typeface="Comic Sans MS" pitchFamily="66" charset="0"/>
              </a:rPr>
              <a:t>count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numbers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971600" y="3501008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He </a:t>
            </a:r>
            <a:r>
              <a:rPr lang="cs-CZ" sz="3200" b="1" dirty="0" err="1" smtClean="0">
                <a:latin typeface="Comic Sans MS" pitchFamily="66" charset="0"/>
              </a:rPr>
              <a:t>counts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numbers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915816" y="5661248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latin typeface="Comic Sans MS" pitchFamily="66" charset="0"/>
              </a:rPr>
              <a:t>She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sings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well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915816" y="4581128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</a:t>
            </a:r>
            <a:r>
              <a:rPr lang="cs-CZ" sz="3200" b="1" dirty="0" err="1" smtClean="0">
                <a:latin typeface="Comic Sans MS" pitchFamily="66" charset="0"/>
              </a:rPr>
              <a:t>sing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well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3568" y="2060848"/>
            <a:ext cx="16033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watch</a:t>
            </a:r>
            <a:r>
              <a:rPr lang="cs-CZ" sz="2400" b="1" dirty="0" smtClean="0">
                <a:latin typeface="Comic Sans MS" pitchFamily="66" charset="0"/>
              </a:rPr>
              <a:t> TV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588224" y="3789040"/>
            <a:ext cx="2316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count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numbers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9552" y="6165304"/>
            <a:ext cx="14302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sing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well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ucitel\AppData\Local\Microsoft\Windows\Temporary Internet Files\Low\Content.IE5\8G6YZFP7\MC900349115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223224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C:\Users\ucitel\AppData\Local\Microsoft\Windows\Temporary Internet Files\Low\Content.IE5\G6ZWGQFZ\MC900128388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060848"/>
            <a:ext cx="220716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 descr="C:\Users\ucitel\AppData\Local\Microsoft\Windows\Temporary Internet Files\Low\Content.IE5\XS5UDPB1\MC900232441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81128"/>
            <a:ext cx="2952328" cy="176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131840" y="1412776"/>
            <a:ext cx="532859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He </a:t>
            </a:r>
            <a:r>
              <a:rPr lang="cs-CZ" sz="3200" b="1" dirty="0" err="1" smtClean="0">
                <a:latin typeface="Comic Sans MS" pitchFamily="66" charset="0"/>
              </a:rPr>
              <a:t>works</a:t>
            </a:r>
            <a:r>
              <a:rPr lang="cs-CZ" sz="3200" b="1" dirty="0" smtClean="0">
                <a:latin typeface="Comic Sans MS" pitchFamily="66" charset="0"/>
              </a:rPr>
              <a:t> in </a:t>
            </a:r>
            <a:r>
              <a:rPr lang="cs-CZ" sz="3200" b="1" dirty="0" err="1" smtClean="0">
                <a:latin typeface="Comic Sans MS" pitchFamily="66" charset="0"/>
              </a:rPr>
              <a:t>the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garden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2780928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</a:t>
            </a:r>
            <a:r>
              <a:rPr lang="cs-CZ" sz="3200" b="1" dirty="0" err="1" smtClean="0">
                <a:latin typeface="Comic Sans MS" pitchFamily="66" charset="0"/>
              </a:rPr>
              <a:t>learn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English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71600" y="3645024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He </a:t>
            </a:r>
            <a:r>
              <a:rPr lang="cs-CZ" sz="3200" b="1" dirty="0" err="1" smtClean="0">
                <a:latin typeface="Comic Sans MS" pitchFamily="66" charset="0"/>
              </a:rPr>
              <a:t>learns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English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03848" y="4797152"/>
            <a:ext cx="5472608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go to </a:t>
            </a:r>
            <a:r>
              <a:rPr lang="cs-CZ" sz="3200" b="1" dirty="0" err="1" smtClean="0">
                <a:latin typeface="Comic Sans MS" pitchFamily="66" charset="0"/>
              </a:rPr>
              <a:t>bed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at</a:t>
            </a:r>
            <a:r>
              <a:rPr lang="cs-CZ" sz="3200" b="1" dirty="0" smtClean="0">
                <a:latin typeface="Comic Sans MS" pitchFamily="66" charset="0"/>
              </a:rPr>
              <a:t> 10 </a:t>
            </a:r>
            <a:r>
              <a:rPr lang="cs-CZ" sz="3200" b="1" dirty="0" err="1" smtClean="0">
                <a:latin typeface="Comic Sans MS" pitchFamily="66" charset="0"/>
              </a:rPr>
              <a:t>pm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131840" y="5805264"/>
            <a:ext cx="5544616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He </a:t>
            </a:r>
            <a:r>
              <a:rPr lang="cs-CZ" sz="3200" b="1" dirty="0" err="1" smtClean="0">
                <a:latin typeface="Comic Sans MS" pitchFamily="66" charset="0"/>
              </a:rPr>
              <a:t>goes</a:t>
            </a:r>
            <a:r>
              <a:rPr lang="cs-CZ" sz="3200" b="1" dirty="0" smtClean="0">
                <a:latin typeface="Comic Sans MS" pitchFamily="66" charset="0"/>
              </a:rPr>
              <a:t> to </a:t>
            </a:r>
            <a:r>
              <a:rPr lang="cs-CZ" sz="3200" b="1" dirty="0" err="1" smtClean="0">
                <a:latin typeface="Comic Sans MS" pitchFamily="66" charset="0"/>
              </a:rPr>
              <a:t>bed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at</a:t>
            </a:r>
            <a:r>
              <a:rPr lang="cs-CZ" sz="3200" b="1" dirty="0" smtClean="0">
                <a:latin typeface="Comic Sans MS" pitchFamily="66" charset="0"/>
              </a:rPr>
              <a:t> 10 </a:t>
            </a:r>
            <a:r>
              <a:rPr lang="cs-CZ" sz="3200" b="1" dirty="0" err="1" smtClean="0">
                <a:latin typeface="Comic Sans MS" pitchFamily="66" charset="0"/>
              </a:rPr>
              <a:t>pm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131840" y="404664"/>
            <a:ext cx="532859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</a:t>
            </a:r>
            <a:r>
              <a:rPr lang="cs-CZ" sz="3200" b="1" dirty="0" err="1" smtClean="0">
                <a:latin typeface="Comic Sans MS" pitchFamily="66" charset="0"/>
              </a:rPr>
              <a:t>work</a:t>
            </a:r>
            <a:r>
              <a:rPr lang="cs-CZ" sz="3200" b="1" dirty="0" smtClean="0">
                <a:latin typeface="Comic Sans MS" pitchFamily="66" charset="0"/>
              </a:rPr>
              <a:t> in </a:t>
            </a:r>
            <a:r>
              <a:rPr lang="cs-CZ" sz="3200" b="1" dirty="0" err="1" smtClean="0">
                <a:latin typeface="Comic Sans MS" pitchFamily="66" charset="0"/>
              </a:rPr>
              <a:t>the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garden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0" y="2276872"/>
            <a:ext cx="3009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work</a:t>
            </a:r>
            <a:r>
              <a:rPr lang="cs-CZ" sz="2400" b="1" dirty="0" smtClean="0">
                <a:latin typeface="Comic Sans MS" pitchFamily="66" charset="0"/>
              </a:rPr>
              <a:t> in </a:t>
            </a:r>
            <a:r>
              <a:rPr lang="cs-CZ" sz="2400" b="1" dirty="0" err="1" smtClean="0">
                <a:latin typeface="Comic Sans MS" pitchFamily="66" charset="0"/>
              </a:rPr>
              <a:t>the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garden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732240" y="4149080"/>
            <a:ext cx="20714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learn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English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9552" y="6093296"/>
            <a:ext cx="16177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go to </a:t>
            </a:r>
            <a:r>
              <a:rPr lang="cs-CZ" sz="2400" b="1" dirty="0" err="1" smtClean="0">
                <a:latin typeface="Comic Sans MS" pitchFamily="66" charset="0"/>
              </a:rPr>
              <a:t>bed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ucitel\AppData\Local\Microsoft\Windows\Temporary Internet Files\Low\Content.IE5\AG694MCM\MC900216670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237626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C:\Users\ucitel\AppData\Local\Microsoft\Windows\Temporary Internet Files\Low\Content.IE5\SD8TKQRG\MC900285626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05064"/>
            <a:ext cx="273630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3563888" y="1988840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He has a piano </a:t>
            </a:r>
            <a:r>
              <a:rPr lang="cs-CZ" sz="3200" b="1" dirty="0" err="1" smtClean="0">
                <a:latin typeface="Comic Sans MS" pitchFamily="66" charset="0"/>
              </a:rPr>
              <a:t>lesson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491880" y="908720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</a:t>
            </a:r>
            <a:r>
              <a:rPr lang="cs-CZ" sz="3200" b="1" dirty="0" err="1" smtClean="0">
                <a:latin typeface="Comic Sans MS" pitchFamily="66" charset="0"/>
              </a:rPr>
              <a:t>have</a:t>
            </a:r>
            <a:r>
              <a:rPr lang="cs-CZ" sz="3200" b="1" dirty="0" smtClean="0">
                <a:latin typeface="Comic Sans MS" pitchFamily="66" charset="0"/>
              </a:rPr>
              <a:t> a piano </a:t>
            </a:r>
            <a:r>
              <a:rPr lang="cs-CZ" sz="3200" b="1" dirty="0" err="1" smtClean="0">
                <a:latin typeface="Comic Sans MS" pitchFamily="66" charset="0"/>
              </a:rPr>
              <a:t>lesson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79912" y="4437112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</a:t>
            </a:r>
            <a:r>
              <a:rPr lang="cs-CZ" sz="3200" b="1" dirty="0" err="1" smtClean="0">
                <a:latin typeface="Comic Sans MS" pitchFamily="66" charset="0"/>
              </a:rPr>
              <a:t>have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dinner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779912" y="5445224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latin typeface="Comic Sans MS" pitchFamily="66" charset="0"/>
              </a:rPr>
              <a:t>She</a:t>
            </a:r>
            <a:r>
              <a:rPr lang="cs-CZ" sz="3200" b="1" dirty="0" smtClean="0">
                <a:latin typeface="Comic Sans MS" pitchFamily="66" charset="0"/>
              </a:rPr>
              <a:t> has </a:t>
            </a:r>
            <a:r>
              <a:rPr lang="cs-CZ" sz="3200" b="1" dirty="0" err="1" smtClean="0">
                <a:latin typeface="Comic Sans MS" pitchFamily="66" charset="0"/>
              </a:rPr>
              <a:t>dinner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3284984"/>
            <a:ext cx="3050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have</a:t>
            </a:r>
            <a:r>
              <a:rPr lang="cs-CZ" sz="2400" b="1" dirty="0" smtClean="0">
                <a:latin typeface="Comic Sans MS" pitchFamily="66" charset="0"/>
              </a:rPr>
              <a:t> a piano </a:t>
            </a:r>
            <a:r>
              <a:rPr lang="cs-CZ" sz="2400" b="1" dirty="0" err="1" smtClean="0">
                <a:latin typeface="Comic Sans MS" pitchFamily="66" charset="0"/>
              </a:rPr>
              <a:t>lesson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6165304"/>
            <a:ext cx="1898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have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dinner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ucitel\AppData\Local\Microsoft\Windows\Temporary Internet Files\Low\Content.IE5\XS5UDPB1\MC900361626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230425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C:\Users\ucitel\AppData\Local\Microsoft\Windows\Temporary Internet Files\Low\Content.IE5\EKHJ0FHD\MC900355903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556792"/>
            <a:ext cx="200138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 descr="C:\Users\ucitel\AppData\Local\Microsoft\Windows\Temporary Internet Files\Low\Content.IE5\8G6YZFP7\MC900357999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861048"/>
            <a:ext cx="2016224" cy="2296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491880" y="1124744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He </a:t>
            </a:r>
            <a:r>
              <a:rPr lang="cs-CZ" sz="3200" b="1" dirty="0" err="1" smtClean="0">
                <a:latin typeface="Comic Sans MS" pitchFamily="66" charset="0"/>
              </a:rPr>
              <a:t>swims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fast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491880" y="260648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</a:t>
            </a:r>
            <a:r>
              <a:rPr lang="cs-CZ" sz="3200" b="1" dirty="0" err="1" smtClean="0">
                <a:latin typeface="Comic Sans MS" pitchFamily="66" charset="0"/>
              </a:rPr>
              <a:t>swim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fast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91680" y="2204864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go </a:t>
            </a:r>
            <a:r>
              <a:rPr lang="cs-CZ" sz="3200" b="1" dirty="0" err="1" smtClean="0">
                <a:latin typeface="Comic Sans MS" pitchFamily="66" charset="0"/>
              </a:rPr>
              <a:t>shopping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91680" y="3140968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latin typeface="Comic Sans MS" pitchFamily="66" charset="0"/>
              </a:rPr>
              <a:t>She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goes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shopping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75856" y="4293096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I play </a:t>
            </a:r>
            <a:r>
              <a:rPr lang="cs-CZ" sz="3200" b="1" dirty="0" err="1" smtClean="0">
                <a:latin typeface="Comic Sans MS" pitchFamily="66" charset="0"/>
              </a:rPr>
              <a:t>football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347864" y="5229200"/>
            <a:ext cx="4968552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He </a:t>
            </a:r>
            <a:r>
              <a:rPr lang="cs-CZ" sz="3200" b="1" dirty="0" err="1" smtClean="0">
                <a:latin typeface="Comic Sans MS" pitchFamily="66" charset="0"/>
              </a:rPr>
              <a:t>plays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err="1" smtClean="0">
                <a:latin typeface="Comic Sans MS" pitchFamily="66" charset="0"/>
              </a:rPr>
              <a:t>football</a:t>
            </a:r>
            <a:r>
              <a:rPr lang="cs-CZ" sz="3200" b="1" dirty="0" smtClean="0">
                <a:latin typeface="Comic Sans MS" pitchFamily="66" charset="0"/>
              </a:rPr>
              <a:t>.</a:t>
            </a:r>
            <a:endParaRPr lang="cs-CZ" sz="3200" b="1" dirty="0"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547664" y="1628800"/>
            <a:ext cx="1624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swim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fast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948264" y="3717032"/>
            <a:ext cx="18742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go </a:t>
            </a:r>
            <a:r>
              <a:rPr lang="cs-CZ" sz="2400" b="1" dirty="0" err="1" smtClean="0">
                <a:latin typeface="Comic Sans MS" pitchFamily="66" charset="0"/>
              </a:rPr>
              <a:t>shopping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3528" y="6165304"/>
            <a:ext cx="20585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play </a:t>
            </a:r>
            <a:r>
              <a:rPr lang="cs-CZ" sz="2400" b="1" dirty="0" err="1" smtClean="0">
                <a:latin typeface="Comic Sans MS" pitchFamily="66" charset="0"/>
              </a:rPr>
              <a:t>football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476672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PSANÍ: http://officeimg.vo.msecnd.net/en-us/images/MH900357981.jpg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23528" y="836712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ČTENÍ: http://officeimg.vo.msecnd.net/en-us/images/MH900232988.jpg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23528" y="1268760"/>
            <a:ext cx="8820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KOUKÁNÍ NA TELEVIZI: http://officeimg.vo.msecnd.net/en-us/images/MH900232151.jpg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95536" y="162880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ZPÍVÁNÍ: http://officeimg.vo.msecnd.net/en-us/images/MH900232728.jpg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95536" y="1988840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POČÍTÁNÍ: http://officeimg.vo.msecnd.net/en-us/images/MH900446248.jpg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95536" y="234888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PLAVÁNÍ: http://officeimg.vo.msecnd.net/en-us/images/MH900361626.jpg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23528" y="2708920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NAKUPOVÁNÍ: http://officeimg.vo.msecnd.net/en-us/images/MH900355903.jpg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95536" y="3068960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FOTBAL: http://officeimg.vo.msecnd.net/en-us/images/MH900357999.jpg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395536" y="3501008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PRÁCE NA ZAHRADĚ: http://officeimg.vo.msecnd.net/en-us/images/MH900349115.jpg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323528" y="3861048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UČENÍ: http://officeimg.vo.msecnd.net/en-us/images/MH900128388.jpg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323528" y="4293096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JÍT DO POSTELE: http://officeimg.vo.msecnd.net/en-us/images/MH900232441.jpg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323528" y="4653136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HRANÍ NA PIANO: http://officeimg.vo.msecnd.net/en-us/images/MH900216670.jpg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395536" y="5013176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VEČEŘET: http://officeimg.vo.msecnd.net/en-us/images/MH900285626.jpg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95536" y="188640"/>
            <a:ext cx="79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479</Words>
  <Application>Microsoft Office PowerPoint</Application>
  <PresentationFormat>Předvádění na obrazovce (4:3)</PresentationFormat>
  <Paragraphs>103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DIGITÁLNÍ UČEBNÍ MATERIÁL: VY_32_INOVACE_01_Aj5_47 </vt:lpstr>
      <vt:lpstr>Snímek 2</vt:lpstr>
      <vt:lpstr>Snímek 3</vt:lpstr>
      <vt:lpstr>Přítomný čas prostý –  kladná věta</vt:lpstr>
      <vt:lpstr>3. osoba čísla jednotného</vt:lpstr>
      <vt:lpstr>Vyjimky při tvorbě –S tvaru</vt:lpstr>
      <vt:lpstr>Slovesa končící na - Y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MATERIÁL: VY_32_INOVACE_01_Aj6_01</dc:title>
  <dc:creator>ucitel</dc:creator>
  <cp:lastModifiedBy>ucitel</cp:lastModifiedBy>
  <cp:revision>16</cp:revision>
  <dcterms:created xsi:type="dcterms:W3CDTF">2013-10-07T16:07:02Z</dcterms:created>
  <dcterms:modified xsi:type="dcterms:W3CDTF">2013-11-20T21:55:04Z</dcterms:modified>
</cp:coreProperties>
</file>