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2"/>
  </p:notesMasterIdLst>
  <p:sldIdLst>
    <p:sldId id="268" r:id="rId2"/>
    <p:sldId id="269" r:id="rId3"/>
    <p:sldId id="256" r:id="rId4"/>
    <p:sldId id="262" r:id="rId5"/>
    <p:sldId id="263" r:id="rId6"/>
    <p:sldId id="264" r:id="rId7"/>
    <p:sldId id="265" r:id="rId8"/>
    <p:sldId id="266" r:id="rId9"/>
    <p:sldId id="267" r:id="rId10"/>
    <p:sldId id="270" r:id="rId11"/>
  </p:sldIdLst>
  <p:sldSz cx="9144000" cy="5143500" type="screen16x9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FCCCC"/>
    <a:srgbClr val="FF3300"/>
    <a:srgbClr val="FFFF66"/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610" y="72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331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97020565-D747-4F95-AFBA-3E82637BBD2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07130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2" name="Group 2"/>
          <p:cNvGrpSpPr>
            <a:grpSpLocks/>
          </p:cNvGrpSpPr>
          <p:nvPr/>
        </p:nvGrpSpPr>
        <p:grpSpPr bwMode="auto">
          <a:xfrm>
            <a:off x="0" y="0"/>
            <a:ext cx="5867400" cy="5143500"/>
            <a:chOff x="0" y="0"/>
            <a:chExt cx="3696" cy="4320"/>
          </a:xfrm>
        </p:grpSpPr>
        <p:sp>
          <p:nvSpPr>
            <p:cNvPr id="512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  <p:sp>
          <p:nvSpPr>
            <p:cNvPr id="5124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</p:grpSp>
      <p:grpSp>
        <p:nvGrpSpPr>
          <p:cNvPr id="5125" name="Group 5"/>
          <p:cNvGrpSpPr>
            <a:grpSpLocks/>
          </p:cNvGrpSpPr>
          <p:nvPr/>
        </p:nvGrpSpPr>
        <p:grpSpPr bwMode="auto">
          <a:xfrm>
            <a:off x="3632200" y="3667125"/>
            <a:ext cx="4876800" cy="239316"/>
            <a:chOff x="2288" y="3080"/>
            <a:chExt cx="3072" cy="201"/>
          </a:xfrm>
        </p:grpSpPr>
        <p:sp>
          <p:nvSpPr>
            <p:cNvPr id="5126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27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5128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195512"/>
            <a:ext cx="4013200" cy="1366838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5130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5131" name="Rectangle 11"/>
          <p:cNvSpPr>
            <a:spLocks noGrp="1" noChangeArrowheads="1"/>
          </p:cNvSpPr>
          <p:nvPr>
            <p:ph type="sldNum" sz="quarter" idx="4"/>
          </p:nvPr>
        </p:nvSpPr>
        <p:spPr>
          <a:xfrm>
            <a:off x="76201" y="4686300"/>
            <a:ext cx="587375" cy="366713"/>
          </a:xfrm>
        </p:spPr>
        <p:txBody>
          <a:bodyPr anchorCtr="0"/>
          <a:lstStyle>
            <a:lvl1pPr>
              <a:defRPr/>
            </a:lvl1pPr>
          </a:lstStyle>
          <a:p>
            <a:fld id="{5C8A1C45-95EA-4FE5-8F46-773CEF7DC3F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132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742950"/>
            <a:ext cx="8229600" cy="142875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123478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1203598"/>
            <a:ext cx="7693025" cy="3361259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BB8CE2-000D-4308-87BD-D5C13D9E9A9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FC20E4-A78D-4047-859D-ED3BDD6CF4E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202332"/>
            <a:ext cx="7924800" cy="857250"/>
          </a:xfrm>
        </p:spPr>
        <p:txBody>
          <a:bodyPr/>
          <a:lstStyle/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1" y="1347614"/>
            <a:ext cx="3770313" cy="321724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347614"/>
            <a:ext cx="3770312" cy="321724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52EA7B-9628-44F3-B3F8-92E17AB033A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A2458F-EE03-40FD-9492-19E525522D6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195486"/>
            <a:ext cx="7924800" cy="857250"/>
          </a:xfrm>
        </p:spPr>
        <p:txBody>
          <a:bodyPr/>
          <a:lstStyle/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58302C-8FBE-40F2-87D1-31823E9724A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BA2697-BE49-4887-9788-75F3EE9E6D2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4EFB1D-FEBF-4330-9413-1C58E0EB7A7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1FFAE4-26CF-492B-8F9D-0989A4F67FF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0E2E45-2691-4902-9222-9EF1D25E2D2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571501"/>
            <a:ext cx="1981200" cy="3993356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571501"/>
            <a:ext cx="5791200" cy="399335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FF8545-8C20-43B5-B71C-6DFE6197C62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F6CDBD55-E14A-42AE-8FA0-CC87DDDC545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195486"/>
            <a:ext cx="7924800" cy="857250"/>
          </a:xfrm>
        </p:spPr>
        <p:txBody>
          <a:bodyPr/>
          <a:lstStyle/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275606"/>
            <a:ext cx="3770313" cy="3289251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275606"/>
            <a:ext cx="3770312" cy="3289251"/>
          </a:xfrm>
        </p:spPr>
        <p:txBody>
          <a:bodyPr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30684343-729D-456F-9224-9F20CC9E659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5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571500"/>
            <a:ext cx="7924800" cy="85725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06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1" y="1771651"/>
            <a:ext cx="7693025" cy="2793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1" y="4686301"/>
            <a:ext cx="2130425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endParaRPr lang="cs-CZ"/>
          </a:p>
        </p:txBody>
      </p:sp>
      <p:sp>
        <p:nvSpPr>
          <p:cNvPr id="410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4686301"/>
            <a:ext cx="2897188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410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9" y="4681537"/>
            <a:ext cx="5873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fld id="{79EC9CC6-2483-453C-8539-3075B74024B1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  <p:sldLayoutId id="2147483662" r:id="rId13"/>
  </p:sldLayoutIdLst>
  <p:transition>
    <p:wipe dir="r"/>
  </p:transition>
  <p:timing>
    <p:tnLst>
      <p:par>
        <p:cTn id="1" dur="indefinite" restart="never" nodeType="tmRoot"/>
      </p:par>
    </p:tnLst>
  </p:timing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alter-fendt.de/ph14cz/hydrostpr_cz.htm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Relationship Id="rId5" Type="http://schemas.openxmlformats.org/officeDocument/2006/relationships/hyperlink" Target="http://www.animfyzika.wz.cz/sifon.swf" TargetMode="External"/><Relationship Id="rId4" Type="http://schemas.openxmlformats.org/officeDocument/2006/relationships/hyperlink" Target="http://www.animfyzika.wz.cz/zdymadlo.swf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2980271"/>
              </p:ext>
            </p:extLst>
          </p:nvPr>
        </p:nvGraphicFramePr>
        <p:xfrm>
          <a:off x="614836" y="1923678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Martin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Jiřiště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VY_32_INOVACE_10C_08_Hydrostaticky_tlak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Mechanika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a termika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6.5.2013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11510"/>
            <a:ext cx="5407152" cy="1045464"/>
          </a:xfrm>
          <a:prstGeom prst="rect">
            <a:avLst/>
          </a:prstGeom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995686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05080017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1470"/>
            <a:ext cx="7924800" cy="85725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915566"/>
            <a:ext cx="7693025" cy="38884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Tento materiál </a:t>
            </a:r>
            <a:r>
              <a:rPr lang="cs-CZ" sz="2400" dirty="0"/>
              <a:t>je připraven pro výuku fyziky </a:t>
            </a:r>
            <a:r>
              <a:rPr lang="cs-CZ" sz="2400" dirty="0" smtClean="0"/>
              <a:t>a slouží </a:t>
            </a:r>
            <a:br>
              <a:rPr lang="cs-CZ" sz="2400" dirty="0" smtClean="0"/>
            </a:br>
            <a:r>
              <a:rPr lang="cs-CZ" sz="2400" dirty="0" smtClean="0"/>
              <a:t>k vysvětlení pojmu </a:t>
            </a:r>
            <a:r>
              <a:rPr lang="cs-CZ" sz="2400" dirty="0" smtClean="0"/>
              <a:t>Hydrostatický tlak.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Je určen pro 1. ročník čtyřletého studia a 2. ročník šestiletého studia. </a:t>
            </a:r>
          </a:p>
          <a:p>
            <a:pPr marL="0" indent="0">
              <a:buNone/>
            </a:pPr>
            <a:r>
              <a:rPr lang="cs-CZ" sz="2400" dirty="0" smtClean="0"/>
              <a:t>V první části obsahuje teorii, která bude doplňována ústním výkladem učitele. Součástí jsou online interaktivní modely.</a:t>
            </a:r>
          </a:p>
          <a:p>
            <a:pPr marL="0" indent="0">
              <a:buNone/>
            </a:pPr>
            <a:r>
              <a:rPr lang="cs-CZ" sz="2400" dirty="0" smtClean="0"/>
              <a:t>Závěrečná část obsahuje úlohu k </a:t>
            </a:r>
            <a:r>
              <a:rPr lang="cs-CZ" sz="2400" dirty="0" smtClean="0"/>
              <a:t>řešení.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Materiál je určen pro interaktivní výuku.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2798801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Tlak v kapalinách vyvolaný</a:t>
            </a:r>
            <a:br>
              <a:rPr lang="cs-CZ" dirty="0" smtClean="0"/>
            </a:br>
            <a:r>
              <a:rPr lang="cs-CZ" dirty="0" smtClean="0"/>
              <a:t>tíhovou silou</a:t>
            </a:r>
            <a:endParaRPr lang="cs-CZ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2400"/>
              <a:t>GYMNÁZIUM CHOMUTOV</a:t>
            </a:r>
          </a:p>
          <a:p>
            <a:r>
              <a:rPr lang="cs-CZ" sz="2400"/>
              <a:t>MARTIN JIŘIŠTĚ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Hydrostatická tlaková síla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5" y="1347614"/>
            <a:ext cx="5040560" cy="3217243"/>
          </a:xfrm>
        </p:spPr>
        <p:txBody>
          <a:bodyPr/>
          <a:lstStyle/>
          <a:p>
            <a:r>
              <a:rPr lang="cs-CZ" sz="2400" dirty="0" smtClean="0"/>
              <a:t>Důsledek působení tíhového pole země na částice kapaliny.</a:t>
            </a:r>
          </a:p>
          <a:p>
            <a:r>
              <a:rPr lang="cs-CZ" sz="2400" dirty="0" smtClean="0"/>
              <a:t>Působí na dno i stěny nádoby, na pevná tělesa v kapalině</a:t>
            </a:r>
          </a:p>
          <a:p>
            <a:r>
              <a:rPr lang="cs-CZ" sz="2400" b="1" dirty="0" smtClean="0"/>
              <a:t>Závisí na</a:t>
            </a:r>
            <a:r>
              <a:rPr lang="cs-CZ" sz="2400" dirty="0" smtClean="0"/>
              <a:t>:</a:t>
            </a:r>
          </a:p>
          <a:p>
            <a:pPr lvl="1"/>
            <a:r>
              <a:rPr lang="cs-CZ" sz="2000" dirty="0" smtClean="0"/>
              <a:t>Hustotě kapaliny </a:t>
            </a:r>
            <a:r>
              <a:rPr lang="el-GR" sz="2000" dirty="0" smtClean="0"/>
              <a:t>ρ</a:t>
            </a:r>
            <a:endParaRPr lang="cs-CZ" sz="2000" dirty="0" smtClean="0"/>
          </a:p>
          <a:p>
            <a:pPr lvl="1"/>
            <a:r>
              <a:rPr lang="cs-CZ" sz="2000" dirty="0" smtClean="0"/>
              <a:t>Obsahu dna </a:t>
            </a:r>
            <a:r>
              <a:rPr lang="cs-CZ" sz="2000" i="1" dirty="0" smtClean="0"/>
              <a:t>S</a:t>
            </a:r>
          </a:p>
          <a:p>
            <a:pPr lvl="1"/>
            <a:r>
              <a:rPr lang="cs-CZ" sz="2000" dirty="0" smtClean="0"/>
              <a:t>Hloubce pod volnou hladinou </a:t>
            </a:r>
            <a:r>
              <a:rPr lang="cs-CZ" sz="2000" i="1" dirty="0" smtClean="0"/>
              <a:t>h</a:t>
            </a:r>
          </a:p>
          <a:p>
            <a:endParaRPr lang="cs-CZ" sz="2400" dirty="0"/>
          </a:p>
        </p:txBody>
      </p:sp>
      <p:pic>
        <p:nvPicPr>
          <p:cNvPr id="1027" name="Picture 3" descr="C:\Users\jiriste.GYMCV\AppData\Local\Microsoft\Windows\Temporary Internet Files\Content.IE5\JH2B4OPE\MC90044178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059582"/>
            <a:ext cx="3675856" cy="3675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7452320" y="1995686"/>
            <a:ext cx="7200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7308304" y="4299942"/>
            <a:ext cx="8640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8172400" y="1995686"/>
            <a:ext cx="0" cy="2304256"/>
          </a:xfrm>
          <a:prstGeom prst="straightConnector1">
            <a:avLst/>
          </a:prstGeom>
          <a:ln>
            <a:headEnd type="arrow" w="med" len="med"/>
            <a:tailEnd type="arrow" w="med" len="med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8316416" y="314781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88224" y="455077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203381" y="2049512"/>
            <a:ext cx="316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dirty="0" smtClean="0"/>
              <a:t>ρ</a:t>
            </a:r>
            <a:endParaRPr lang="cs-CZ" dirty="0"/>
          </a:p>
        </p:txBody>
      </p:sp>
      <p:cxnSp>
        <p:nvCxnSpPr>
          <p:cNvPr id="15" name="Přímá spojnice se šipkou 14"/>
          <p:cNvCxnSpPr/>
          <p:nvPr/>
        </p:nvCxnSpPr>
        <p:spPr>
          <a:xfrm flipH="1">
            <a:off x="6203381" y="2571750"/>
            <a:ext cx="316112" cy="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6197725" y="3003798"/>
            <a:ext cx="428227" cy="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6192070" y="3435846"/>
            <a:ext cx="565431" cy="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6757501" y="3651870"/>
            <a:ext cx="0" cy="74816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6372200" y="2211710"/>
            <a:ext cx="4956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</a:t>
            </a:r>
            <a:r>
              <a:rPr lang="cs-CZ" baseline="-25000" dirty="0" smtClean="0"/>
              <a:t>h1</a:t>
            </a:r>
            <a:endParaRPr lang="cs-CZ" baseline="-25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372200" y="2643758"/>
            <a:ext cx="4956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</a:t>
            </a:r>
            <a:r>
              <a:rPr lang="cs-CZ" baseline="-25000" dirty="0" smtClean="0"/>
              <a:t>h2</a:t>
            </a:r>
            <a:endParaRPr lang="cs-CZ" baseline="-25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372200" y="3075806"/>
            <a:ext cx="4956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</a:t>
            </a:r>
            <a:r>
              <a:rPr lang="cs-CZ" baseline="-25000" dirty="0" smtClean="0"/>
              <a:t>h3</a:t>
            </a:r>
            <a:endParaRPr lang="cs-CZ" baseline="-25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732240" y="3507854"/>
            <a:ext cx="4106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F</a:t>
            </a:r>
            <a:r>
              <a:rPr lang="cs-CZ" baseline="-25000" dirty="0" err="1" smtClean="0"/>
              <a:t>h</a:t>
            </a:r>
            <a:endParaRPr lang="cs-CZ" baseline="-25000" dirty="0"/>
          </a:p>
        </p:txBody>
      </p:sp>
    </p:spTree>
    <p:extLst>
      <p:ext uri="{BB962C8B-B14F-4D97-AF65-F5344CB8AC3E}">
        <p14:creationId xmlns:p14="http://schemas.microsoft.com/office/powerpoint/2010/main" val="1211993501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Hydrostatická tlaková síla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5" y="1347615"/>
            <a:ext cx="5300612" cy="2808312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Pro nádobu se svislými stěnami platí:</a:t>
            </a:r>
          </a:p>
          <a:p>
            <a:pPr marL="0" indent="0">
              <a:buNone/>
            </a:pPr>
            <a:r>
              <a:rPr lang="cs-CZ" sz="2400" i="1" dirty="0" err="1" smtClean="0"/>
              <a:t>F</a:t>
            </a:r>
            <a:r>
              <a:rPr lang="cs-CZ" sz="2400" i="1" baseline="-25000" dirty="0" err="1" smtClean="0"/>
              <a:t>h</a:t>
            </a:r>
            <a:r>
              <a:rPr lang="cs-CZ" sz="2400" i="1" dirty="0" smtClean="0"/>
              <a:t> = G = </a:t>
            </a:r>
            <a:r>
              <a:rPr lang="cs-CZ" sz="2400" i="1" dirty="0" err="1" smtClean="0"/>
              <a:t>m.g</a:t>
            </a:r>
            <a:endParaRPr lang="cs-CZ" sz="2400" i="1" dirty="0" smtClean="0"/>
          </a:p>
          <a:p>
            <a:pPr marL="0" indent="0">
              <a:buNone/>
            </a:pPr>
            <a:r>
              <a:rPr lang="cs-CZ" sz="2400" dirty="0" smtClean="0"/>
              <a:t>Hmotnost</a:t>
            </a:r>
            <a:r>
              <a:rPr lang="cs-CZ" sz="2400" i="1" dirty="0" smtClean="0"/>
              <a:t> m = </a:t>
            </a:r>
            <a:r>
              <a:rPr lang="el-GR" sz="2400" i="1" dirty="0" smtClean="0"/>
              <a:t>ρ</a:t>
            </a:r>
            <a:r>
              <a:rPr lang="cs-CZ" sz="2400" i="1" dirty="0" smtClean="0"/>
              <a:t>.V</a:t>
            </a:r>
          </a:p>
          <a:p>
            <a:pPr marL="0" indent="0">
              <a:buNone/>
            </a:pPr>
            <a:r>
              <a:rPr lang="cs-CZ" sz="2400" dirty="0" smtClean="0"/>
              <a:t>Objem</a:t>
            </a:r>
            <a:r>
              <a:rPr lang="cs-CZ" sz="2400" i="1" dirty="0" smtClean="0"/>
              <a:t> V = </a:t>
            </a:r>
            <a:r>
              <a:rPr lang="cs-CZ" sz="2400" i="1" dirty="0" err="1" smtClean="0"/>
              <a:t>S.h</a:t>
            </a:r>
            <a:endParaRPr lang="cs-CZ" sz="2400" i="1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Celkem tedy </a:t>
            </a:r>
            <a:r>
              <a:rPr lang="cs-CZ" sz="2400" i="1" dirty="0" err="1" smtClean="0"/>
              <a:t>F</a:t>
            </a:r>
            <a:r>
              <a:rPr lang="cs-CZ" sz="2400" i="1" baseline="-25000" dirty="0" err="1" smtClean="0"/>
              <a:t>h</a:t>
            </a:r>
            <a:r>
              <a:rPr lang="cs-CZ" sz="2400" i="1" dirty="0"/>
              <a:t> = </a:t>
            </a:r>
            <a:r>
              <a:rPr lang="el-GR" sz="2400" i="1" dirty="0" smtClean="0"/>
              <a:t>ρ</a:t>
            </a:r>
            <a:r>
              <a:rPr lang="cs-CZ" sz="2400" i="1" dirty="0" err="1" smtClean="0"/>
              <a:t>Shg</a:t>
            </a:r>
            <a:endParaRPr lang="cs-CZ" sz="2400" i="1" dirty="0" smtClean="0"/>
          </a:p>
        </p:txBody>
      </p:sp>
      <p:grpSp>
        <p:nvGrpSpPr>
          <p:cNvPr id="17" name="Skupina 16"/>
          <p:cNvGrpSpPr/>
          <p:nvPr/>
        </p:nvGrpSpPr>
        <p:grpSpPr>
          <a:xfrm>
            <a:off x="5768157" y="1203598"/>
            <a:ext cx="3121218" cy="3312368"/>
            <a:chOff x="5508104" y="1203598"/>
            <a:chExt cx="3121218" cy="3312368"/>
          </a:xfrm>
        </p:grpSpPr>
        <p:cxnSp>
          <p:nvCxnSpPr>
            <p:cNvPr id="6" name="Přímá spojnice 5"/>
            <p:cNvCxnSpPr/>
            <p:nvPr/>
          </p:nvCxnSpPr>
          <p:spPr>
            <a:xfrm>
              <a:off x="7452320" y="1995686"/>
              <a:ext cx="72008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7308304" y="4299942"/>
              <a:ext cx="86409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se šipkou 9"/>
            <p:cNvCxnSpPr/>
            <p:nvPr/>
          </p:nvCxnSpPr>
          <p:spPr>
            <a:xfrm>
              <a:off x="8172400" y="1995686"/>
              <a:ext cx="0" cy="2304256"/>
            </a:xfrm>
            <a:prstGeom prst="straightConnector1">
              <a:avLst/>
            </a:prstGeom>
            <a:ln>
              <a:headEnd type="arrow" w="med" len="med"/>
              <a:tailEnd type="arrow" w="med" len="med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11" name="TextovéPole 10"/>
            <p:cNvSpPr txBox="1"/>
            <p:nvPr/>
          </p:nvSpPr>
          <p:spPr>
            <a:xfrm>
              <a:off x="8316416" y="3147814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h</a:t>
              </a:r>
              <a:endParaRPr lang="cs-CZ" dirty="0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5508104" y="2010233"/>
              <a:ext cx="1882607" cy="2289709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5508104" y="1432569"/>
              <a:ext cx="1882607" cy="577664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vál 4"/>
            <p:cNvSpPr/>
            <p:nvPr/>
          </p:nvSpPr>
          <p:spPr>
            <a:xfrm>
              <a:off x="5508104" y="1779662"/>
              <a:ext cx="1882607" cy="457942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vál 22"/>
            <p:cNvSpPr/>
            <p:nvPr/>
          </p:nvSpPr>
          <p:spPr>
            <a:xfrm>
              <a:off x="5508104" y="4058024"/>
              <a:ext cx="1882607" cy="457942"/>
            </a:xfrm>
            <a:prstGeom prst="ellipse">
              <a:avLst/>
            </a:prstGeom>
            <a:solidFill>
              <a:schemeClr val="tx2">
                <a:lumMod val="20000"/>
                <a:lumOff val="80000"/>
              </a:schemeClr>
            </a:solidFill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vál 24"/>
            <p:cNvSpPr/>
            <p:nvPr/>
          </p:nvSpPr>
          <p:spPr>
            <a:xfrm>
              <a:off x="5508104" y="1203598"/>
              <a:ext cx="1882607" cy="457942"/>
            </a:xfrm>
            <a:prstGeom prst="ellipse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5580112" y="2287820"/>
              <a:ext cx="31611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l-GR" dirty="0" smtClean="0"/>
                <a:t>ρ</a:t>
              </a:r>
              <a:endParaRPr lang="cs-CZ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6732240" y="4102329"/>
              <a:ext cx="33855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S</a:t>
              </a:r>
              <a:endParaRPr lang="cs-CZ" dirty="0"/>
            </a:p>
          </p:txBody>
        </p:sp>
        <p:grpSp>
          <p:nvGrpSpPr>
            <p:cNvPr id="14" name="Skupina 13"/>
            <p:cNvGrpSpPr/>
            <p:nvPr/>
          </p:nvGrpSpPr>
          <p:grpSpPr>
            <a:xfrm>
              <a:off x="6424146" y="3147814"/>
              <a:ext cx="410690" cy="1139181"/>
              <a:chOff x="6424146" y="3147814"/>
              <a:chExt cx="410690" cy="1139181"/>
            </a:xfrm>
          </p:grpSpPr>
          <p:cxnSp>
            <p:nvCxnSpPr>
              <p:cNvPr id="21" name="Přímá spojnice se šipkou 20"/>
              <p:cNvCxnSpPr/>
              <p:nvPr/>
            </p:nvCxnSpPr>
            <p:spPr>
              <a:xfrm>
                <a:off x="6449407" y="3147814"/>
                <a:ext cx="0" cy="1139181"/>
              </a:xfrm>
              <a:prstGeom prst="straightConnector1">
                <a:avLst/>
              </a:prstGeom>
              <a:ln>
                <a:solidFill>
                  <a:srgbClr val="FF0000"/>
                </a:solidFill>
                <a:tailEnd type="arrow"/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9" name="TextovéPole 28"/>
              <p:cNvSpPr txBox="1"/>
              <p:nvPr/>
            </p:nvSpPr>
            <p:spPr>
              <a:xfrm>
                <a:off x="6424146" y="3394819"/>
                <a:ext cx="41069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err="1" smtClean="0"/>
                  <a:t>F</a:t>
                </a:r>
                <a:r>
                  <a:rPr lang="cs-CZ" baseline="-25000" dirty="0" err="1" smtClean="0"/>
                  <a:t>h</a:t>
                </a:r>
                <a:endParaRPr lang="cs-CZ" baseline="-25000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279988417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Hydrostatický paradox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5" y="3363838"/>
            <a:ext cx="8309802" cy="120101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Velikost hydrostatické tlakové síly působící na dno nezávisí na objemu kapaliny ani na tvaru nádoby.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699792" y="1518342"/>
            <a:ext cx="504056" cy="122413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Lichoběžník 5"/>
          <p:cNvSpPr/>
          <p:nvPr/>
        </p:nvSpPr>
        <p:spPr>
          <a:xfrm>
            <a:off x="3923928" y="1518342"/>
            <a:ext cx="648072" cy="1224136"/>
          </a:xfrm>
          <a:prstGeom prst="trapezoi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var L 6"/>
          <p:cNvSpPr/>
          <p:nvPr/>
        </p:nvSpPr>
        <p:spPr>
          <a:xfrm>
            <a:off x="5220072" y="1518342"/>
            <a:ext cx="576064" cy="1224136"/>
          </a:xfrm>
          <a:prstGeom prst="corner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Lichoběžník 8"/>
          <p:cNvSpPr/>
          <p:nvPr/>
        </p:nvSpPr>
        <p:spPr>
          <a:xfrm flipV="1">
            <a:off x="1115616" y="1518342"/>
            <a:ext cx="864096" cy="1224136"/>
          </a:xfrm>
          <a:prstGeom prst="trapezoi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pSp>
        <p:nvGrpSpPr>
          <p:cNvPr id="11" name="Skupina 10"/>
          <p:cNvGrpSpPr/>
          <p:nvPr/>
        </p:nvGrpSpPr>
        <p:grpSpPr>
          <a:xfrm>
            <a:off x="6444208" y="807554"/>
            <a:ext cx="1584176" cy="1908212"/>
            <a:chOff x="5220072" y="627534"/>
            <a:chExt cx="1584176" cy="1908212"/>
          </a:xfrm>
        </p:grpSpPr>
        <p:sp>
          <p:nvSpPr>
            <p:cNvPr id="8" name="Šikmý pruh 7"/>
            <p:cNvSpPr/>
            <p:nvPr/>
          </p:nvSpPr>
          <p:spPr>
            <a:xfrm flipH="1" flipV="1">
              <a:off x="5220072" y="663538"/>
              <a:ext cx="1368152" cy="1872208"/>
            </a:xfrm>
            <a:prstGeom prst="diagStripe">
              <a:avLst>
                <a:gd name="adj" fmla="val 66133"/>
              </a:avLst>
            </a:prstGeom>
            <a:solidFill>
              <a:schemeClr val="tx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0" name="Obdélník 9"/>
            <p:cNvSpPr/>
            <p:nvPr/>
          </p:nvSpPr>
          <p:spPr>
            <a:xfrm>
              <a:off x="6084168" y="627534"/>
              <a:ext cx="720080" cy="68407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3" name="Přímá spojnice 12"/>
          <p:cNvCxnSpPr/>
          <p:nvPr/>
        </p:nvCxnSpPr>
        <p:spPr>
          <a:xfrm>
            <a:off x="683568" y="2742478"/>
            <a:ext cx="7776864" cy="0"/>
          </a:xfrm>
          <a:prstGeom prst="line">
            <a:avLst/>
          </a:prstGeom>
          <a:ln w="57150">
            <a:solidFill>
              <a:schemeClr val="accent6">
                <a:lumMod val="5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123728" y="1518342"/>
            <a:ext cx="6336704" cy="0"/>
          </a:xfrm>
          <a:prstGeom prst="line">
            <a:avLst/>
          </a:prstGeom>
          <a:ln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8460432" y="1518342"/>
            <a:ext cx="0" cy="1224136"/>
          </a:xfrm>
          <a:prstGeom prst="straightConnector1">
            <a:avLst/>
          </a:prstGeom>
          <a:ln w="38100">
            <a:solidFill>
              <a:schemeClr val="tx1"/>
            </a:solidFill>
            <a:headEnd type="arrow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8464441" y="194574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378387" y="277848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782543" y="277848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078687" y="277848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307075" y="277848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535463" y="277848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grpSp>
        <p:nvGrpSpPr>
          <p:cNvPr id="28" name="Skupina 27"/>
          <p:cNvGrpSpPr/>
          <p:nvPr/>
        </p:nvGrpSpPr>
        <p:grpSpPr>
          <a:xfrm>
            <a:off x="1475656" y="2067112"/>
            <a:ext cx="410690" cy="882098"/>
            <a:chOff x="1475656" y="1860380"/>
            <a:chExt cx="410690" cy="882098"/>
          </a:xfrm>
        </p:grpSpPr>
        <p:cxnSp>
          <p:nvCxnSpPr>
            <p:cNvPr id="26" name="Přímá spojnice se šipkou 25"/>
            <p:cNvCxnSpPr>
              <a:endCxn id="9" idx="0"/>
            </p:cNvCxnSpPr>
            <p:nvPr/>
          </p:nvCxnSpPr>
          <p:spPr>
            <a:xfrm>
              <a:off x="1547664" y="2130410"/>
              <a:ext cx="0" cy="612068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TextovéPole 26"/>
            <p:cNvSpPr txBox="1"/>
            <p:nvPr/>
          </p:nvSpPr>
          <p:spPr>
            <a:xfrm>
              <a:off x="1475656" y="1860380"/>
              <a:ext cx="41069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err="1" smtClean="0"/>
                <a:t>F</a:t>
              </a:r>
              <a:r>
                <a:rPr lang="cs-CZ" baseline="-25000" dirty="0" err="1" smtClean="0"/>
                <a:t>h</a:t>
              </a:r>
              <a:endParaRPr lang="cs-CZ" baseline="-25000" dirty="0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2915752" y="2060231"/>
            <a:ext cx="410690" cy="675366"/>
            <a:chOff x="1475656" y="1860380"/>
            <a:chExt cx="410690" cy="675366"/>
          </a:xfrm>
        </p:grpSpPr>
        <p:cxnSp>
          <p:nvCxnSpPr>
            <p:cNvPr id="30" name="Přímá spojnice se šipkou 29"/>
            <p:cNvCxnSpPr/>
            <p:nvPr/>
          </p:nvCxnSpPr>
          <p:spPr>
            <a:xfrm>
              <a:off x="1547664" y="1923678"/>
              <a:ext cx="0" cy="612068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TextovéPole 30"/>
            <p:cNvSpPr txBox="1"/>
            <p:nvPr/>
          </p:nvSpPr>
          <p:spPr>
            <a:xfrm>
              <a:off x="1475656" y="1860380"/>
              <a:ext cx="41069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err="1" smtClean="0"/>
                <a:t>F</a:t>
              </a:r>
              <a:r>
                <a:rPr lang="cs-CZ" baseline="-25000" dirty="0" err="1" smtClean="0"/>
                <a:t>h</a:t>
              </a:r>
              <a:endParaRPr lang="cs-CZ" baseline="-25000" dirty="0"/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4194316" y="2072343"/>
            <a:ext cx="410690" cy="675366"/>
            <a:chOff x="1475656" y="1860380"/>
            <a:chExt cx="410690" cy="675366"/>
          </a:xfrm>
        </p:grpSpPr>
        <p:cxnSp>
          <p:nvCxnSpPr>
            <p:cNvPr id="33" name="Přímá spojnice se šipkou 32"/>
            <p:cNvCxnSpPr/>
            <p:nvPr/>
          </p:nvCxnSpPr>
          <p:spPr>
            <a:xfrm>
              <a:off x="1547664" y="1923678"/>
              <a:ext cx="0" cy="612068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4" name="TextovéPole 33"/>
            <p:cNvSpPr txBox="1"/>
            <p:nvPr/>
          </p:nvSpPr>
          <p:spPr>
            <a:xfrm>
              <a:off x="1475656" y="1860380"/>
              <a:ext cx="41069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err="1" smtClean="0"/>
                <a:t>F</a:t>
              </a:r>
              <a:r>
                <a:rPr lang="cs-CZ" baseline="-25000" dirty="0" err="1" smtClean="0"/>
                <a:t>h</a:t>
              </a:r>
              <a:endParaRPr lang="cs-CZ" baseline="-25000" dirty="0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5385446" y="2060231"/>
            <a:ext cx="410690" cy="675366"/>
            <a:chOff x="1475656" y="1860380"/>
            <a:chExt cx="410690" cy="675366"/>
          </a:xfrm>
        </p:grpSpPr>
        <p:cxnSp>
          <p:nvCxnSpPr>
            <p:cNvPr id="36" name="Přímá spojnice se šipkou 35"/>
            <p:cNvCxnSpPr/>
            <p:nvPr/>
          </p:nvCxnSpPr>
          <p:spPr>
            <a:xfrm>
              <a:off x="1547664" y="1923678"/>
              <a:ext cx="0" cy="612068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TextovéPole 36"/>
            <p:cNvSpPr txBox="1"/>
            <p:nvPr/>
          </p:nvSpPr>
          <p:spPr>
            <a:xfrm>
              <a:off x="1475656" y="1860380"/>
              <a:ext cx="41069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err="1" smtClean="0"/>
                <a:t>F</a:t>
              </a:r>
              <a:r>
                <a:rPr lang="cs-CZ" baseline="-25000" dirty="0" err="1" smtClean="0"/>
                <a:t>h</a:t>
              </a:r>
              <a:endParaRPr lang="cs-CZ" baseline="-25000" dirty="0"/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6648584" y="2048119"/>
            <a:ext cx="410690" cy="675366"/>
            <a:chOff x="1475656" y="1860380"/>
            <a:chExt cx="410690" cy="675366"/>
          </a:xfrm>
        </p:grpSpPr>
        <p:cxnSp>
          <p:nvCxnSpPr>
            <p:cNvPr id="39" name="Přímá spojnice se šipkou 38"/>
            <p:cNvCxnSpPr/>
            <p:nvPr/>
          </p:nvCxnSpPr>
          <p:spPr>
            <a:xfrm>
              <a:off x="1547664" y="1923678"/>
              <a:ext cx="0" cy="612068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0" name="TextovéPole 39"/>
            <p:cNvSpPr txBox="1"/>
            <p:nvPr/>
          </p:nvSpPr>
          <p:spPr>
            <a:xfrm>
              <a:off x="1475656" y="1860380"/>
              <a:ext cx="41069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err="1" smtClean="0"/>
                <a:t>F</a:t>
              </a:r>
              <a:r>
                <a:rPr lang="cs-CZ" baseline="-25000" dirty="0" err="1" smtClean="0"/>
                <a:t>h</a:t>
              </a:r>
              <a:endParaRPr lang="cs-CZ" baseline="-25000" dirty="0"/>
            </a:p>
          </p:txBody>
        </p:sp>
      </p:grpSp>
    </p:spTree>
    <p:extLst>
      <p:ext uri="{BB962C8B-B14F-4D97-AF65-F5344CB8AC3E}">
        <p14:creationId xmlns:p14="http://schemas.microsoft.com/office/powerpoint/2010/main" val="435516022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Hydrostatický tlak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395537" y="3579862"/>
                <a:ext cx="4212978" cy="984995"/>
              </a:xfrm>
              <a:ln w="38100">
                <a:solidFill>
                  <a:srgbClr val="FF0000"/>
                </a:solidFill>
              </a:ln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𝑝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h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𝐹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h</m:t>
                              </m:r>
                            </m:sub>
                          </m:sSub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l-GR" b="0" i="1" smtClean="0">
                              <a:latin typeface="Cambria Math"/>
                              <a:ea typeface="Cambria Math"/>
                            </a:rPr>
                            <m:t>𝜌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𝑆h𝑔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𝜌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𝑔h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395537" y="3579862"/>
                <a:ext cx="4212978" cy="984995"/>
              </a:xfrm>
              <a:blipFill rotWithShape="1">
                <a:blip r:embed="rId2"/>
                <a:stretch>
                  <a:fillRect/>
                </a:stretch>
              </a:blipFill>
              <a:ln w="38100"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2" y="1347614"/>
            <a:ext cx="3987551" cy="3217243"/>
          </a:xfrm>
        </p:spPr>
        <p:txBody>
          <a:bodyPr/>
          <a:lstStyle/>
          <a:p>
            <a:r>
              <a:rPr lang="cs-CZ" sz="2000" dirty="0" smtClean="0">
                <a:hlinkClick r:id="rId3"/>
              </a:rPr>
              <a:t>Online model měření hydrostatického tlaku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Online model spojených nádob – zdymadlo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Online model sifonu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7" y="1347614"/>
            <a:ext cx="41764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cs-CZ" sz="2400" dirty="0"/>
              <a:t>Příčinou je hydrostatická tlaková síla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endParaRPr lang="cs-CZ" sz="2400" dirty="0"/>
          </a:p>
          <a:p>
            <a:pPr marL="0" indent="0">
              <a:buNone/>
            </a:pPr>
            <a:r>
              <a:rPr lang="cs-CZ" sz="2400" dirty="0"/>
              <a:t>Hydrostatický tlak v hloubce </a:t>
            </a:r>
            <a:r>
              <a:rPr lang="cs-CZ" sz="2400" i="1" dirty="0"/>
              <a:t>h</a:t>
            </a:r>
            <a:r>
              <a:rPr lang="cs-CZ" sz="2400" dirty="0"/>
              <a:t> pod volnou </a:t>
            </a:r>
            <a:r>
              <a:rPr lang="cs-CZ" sz="2400" dirty="0" smtClean="0"/>
              <a:t>hladinou </a:t>
            </a:r>
            <a:r>
              <a:rPr lang="cs-CZ" sz="2400" i="1" dirty="0" err="1" smtClean="0"/>
              <a:t>p</a:t>
            </a:r>
            <a:r>
              <a:rPr lang="cs-CZ" sz="2400" i="1" baseline="-25000" dirty="0" err="1" smtClean="0"/>
              <a:t>h</a:t>
            </a:r>
            <a:endParaRPr lang="cs-CZ" sz="2400" i="1" baseline="-250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60886129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Určete hydrostatický tlak, který působí na horní plochu betonové krychle, ležící na dně bazénu.</a:t>
            </a:r>
          </a:p>
          <a:p>
            <a:pPr marL="0" indent="0">
              <a:buNone/>
            </a:pPr>
            <a:r>
              <a:rPr lang="cs-CZ" dirty="0" smtClean="0"/>
              <a:t>Strana krychle má délku 1 m, hloubka bazénu je 3 m, hustota vody 1 000 kg.m</a:t>
            </a:r>
            <a:r>
              <a:rPr lang="cs-CZ" baseline="30000" dirty="0" smtClean="0"/>
              <a:t>-3</a:t>
            </a:r>
            <a:r>
              <a:rPr lang="cs-CZ" dirty="0" smtClean="0"/>
              <a:t>, hustota betonu 2 300 kg.m</a:t>
            </a:r>
            <a:r>
              <a:rPr lang="cs-CZ" baseline="30000" dirty="0" smtClean="0"/>
              <a:t>-3</a:t>
            </a:r>
            <a:endParaRPr lang="cs-CZ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1043608" y="4192028"/>
            <a:ext cx="9412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hlinkClick r:id="rId2" action="ppaction://hlinksldjump"/>
              </a:rPr>
              <a:t>Řešení</a:t>
            </a:r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val="1636557733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635646"/>
            <a:ext cx="7924800" cy="857250"/>
          </a:xfrm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43869" y="1655651"/>
                <a:ext cx="4607298" cy="3240360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b="0" i="1" dirty="0" smtClean="0">
                    <a:latin typeface="Cambria Math"/>
                  </a:rPr>
                  <a:t>Tlak závisí na hustotě kapaliny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𝜌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b="0" i="1" dirty="0" smtClean="0">
                    <a:latin typeface="Cambria Math"/>
                  </a:rPr>
                  <a:t>a hloubce h.</a:t>
                </a:r>
              </a:p>
              <a:p>
                <a:pPr marL="0" indent="0">
                  <a:buNone/>
                </a:pPr>
                <a:endParaRPr lang="cs-CZ" i="1" dirty="0">
                  <a:latin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h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h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cs-CZ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h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b="0" i="1" dirty="0" smtClean="0">
                  <a:latin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h</m:t>
                      </m:r>
                      <m:r>
                        <a:rPr lang="cs-CZ" b="0" i="1" smtClean="0">
                          <a:latin typeface="Cambria Math"/>
                        </a:rPr>
                        <m:t>=3−1=2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𝑝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h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𝜌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𝑔h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𝑝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h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1000.10.2=20000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𝑃𝑎</m:t>
                      </m:r>
                    </m:oMath>
                  </m:oMathPara>
                </a14:m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43869" y="1655651"/>
                <a:ext cx="4607298" cy="3240360"/>
              </a:xfrm>
              <a:blipFill rotWithShape="1">
                <a:blip r:embed="rId2"/>
                <a:stretch>
                  <a:fillRect l="-2778" t="-18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7" name="Skupina 16"/>
          <p:cNvGrpSpPr/>
          <p:nvPr/>
        </p:nvGrpSpPr>
        <p:grpSpPr>
          <a:xfrm>
            <a:off x="409025" y="2749829"/>
            <a:ext cx="2592288" cy="2160000"/>
            <a:chOff x="6228184" y="2715766"/>
            <a:chExt cx="2592288" cy="2160000"/>
          </a:xfrm>
        </p:grpSpPr>
        <p:sp>
          <p:nvSpPr>
            <p:cNvPr id="4" name="Obdélník 3"/>
            <p:cNvSpPr/>
            <p:nvPr/>
          </p:nvSpPr>
          <p:spPr>
            <a:xfrm>
              <a:off x="6228184" y="2715766"/>
              <a:ext cx="2592288" cy="2160000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7236296" y="4155766"/>
              <a:ext cx="720000" cy="720000"/>
            </a:xfrm>
            <a:prstGeom prst="rect">
              <a:avLst/>
            </a:prstGeom>
            <a:blipFill>
              <a:blip r:embed="rId3"/>
              <a:tile tx="0" ty="0" sx="100000" sy="100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6334374" y="3611100"/>
              <a:ext cx="39786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h</a:t>
              </a:r>
              <a:r>
                <a:rPr lang="cs-CZ" baseline="-25000" dirty="0" smtClean="0"/>
                <a:t>1</a:t>
              </a:r>
              <a:endParaRPr lang="cs-CZ" baseline="-25000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6732240" y="4349000"/>
              <a:ext cx="39786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h</a:t>
              </a:r>
              <a:r>
                <a:rPr lang="cs-CZ" baseline="-25000" dirty="0" smtClean="0"/>
                <a:t>2</a:t>
              </a:r>
              <a:endParaRPr lang="cs-CZ" baseline="-25000" dirty="0"/>
            </a:p>
          </p:txBody>
        </p:sp>
        <p:cxnSp>
          <p:nvCxnSpPr>
            <p:cNvPr id="9" name="Přímá spojnice se šipkou 8"/>
            <p:cNvCxnSpPr/>
            <p:nvPr/>
          </p:nvCxnSpPr>
          <p:spPr>
            <a:xfrm>
              <a:off x="6372200" y="2715766"/>
              <a:ext cx="0" cy="2160000"/>
            </a:xfrm>
            <a:prstGeom prst="straightConnector1">
              <a:avLst/>
            </a:prstGeom>
            <a:ln>
              <a:headEnd type="arrow" w="med" len="med"/>
              <a:tailEnd type="arrow" w="med" len="med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0" name="Přímá spojnice se šipkou 9"/>
            <p:cNvCxnSpPr/>
            <p:nvPr/>
          </p:nvCxnSpPr>
          <p:spPr>
            <a:xfrm>
              <a:off x="7092280" y="4155766"/>
              <a:ext cx="0" cy="720000"/>
            </a:xfrm>
            <a:prstGeom prst="straightConnector1">
              <a:avLst/>
            </a:prstGeom>
            <a:ln>
              <a:headEnd type="arrow" w="med" len="med"/>
              <a:tailEnd type="arrow" w="med" len="med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2" name="Přímá spojnice se šipkou 11"/>
            <p:cNvCxnSpPr/>
            <p:nvPr/>
          </p:nvCxnSpPr>
          <p:spPr>
            <a:xfrm>
              <a:off x="7524328" y="2715766"/>
              <a:ext cx="0" cy="1440000"/>
            </a:xfrm>
            <a:prstGeom prst="straightConnector1">
              <a:avLst/>
            </a:prstGeom>
            <a:ln>
              <a:headEnd type="arrow" w="med" len="med"/>
              <a:tailEnd type="arrow" w="med" len="med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14" name="TextovéPole 13"/>
            <p:cNvSpPr txBox="1"/>
            <p:nvPr/>
          </p:nvSpPr>
          <p:spPr>
            <a:xfrm>
              <a:off x="7507353" y="3241768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h</a:t>
              </a:r>
              <a:endParaRPr lang="cs-CZ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8417401" y="2732933"/>
              <a:ext cx="40107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l-GR" dirty="0" smtClean="0"/>
                <a:t>ρ</a:t>
              </a:r>
              <a:r>
                <a:rPr lang="cs-CZ" baseline="-25000" dirty="0" smtClean="0"/>
                <a:t>1</a:t>
              </a:r>
              <a:endParaRPr lang="cs-CZ" baseline="-25000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7555224" y="4227934"/>
              <a:ext cx="40107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l-GR" dirty="0" smtClean="0"/>
                <a:t>ρ</a:t>
              </a:r>
              <a:r>
                <a:rPr lang="cs-CZ" baseline="-25000" dirty="0" smtClean="0"/>
                <a:t>2</a:t>
              </a:r>
              <a:endParaRPr lang="cs-CZ" baseline="-25000" dirty="0"/>
            </a:p>
          </p:txBody>
        </p:sp>
      </p:grpSp>
      <p:sp>
        <p:nvSpPr>
          <p:cNvPr id="18" name="TextovéPole 17"/>
          <p:cNvSpPr txBox="1"/>
          <p:nvPr/>
        </p:nvSpPr>
        <p:spPr>
          <a:xfrm>
            <a:off x="409024" y="195486"/>
            <a:ext cx="841144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cs-CZ" dirty="0"/>
              <a:t>Určete hydrostatický tlak, který působí na horní plochu betonové krychle, ležící na dně bazénu.</a:t>
            </a:r>
          </a:p>
          <a:p>
            <a:pPr marL="0" indent="0">
              <a:buNone/>
            </a:pPr>
            <a:r>
              <a:rPr lang="cs-CZ" dirty="0"/>
              <a:t>Strana krychle má délku 1 m, hloubka bazénu je 3 m, hustota vody 1 000 kg.m</a:t>
            </a:r>
            <a:r>
              <a:rPr lang="cs-CZ" baseline="30000" dirty="0"/>
              <a:t>-3</a:t>
            </a:r>
            <a:r>
              <a:rPr lang="cs-CZ" dirty="0"/>
              <a:t>, hustota betonu 2 300 kg.m</a:t>
            </a:r>
            <a:r>
              <a:rPr lang="cs-CZ" baseline="30000" dirty="0"/>
              <a:t>-3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894830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83568" y="555526"/>
            <a:ext cx="7693025" cy="1368152"/>
          </a:xfrm>
        </p:spPr>
        <p:txBody>
          <a:bodyPr/>
          <a:lstStyle/>
          <a:p>
            <a:pPr marL="0" indent="0">
              <a:buNone/>
            </a:pPr>
            <a:r>
              <a:rPr lang="cs-CZ" sz="2000" b="1" dirty="0" smtClean="0"/>
              <a:t>Zdroj obrázků:</a:t>
            </a:r>
          </a:p>
          <a:p>
            <a:pPr marL="0" indent="0">
              <a:buNone/>
            </a:pPr>
            <a:r>
              <a:rPr lang="cs-CZ" sz="2000" dirty="0" smtClean="0"/>
              <a:t>Galerie klipartů MS Office.</a:t>
            </a:r>
          </a:p>
          <a:p>
            <a:pPr marL="0" indent="0">
              <a:buNone/>
            </a:pPr>
            <a:r>
              <a:rPr lang="cs-CZ" sz="2000" dirty="0" smtClean="0"/>
              <a:t>Vlastní tvorba autora.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305745954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Capsules</Template>
  <TotalTime>5311</TotalTime>
  <Words>281</Words>
  <Application>Microsoft Office PowerPoint</Application>
  <PresentationFormat>Předvádění na obrazovce (16:9)</PresentationFormat>
  <Paragraphs>87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6" baseType="lpstr">
      <vt:lpstr>Arial</vt:lpstr>
      <vt:lpstr>Calibri</vt:lpstr>
      <vt:lpstr>Cambria Math</vt:lpstr>
      <vt:lpstr>Times New Roman</vt:lpstr>
      <vt:lpstr>Wingdings</vt:lpstr>
      <vt:lpstr>Kapsle</vt:lpstr>
      <vt:lpstr>Prezentace aplikace PowerPoint</vt:lpstr>
      <vt:lpstr>Anotace</vt:lpstr>
      <vt:lpstr>Tlak v kapalinách vyvolaný tíhovou silou</vt:lpstr>
      <vt:lpstr>Hydrostatická tlaková síla</vt:lpstr>
      <vt:lpstr>Hydrostatická tlaková síla</vt:lpstr>
      <vt:lpstr>Hydrostatický paradox</vt:lpstr>
      <vt:lpstr>Hydrostatický tlak</vt:lpstr>
      <vt:lpstr>Úkol</vt:lpstr>
      <vt:lpstr>Řešení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VLNĚNÍ V IZOTROPNÍM PROSTŘEDÍ</dc:title>
  <dc:creator>Martin Jiřiště</dc:creator>
  <cp:lastModifiedBy>Martin Jiřiště</cp:lastModifiedBy>
  <cp:revision>140</cp:revision>
  <dcterms:created xsi:type="dcterms:W3CDTF">2007-01-18T21:09:35Z</dcterms:created>
  <dcterms:modified xsi:type="dcterms:W3CDTF">2013-11-10T18:17:25Z</dcterms:modified>
</cp:coreProperties>
</file>