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3"/>
  </p:notesMasterIdLst>
  <p:sldIdLst>
    <p:sldId id="264" r:id="rId2"/>
    <p:sldId id="266" r:id="rId3"/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5" r:id="rId12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39C7AA-7C20-4699-B6A4-78EB372240CA}">
          <p14:sldIdLst>
            <p14:sldId id="264"/>
            <p14:sldId id="266"/>
            <p14:sldId id="256"/>
            <p14:sldId id="257"/>
            <p14:sldId id="259"/>
            <p14:sldId id="258"/>
            <p14:sldId id="260"/>
            <p14:sldId id="261"/>
            <p14:sldId id="262"/>
            <p14:sldId id="263"/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0000"/>
    <a:srgbClr val="FF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610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7020565-D747-4F95-AFBA-3E82637BBD2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071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5867400" cy="5143500"/>
            <a:chOff x="0" y="0"/>
            <a:chExt cx="3696" cy="4320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5124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3632200" y="3667125"/>
            <a:ext cx="4876800" cy="239316"/>
            <a:chOff x="2288" y="3080"/>
            <a:chExt cx="3072" cy="201"/>
          </a:xfrm>
        </p:grpSpPr>
        <p:sp>
          <p:nvSpPr>
            <p:cNvPr id="5126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127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195512"/>
            <a:ext cx="4013200" cy="1366838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1" y="4686300"/>
            <a:ext cx="587375" cy="366713"/>
          </a:xfrm>
        </p:spPr>
        <p:txBody>
          <a:bodyPr anchorCtr="0"/>
          <a:lstStyle>
            <a:lvl1pPr>
              <a:defRPr/>
            </a:lvl1pPr>
          </a:lstStyle>
          <a:p>
            <a:fld id="{5C8A1C45-95EA-4FE5-8F46-773CEF7DC3F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132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742950"/>
            <a:ext cx="8229600" cy="142875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B8CE2-000D-4308-87BD-D5C13D9E9A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C20E4-A78D-4047-859D-ED3BDD6CF4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2EA7B-9628-44F3-B3F8-92E17AB033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2458F-EE03-40FD-9492-19E525522D6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8302C-8FBE-40F2-87D1-31823E9724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A2697-BE49-4887-9788-75F3EE9E6D2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EFB1D-FEBF-4330-9413-1C58E0EB7A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1FFAE4-26CF-492B-8F9D-0989A4F67FF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E2E45-2691-4902-9222-9EF1D25E2D2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571501"/>
            <a:ext cx="1981200" cy="3993356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571501"/>
            <a:ext cx="5791200" cy="399335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F8545-8C20-43B5-B71C-6DFE6197C6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71500"/>
            <a:ext cx="7924800" cy="85725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2438401" y="4686301"/>
            <a:ext cx="2130425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791200" y="4686301"/>
            <a:ext cx="2897188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39" y="4681537"/>
            <a:ext cx="587375" cy="366713"/>
          </a:xfrm>
        </p:spPr>
        <p:txBody>
          <a:bodyPr/>
          <a:lstStyle>
            <a:lvl1pPr>
              <a:defRPr/>
            </a:lvl1pPr>
          </a:lstStyle>
          <a:p>
            <a:fld id="{F6CDBD55-E14A-42AE-8FA0-CC87DDDC545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71500"/>
            <a:ext cx="7924800" cy="85725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2438401" y="4686301"/>
            <a:ext cx="2130425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791200" y="4686301"/>
            <a:ext cx="2897188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39" y="4681537"/>
            <a:ext cx="587375" cy="366713"/>
          </a:xfrm>
        </p:spPr>
        <p:txBody>
          <a:bodyPr/>
          <a:lstStyle>
            <a:lvl1pPr>
              <a:defRPr/>
            </a:lvl1pPr>
          </a:lstStyle>
          <a:p>
            <a:fld id="{30684343-729D-456F-9224-9F20CC9E659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71500"/>
            <a:ext cx="7924800" cy="85725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1" y="1771651"/>
            <a:ext cx="7693025" cy="279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1" y="4686301"/>
            <a:ext cx="2130425" cy="355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cs-CZ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4686301"/>
            <a:ext cx="2897188" cy="355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9" y="4681537"/>
            <a:ext cx="58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fld id="{79EC9CC6-2483-453C-8539-3075B74024B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lter-fendt.de/ph14sk/buoyforce_sk.htm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youtu.be/x5g3NHZKQX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3YKYEQcklMs" TargetMode="Externa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679950"/>
              </p:ext>
            </p:extLst>
          </p:nvPr>
        </p:nvGraphicFramePr>
        <p:xfrm>
          <a:off x="614836" y="1923678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Jiřiště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VY_32_INOVACE_10C_09_Vztlakova_sila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Mechanika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 termika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7.5.2013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11510"/>
            <a:ext cx="5407152" cy="1045464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95686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48287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1470"/>
            <a:ext cx="7924800" cy="85725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1" y="915566"/>
            <a:ext cx="7693025" cy="388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Tento materiál </a:t>
            </a:r>
            <a:r>
              <a:rPr lang="cs-CZ" sz="2400" dirty="0"/>
              <a:t>je připraven pro výuku fyziky </a:t>
            </a:r>
            <a:r>
              <a:rPr lang="cs-CZ" sz="2400" dirty="0" smtClean="0"/>
              <a:t>a slouží </a:t>
            </a:r>
            <a:br>
              <a:rPr lang="cs-CZ" sz="2400" dirty="0" smtClean="0"/>
            </a:br>
            <a:r>
              <a:rPr lang="cs-CZ" sz="2400" dirty="0" smtClean="0"/>
              <a:t>k vysvětlení pojmu </a:t>
            </a:r>
            <a:r>
              <a:rPr lang="cs-CZ" sz="2400" dirty="0" smtClean="0"/>
              <a:t>Vztlaková síla.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Je určen pro 1. ročník čtyřletého studia a 2. ročník šestiletého studia. </a:t>
            </a:r>
          </a:p>
          <a:p>
            <a:pPr marL="0" indent="0">
              <a:buNone/>
            </a:pPr>
            <a:r>
              <a:rPr lang="cs-CZ" sz="2400" dirty="0" smtClean="0"/>
              <a:t>V první části obsahuje teorii, která bude doplňována ústním výkladem učitele. Součástí jsou online interaktivní modely.</a:t>
            </a:r>
          </a:p>
          <a:p>
            <a:pPr marL="0" indent="0">
              <a:buNone/>
            </a:pPr>
            <a:r>
              <a:rPr lang="cs-CZ" sz="2400" dirty="0" smtClean="0"/>
              <a:t>Závěrečná část obsahuje úlohu k </a:t>
            </a:r>
            <a:r>
              <a:rPr lang="cs-CZ" sz="2400" dirty="0" smtClean="0"/>
              <a:t>řešení.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Materiál je určen pro interaktivní výuku.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810620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Vztlaková síla </a:t>
            </a:r>
            <a:br>
              <a:rPr lang="cs-CZ" dirty="0" smtClean="0"/>
            </a:br>
            <a:r>
              <a:rPr lang="cs-CZ" dirty="0" smtClean="0"/>
              <a:t>v kapalinách a plynech</a:t>
            </a:r>
            <a:endParaRPr 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/>
              <a:t>GYMNÁZIUM CHOMUTOV</a:t>
            </a:r>
          </a:p>
          <a:p>
            <a:r>
              <a:rPr lang="cs-CZ" sz="2400"/>
              <a:t>MARTIN JIŘIŠTĚ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8328"/>
            <a:ext cx="7924800" cy="857250"/>
          </a:xfrm>
        </p:spPr>
        <p:txBody>
          <a:bodyPr/>
          <a:lstStyle/>
          <a:p>
            <a:r>
              <a:rPr lang="cs-CZ" dirty="0" smtClean="0"/>
              <a:t>Vztlaková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4158" y="879565"/>
            <a:ext cx="7334199" cy="6560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Nadlehčuje tělesa ponořená v kapalině</a:t>
            </a:r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827584" y="1419622"/>
            <a:ext cx="1736576" cy="2088232"/>
            <a:chOff x="2987824" y="2355726"/>
            <a:chExt cx="1736576" cy="2088232"/>
          </a:xfrm>
        </p:grpSpPr>
        <p:sp>
          <p:nvSpPr>
            <p:cNvPr id="6" name="Zaoblený obdélník 5"/>
            <p:cNvSpPr/>
            <p:nvPr/>
          </p:nvSpPr>
          <p:spPr>
            <a:xfrm>
              <a:off x="3131840" y="2585969"/>
              <a:ext cx="1373460" cy="1857989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2987824" y="2355726"/>
              <a:ext cx="1736576" cy="4149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3131840" y="2770635"/>
              <a:ext cx="1373460" cy="3771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1406302" y="2499742"/>
            <a:ext cx="504056" cy="504056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1658330" y="1834531"/>
            <a:ext cx="0" cy="881235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658330" y="2715766"/>
            <a:ext cx="0" cy="648072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ál 17"/>
          <p:cNvSpPr/>
          <p:nvPr/>
        </p:nvSpPr>
        <p:spPr>
          <a:xfrm>
            <a:off x="1619672" y="2715766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646746" y="1786684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VZ</a:t>
            </a:r>
            <a:endParaRPr lang="cs-CZ" baseline="-25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55676" y="3078437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11560" y="3768900"/>
            <a:ext cx="36086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Síly působící na těleso v kapalině</a:t>
            </a:r>
          </a:p>
          <a:p>
            <a:r>
              <a:rPr lang="cs-CZ" b="1" dirty="0" smtClean="0"/>
              <a:t>F</a:t>
            </a:r>
            <a:r>
              <a:rPr lang="cs-CZ" baseline="-25000" dirty="0" smtClean="0"/>
              <a:t>VZ</a:t>
            </a:r>
            <a:r>
              <a:rPr lang="cs-CZ" dirty="0" smtClean="0"/>
              <a:t> – vztlaková síla</a:t>
            </a:r>
          </a:p>
          <a:p>
            <a:r>
              <a:rPr lang="cs-CZ" b="1" dirty="0" smtClean="0"/>
              <a:t>F</a:t>
            </a:r>
            <a:r>
              <a:rPr lang="cs-CZ" baseline="-25000" dirty="0" smtClean="0"/>
              <a:t>G</a:t>
            </a:r>
            <a:r>
              <a:rPr lang="cs-CZ" dirty="0" smtClean="0"/>
              <a:t> – tíhová síla</a:t>
            </a:r>
            <a:endParaRPr lang="cs-CZ" dirty="0"/>
          </a:p>
        </p:txBody>
      </p:sp>
      <p:pic>
        <p:nvPicPr>
          <p:cNvPr id="63" name="Obrázek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607" y="1834531"/>
            <a:ext cx="3289750" cy="2020282"/>
          </a:xfrm>
          <a:prstGeom prst="rect">
            <a:avLst/>
          </a:prstGeom>
        </p:spPr>
      </p:pic>
      <p:cxnSp>
        <p:nvCxnSpPr>
          <p:cNvPr id="64" name="Přímá spojnice se šipkou 63"/>
          <p:cNvCxnSpPr/>
          <p:nvPr/>
        </p:nvCxnSpPr>
        <p:spPr>
          <a:xfrm flipH="1" flipV="1">
            <a:off x="6513562" y="1535648"/>
            <a:ext cx="2654" cy="1269266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/>
          <p:cNvCxnSpPr/>
          <p:nvPr/>
        </p:nvCxnSpPr>
        <p:spPr>
          <a:xfrm>
            <a:off x="6516216" y="2804913"/>
            <a:ext cx="0" cy="648072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Ovál 65"/>
          <p:cNvSpPr/>
          <p:nvPr/>
        </p:nvSpPr>
        <p:spPr>
          <a:xfrm>
            <a:off x="6477558" y="2804913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6504632" y="1875831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VZ</a:t>
            </a:r>
            <a:endParaRPr lang="cs-CZ" baseline="-250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6513562" y="3167584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5043631" y="4322898"/>
            <a:ext cx="2839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hlinkClick r:id="rId3"/>
              </a:rPr>
              <a:t>Online model - simulace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394581805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36845"/>
            <a:ext cx="7924800" cy="857250"/>
          </a:xfrm>
        </p:spPr>
        <p:txBody>
          <a:bodyPr/>
          <a:lstStyle/>
          <a:p>
            <a:r>
              <a:rPr lang="cs-CZ" dirty="0" smtClean="0"/>
              <a:t>Vztlaková síla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5" y="2001553"/>
            <a:ext cx="4320169" cy="1512168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2987824" y="1707654"/>
            <a:ext cx="2654" cy="1269266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H="1">
            <a:off x="2987824" y="2976919"/>
            <a:ext cx="2654" cy="1106999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ál 5"/>
          <p:cNvSpPr/>
          <p:nvPr/>
        </p:nvSpPr>
        <p:spPr>
          <a:xfrm>
            <a:off x="2951820" y="2976919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979053" y="1417484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VZ</a:t>
            </a:r>
            <a:endParaRPr lang="cs-CZ" baseline="-25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27990" y="3939902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4" r="15895"/>
          <a:stretch/>
        </p:blipFill>
        <p:spPr>
          <a:xfrm>
            <a:off x="5524467" y="88125"/>
            <a:ext cx="3368013" cy="5003905"/>
          </a:xfrm>
          <a:prstGeom prst="rect">
            <a:avLst/>
          </a:prstGeom>
        </p:spPr>
      </p:pic>
      <p:cxnSp>
        <p:nvCxnSpPr>
          <p:cNvPr id="11" name="Přímá spojnice se šipkou 10"/>
          <p:cNvCxnSpPr/>
          <p:nvPr/>
        </p:nvCxnSpPr>
        <p:spPr>
          <a:xfrm flipH="1" flipV="1">
            <a:off x="7250973" y="2588585"/>
            <a:ext cx="2654" cy="126926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7250973" y="3857850"/>
            <a:ext cx="2654" cy="1106999"/>
          </a:xfrm>
          <a:prstGeom prst="straightConnector1">
            <a:avLst/>
          </a:prstGeom>
          <a:ln w="38100">
            <a:solidFill>
              <a:srgbClr val="FFFF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7214969" y="3857850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242202" y="2298415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VZ</a:t>
            </a:r>
            <a:endParaRPr lang="cs-CZ" baseline="-25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91139" y="4820833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16" name="TextovéPole 15">
            <a:hlinkClick r:id="rId4"/>
          </p:cNvPr>
          <p:cNvSpPr txBox="1"/>
          <p:nvPr/>
        </p:nvSpPr>
        <p:spPr>
          <a:xfrm>
            <a:off x="4283968" y="4521179"/>
            <a:ext cx="2351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Vzlet balónu - video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39989313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683568" y="843558"/>
            <a:ext cx="2448272" cy="2511896"/>
            <a:chOff x="2987824" y="2355726"/>
            <a:chExt cx="1736576" cy="2088232"/>
          </a:xfrm>
        </p:grpSpPr>
        <p:sp>
          <p:nvSpPr>
            <p:cNvPr id="4" name="Zaoblený obdélník 3"/>
            <p:cNvSpPr/>
            <p:nvPr/>
          </p:nvSpPr>
          <p:spPr>
            <a:xfrm>
              <a:off x="3131840" y="2585969"/>
              <a:ext cx="1373460" cy="1857989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2987824" y="2355726"/>
              <a:ext cx="1736576" cy="4149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3131840" y="2770635"/>
              <a:ext cx="1373460" cy="3771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7" name="Obdélník 6"/>
          <p:cNvSpPr/>
          <p:nvPr/>
        </p:nvSpPr>
        <p:spPr>
          <a:xfrm>
            <a:off x="1602748" y="2286418"/>
            <a:ext cx="504056" cy="504056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>
            <a:stCxn id="6" idx="2"/>
            <a:endCxn id="7" idx="0"/>
          </p:cNvCxnSpPr>
          <p:nvPr/>
        </p:nvCxnSpPr>
        <p:spPr>
          <a:xfrm flipH="1">
            <a:off x="1854776" y="1796346"/>
            <a:ext cx="1" cy="490072"/>
          </a:xfrm>
          <a:prstGeom prst="straightConnector1">
            <a:avLst/>
          </a:prstGeom>
          <a:ln w="5715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1854776" y="2792427"/>
            <a:ext cx="1" cy="1016729"/>
          </a:xfrm>
          <a:prstGeom prst="straightConnector1">
            <a:avLst/>
          </a:prstGeom>
          <a:ln w="5715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endCxn id="7" idx="3"/>
          </p:cNvCxnSpPr>
          <p:nvPr/>
        </p:nvCxnSpPr>
        <p:spPr>
          <a:xfrm flipH="1">
            <a:off x="2106804" y="2538446"/>
            <a:ext cx="610100" cy="0"/>
          </a:xfrm>
          <a:prstGeom prst="straightConnector1">
            <a:avLst/>
          </a:prstGeom>
          <a:ln w="5715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984187" y="2538446"/>
            <a:ext cx="610099" cy="1"/>
          </a:xfrm>
          <a:prstGeom prst="straightConnector1">
            <a:avLst/>
          </a:prstGeom>
          <a:ln w="5715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870535" y="1672050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</a:t>
            </a:r>
            <a:r>
              <a:rPr lang="cs-CZ" baseline="-25000" dirty="0" smtClean="0"/>
              <a:t>1</a:t>
            </a:r>
            <a:endParaRPr lang="cs-CZ" baseline="-25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52989" y="3388423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00926" y="2230706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</a:t>
            </a:r>
            <a:r>
              <a:rPr lang="cs-CZ" baseline="-25000" dirty="0" smtClean="0"/>
              <a:t>0</a:t>
            </a:r>
            <a:endParaRPr lang="cs-CZ" baseline="-25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97936" y="2151646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</a:t>
            </a:r>
            <a:r>
              <a:rPr lang="cs-CZ" baseline="-25000" dirty="0" smtClean="0"/>
              <a:t>0</a:t>
            </a:r>
            <a:endParaRPr lang="cs-CZ" baseline="-25000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2106804" y="2286418"/>
            <a:ext cx="13850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106804" y="2755679"/>
            <a:ext cx="1673108" cy="267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2822947" y="1796346"/>
            <a:ext cx="956965" cy="11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337837" y="1832184"/>
            <a:ext cx="0" cy="454234"/>
          </a:xfrm>
          <a:prstGeom prst="straightConnector1">
            <a:avLst/>
          </a:prstGeom>
          <a:ln w="28575">
            <a:solidFill>
              <a:schemeClr val="accent4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337837" y="2311708"/>
            <a:ext cx="0" cy="454234"/>
          </a:xfrm>
          <a:prstGeom prst="straightConnector1">
            <a:avLst/>
          </a:prstGeom>
          <a:ln w="28575">
            <a:solidFill>
              <a:schemeClr val="accent4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3779912" y="1814265"/>
            <a:ext cx="0" cy="941414"/>
          </a:xfrm>
          <a:prstGeom prst="straightConnector1">
            <a:avLst/>
          </a:prstGeom>
          <a:ln w="28575">
            <a:solidFill>
              <a:schemeClr val="accent4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18580" y="1889230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r>
              <a:rPr lang="cs-CZ" baseline="-25000" dirty="0" smtClean="0"/>
              <a:t>1</a:t>
            </a:r>
            <a:endParaRPr lang="cs-CZ" baseline="-25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769588" y="2092246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33160" y="23434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076056" y="1491630"/>
                <a:ext cx="207864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1491630"/>
                <a:ext cx="2078646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076056" y="2012757"/>
                <a:ext cx="31788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𝑆h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2012757"/>
                <a:ext cx="3178819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124419" y="2506005"/>
                <a:ext cx="28988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𝑆𝑔</m:t>
                      </m:r>
                      <m:d>
                        <m:d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419" y="2506005"/>
                <a:ext cx="2898807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53231"/>
            <a:ext cx="7924800" cy="857250"/>
          </a:xfrm>
        </p:spPr>
        <p:txBody>
          <a:bodyPr/>
          <a:lstStyle/>
          <a:p>
            <a:r>
              <a:rPr lang="cs-CZ" dirty="0" smtClean="0"/>
              <a:t>Vznik vztlakové síly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124419" y="3115202"/>
                <a:ext cx="1833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419" y="3115202"/>
                <a:ext cx="1833772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5124418" y="3578323"/>
                <a:ext cx="182768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𝑆𝑔h</m:t>
                      </m:r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418" y="3578323"/>
                <a:ext cx="1827680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5124418" y="4030821"/>
                <a:ext cx="16850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418" y="4030821"/>
                <a:ext cx="1685013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320631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9502"/>
            <a:ext cx="7924800" cy="857250"/>
          </a:xfrm>
        </p:spPr>
        <p:txBody>
          <a:bodyPr/>
          <a:lstStyle/>
          <a:p>
            <a:r>
              <a:rPr lang="cs-CZ" dirty="0" smtClean="0"/>
              <a:t>Archimedův zákon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347614"/>
            <a:ext cx="7056784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Těleso ponořené do kapaliny je nadlehčováno silou, jejíž velikost se rovná tíze kapaliny stejného objemu, jako je objem ponořené části tělesa.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971600" y="3291830"/>
                <a:ext cx="2691186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40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40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4000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291830"/>
                <a:ext cx="2691186" cy="70788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427984" y="3219822"/>
                <a:ext cx="3480440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err="1" smtClean="0"/>
                  <a:t>Fvz</a:t>
                </a:r>
                <a:r>
                  <a:rPr lang="cs-CZ" dirty="0" smtClean="0"/>
                  <a:t> – vztlaková síla</a:t>
                </a:r>
              </a:p>
              <a:p>
                <a:r>
                  <a:rPr lang="cs-CZ" dirty="0" smtClean="0"/>
                  <a:t>V – objem ponořené části tělesa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 smtClean="0"/>
                  <a:t> – hustota kapaliny</a:t>
                </a:r>
              </a:p>
              <a:p>
                <a:r>
                  <a:rPr lang="cs-CZ" dirty="0" smtClean="0"/>
                  <a:t>G – tíhové zrychlení</a:t>
                </a:r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3219822"/>
                <a:ext cx="3480440" cy="1200329"/>
              </a:xfrm>
              <a:prstGeom prst="rect">
                <a:avLst/>
              </a:prstGeom>
              <a:blipFill rotWithShape="0">
                <a:blip r:embed="rId3"/>
                <a:stretch>
                  <a:fillRect l="-1401" t="-2538" r="-525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433999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03598"/>
            <a:ext cx="1728192" cy="22711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203598"/>
            <a:ext cx="1728192" cy="227111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203598"/>
            <a:ext cx="1728192" cy="2271114"/>
          </a:xfrm>
          <a:prstGeom prst="rect">
            <a:avLst/>
          </a:prstGeom>
        </p:spPr>
      </p:pic>
      <p:cxnSp>
        <p:nvCxnSpPr>
          <p:cNvPr id="9" name="Přímá spojnice se šipkou 8"/>
          <p:cNvCxnSpPr/>
          <p:nvPr/>
        </p:nvCxnSpPr>
        <p:spPr>
          <a:xfrm flipV="1">
            <a:off x="1838350" y="2511729"/>
            <a:ext cx="0" cy="800265"/>
          </a:xfrm>
          <a:prstGeom prst="straightConnector1">
            <a:avLst/>
          </a:prstGeom>
          <a:ln w="381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1835696" y="3311993"/>
            <a:ext cx="2654" cy="1106999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/>
          <p:cNvSpPr/>
          <p:nvPr/>
        </p:nvSpPr>
        <p:spPr>
          <a:xfrm>
            <a:off x="1799692" y="3311993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827772" y="2121890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66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>
                <a:solidFill>
                  <a:srgbClr val="FFFF66"/>
                </a:solidFill>
              </a:rPr>
              <a:t>VZ</a:t>
            </a:r>
            <a:endParaRPr lang="cs-CZ" baseline="-25000" dirty="0">
              <a:solidFill>
                <a:srgbClr val="FFFF66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75862" y="4274976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4572000" y="2042728"/>
            <a:ext cx="2654" cy="1269266"/>
          </a:xfrm>
          <a:prstGeom prst="straightConnector1">
            <a:avLst/>
          </a:prstGeom>
          <a:ln w="381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4572000" y="3311993"/>
            <a:ext cx="2654" cy="1106999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/>
          <p:cNvSpPr/>
          <p:nvPr/>
        </p:nvSpPr>
        <p:spPr>
          <a:xfrm>
            <a:off x="4535996" y="3311993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563229" y="1752558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66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>
                <a:solidFill>
                  <a:srgbClr val="FFFF66"/>
                </a:solidFill>
              </a:rPr>
              <a:t>VZ</a:t>
            </a:r>
            <a:endParaRPr lang="cs-CZ" baseline="-25000" dirty="0">
              <a:solidFill>
                <a:srgbClr val="FFFF66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12166" y="4274976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cxnSp>
        <p:nvCxnSpPr>
          <p:cNvPr id="19" name="Přímá spojnice se šipkou 18"/>
          <p:cNvCxnSpPr/>
          <p:nvPr/>
        </p:nvCxnSpPr>
        <p:spPr>
          <a:xfrm flipV="1">
            <a:off x="7222693" y="987574"/>
            <a:ext cx="0" cy="2324420"/>
          </a:xfrm>
          <a:prstGeom prst="straightConnector1">
            <a:avLst/>
          </a:prstGeom>
          <a:ln w="381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7220039" y="3311993"/>
            <a:ext cx="2654" cy="1106999"/>
          </a:xfrm>
          <a:prstGeom prst="straightConnector1">
            <a:avLst/>
          </a:prstGeom>
          <a:ln w="38100">
            <a:solidFill>
              <a:srgbClr val="FF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ál 20"/>
          <p:cNvSpPr/>
          <p:nvPr/>
        </p:nvSpPr>
        <p:spPr>
          <a:xfrm>
            <a:off x="7184035" y="3311993"/>
            <a:ext cx="72008" cy="720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7210803" y="924829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VZ</a:t>
            </a:r>
            <a:endParaRPr lang="cs-CZ" baseline="-25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260205" y="4274976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20067" y="4049660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r>
              <a:rPr lang="cs-CZ" baseline="-25000" dirty="0" smtClean="0"/>
              <a:t>VZ</a:t>
            </a:r>
            <a:r>
              <a:rPr lang="cs-CZ" dirty="0" smtClean="0"/>
              <a:t> &lt; 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351092" y="4049660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r>
              <a:rPr lang="cs-CZ" baseline="-25000" dirty="0" smtClean="0"/>
              <a:t>VZ</a:t>
            </a:r>
            <a:r>
              <a:rPr lang="cs-CZ" dirty="0" smtClean="0"/>
              <a:t> = 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182117" y="4049660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r>
              <a:rPr lang="cs-CZ" baseline="-25000" dirty="0" smtClean="0"/>
              <a:t>VZ</a:t>
            </a:r>
            <a:r>
              <a:rPr lang="cs-CZ" dirty="0" smtClean="0"/>
              <a:t> &gt; F</a:t>
            </a:r>
            <a:r>
              <a:rPr lang="cs-CZ" baseline="-25000" dirty="0" smtClean="0"/>
              <a:t>G</a:t>
            </a:r>
            <a:endParaRPr lang="cs-CZ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446898" y="559786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Klesá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841122" y="546792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Vznáší se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778478" y="586870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Stoupá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978554" y="106426"/>
            <a:ext cx="3044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hlinkClick r:id="rId3"/>
              </a:rPr>
              <a:t>Archimedův zákon - video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20627254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95486"/>
            <a:ext cx="7924800" cy="857250"/>
          </a:xfrm>
        </p:spPr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7614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Těleso o hmotnosti 5 kg je pod vodou v hloubce 5 m. Objem tělesa je 2 litry. </a:t>
            </a:r>
          </a:p>
          <a:p>
            <a:r>
              <a:rPr lang="cs-CZ" dirty="0" smtClean="0"/>
              <a:t>Určete: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 smtClean="0"/>
              <a:t>Velikost vztlakové síly na těleso v hloubce 5 m.</a:t>
            </a:r>
          </a:p>
          <a:p>
            <a:pPr marL="342900" indent="-342900">
              <a:buFont typeface="+mj-lt"/>
              <a:buAutoNum type="alphaLcParenR"/>
            </a:pPr>
            <a:r>
              <a:rPr lang="cs-CZ" dirty="0"/>
              <a:t>Velikost vztlakové síly na těleso v hloubce </a:t>
            </a:r>
            <a:r>
              <a:rPr lang="cs-CZ" dirty="0" smtClean="0"/>
              <a:t>1 </a:t>
            </a:r>
            <a:r>
              <a:rPr lang="cs-CZ" dirty="0"/>
              <a:t>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77234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67494"/>
            <a:ext cx="7924800" cy="857250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99592" y="1419622"/>
                <a:ext cx="5250027" cy="18774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m = 5 kg</a:t>
                </a:r>
              </a:p>
              <a:p>
                <a:r>
                  <a:rPr lang="cs-CZ" dirty="0" smtClean="0"/>
                  <a:t>V = 2 l = 0,002 m</a:t>
                </a:r>
                <a:r>
                  <a:rPr lang="cs-CZ" baseline="30000" dirty="0" smtClean="0"/>
                  <a:t>3</a:t>
                </a:r>
              </a:p>
              <a:p>
                <a:r>
                  <a:rPr lang="el-GR" sz="2000" dirty="0" smtClean="0"/>
                  <a:t>ᵨ</a:t>
                </a:r>
                <a:r>
                  <a:rPr lang="cs-CZ" dirty="0" smtClean="0"/>
                  <a:t> = 1000 kg.m</a:t>
                </a:r>
                <a:r>
                  <a:rPr lang="cs-CZ" baseline="30000" dirty="0" smtClean="0"/>
                  <a:t>-3</a:t>
                </a:r>
              </a:p>
              <a:p>
                <a:r>
                  <a:rPr lang="cs-CZ" dirty="0" smtClean="0"/>
                  <a:t>F</a:t>
                </a:r>
                <a:r>
                  <a:rPr lang="cs-CZ" baseline="-25000" dirty="0" smtClean="0"/>
                  <a:t>VZ</a:t>
                </a:r>
                <a:r>
                  <a:rPr lang="cs-CZ" dirty="0" smtClean="0"/>
                  <a:t> = ?</a:t>
                </a:r>
              </a:p>
              <a:p>
                <a:endParaRPr lang="cs-CZ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𝑉𝑍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=0,002 . 1000 . 10=20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1419622"/>
                <a:ext cx="5250027" cy="1877437"/>
              </a:xfrm>
              <a:prstGeom prst="rect">
                <a:avLst/>
              </a:prstGeom>
              <a:blipFill rotWithShape="0">
                <a:blip r:embed="rId2"/>
                <a:stretch>
                  <a:fillRect l="-1278" t="-1948" b="-2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971600" y="2715766"/>
            <a:ext cx="29523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971600" y="3507854"/>
            <a:ext cx="45881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Vztlaková síla není závislá na hloubce.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5803988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83568" y="555526"/>
            <a:ext cx="7693025" cy="1368152"/>
          </a:xfrm>
        </p:spPr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Zdroj obrázků:</a:t>
            </a:r>
          </a:p>
          <a:p>
            <a:pPr marL="0" indent="0">
              <a:buNone/>
            </a:pPr>
            <a:r>
              <a:rPr lang="cs-CZ" sz="2000" dirty="0" smtClean="0"/>
              <a:t>Galerie klipartů MS Office.</a:t>
            </a:r>
          </a:p>
          <a:p>
            <a:pPr marL="0" indent="0">
              <a:buNone/>
            </a:pPr>
            <a:r>
              <a:rPr lang="cs-CZ" sz="2000" dirty="0" smtClean="0"/>
              <a:t>Vlastní tvorba autora.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0856143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5215</TotalTime>
  <Words>249</Words>
  <Application>Microsoft Office PowerPoint</Application>
  <PresentationFormat>Předvádění na obrazovce (16:9)</PresentationFormat>
  <Paragraphs>87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 Math</vt:lpstr>
      <vt:lpstr>Times New Roman</vt:lpstr>
      <vt:lpstr>Wingdings</vt:lpstr>
      <vt:lpstr>Kapsle</vt:lpstr>
      <vt:lpstr>Prezentace aplikace PowerPoint</vt:lpstr>
      <vt:lpstr>Anotace</vt:lpstr>
      <vt:lpstr>Vztlaková síla  v kapalinách a plynech</vt:lpstr>
      <vt:lpstr>Vztlaková síla</vt:lpstr>
      <vt:lpstr>Vztlaková síla</vt:lpstr>
      <vt:lpstr>Vznik vztlakové síly</vt:lpstr>
      <vt:lpstr>Archimedův zákon</vt:lpstr>
      <vt:lpstr>Prezentace aplikace PowerPoint</vt:lpstr>
      <vt:lpstr>Příklad</vt:lpstr>
      <vt:lpstr>Řešení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VLNĚNÍ V IZOTROPNÍM PROSTŘEDÍ</dc:title>
  <dc:creator>Martin Jiřiště</dc:creator>
  <cp:lastModifiedBy>Martin Jiřiště</cp:lastModifiedBy>
  <cp:revision>131</cp:revision>
  <dcterms:created xsi:type="dcterms:W3CDTF">2007-01-18T21:09:35Z</dcterms:created>
  <dcterms:modified xsi:type="dcterms:W3CDTF">2013-11-10T18:20:00Z</dcterms:modified>
</cp:coreProperties>
</file>