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8" r:id="rId4"/>
    <p:sldId id="261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72" r:id="rId13"/>
    <p:sldId id="269" r:id="rId14"/>
    <p:sldId id="270" r:id="rId15"/>
    <p:sldId id="274" r:id="rId16"/>
    <p:sldId id="275" r:id="rId17"/>
    <p:sldId id="277" r:id="rId18"/>
    <p:sldId id="276" r:id="rId19"/>
    <p:sldId id="260" r:id="rId20"/>
    <p:sldId id="271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82BDFC28-BE3E-464D-8EC8-B5361F211D4E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7956738-4C85-49A4-89E4-4DF5328254F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8759467"/>
              </p:ext>
            </p:extLst>
          </p:nvPr>
        </p:nvGraphicFramePr>
        <p:xfrm>
          <a:off x="829953" y="2492896"/>
          <a:ext cx="7560840" cy="35146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VY_32_INOVACE_1252_HLAVNÍ_MĚSTO_PRAHA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nejvýznamnější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památky Prahy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74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a opakování učiva v předmětu člověk a jeho svět pro žáky 5. tříd.</a:t>
            </a:r>
          </a:p>
          <a:p>
            <a:r>
              <a:rPr lang="cs-CZ" dirty="0" smtClean="0"/>
              <a:t>4.list: Panorama města Prahy.</a:t>
            </a:r>
          </a:p>
          <a:p>
            <a:r>
              <a:rPr lang="cs-CZ" dirty="0" smtClean="0"/>
              <a:t>5.-11.list: Žáci poznávají a zapisují názvy objektů na fotografiích.</a:t>
            </a:r>
          </a:p>
          <a:p>
            <a:r>
              <a:rPr lang="cs-CZ" dirty="0" smtClean="0"/>
              <a:t>12.list: Kontrolují si správnost.</a:t>
            </a:r>
          </a:p>
          <a:p>
            <a:r>
              <a:rPr lang="cs-CZ" dirty="0" smtClean="0"/>
              <a:t>13.-18.list: Další památná místa hl. města Prahy.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8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84784"/>
            <a:ext cx="80648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 9.3.2013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Klíčová slova:</a:t>
            </a:r>
          </a:p>
          <a:p>
            <a:r>
              <a:rPr lang="cs-CZ" sz="3200" dirty="0" smtClean="0"/>
              <a:t> vláda, parlament, ambasáda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3486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765175"/>
            <a:ext cx="8229600" cy="2663825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92D050"/>
                </a:solidFill>
              </a:rPr>
              <a:t>Hlavní město </a:t>
            </a:r>
            <a:br>
              <a:rPr lang="cs-CZ" sz="9600" dirty="0" smtClean="0">
                <a:solidFill>
                  <a:srgbClr val="92D050"/>
                </a:solidFill>
              </a:rPr>
            </a:br>
            <a:r>
              <a:rPr lang="cs-CZ" sz="9600" dirty="0" smtClean="0">
                <a:solidFill>
                  <a:srgbClr val="92D050"/>
                </a:solidFill>
              </a:rPr>
              <a:t>Praha</a:t>
            </a:r>
            <a:endParaRPr lang="cs-CZ" sz="9600" dirty="0">
              <a:solidFill>
                <a:srgbClr val="92D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41691"/>
            <a:ext cx="8828318" cy="2479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088940"/>
            <a:ext cx="60687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Panorama Prahy z vrchu </a:t>
            </a:r>
            <a:r>
              <a:rPr lang="cs-CZ" sz="3200" dirty="0"/>
              <a:t>P</a:t>
            </a:r>
            <a:r>
              <a:rPr lang="cs-CZ" sz="3200" dirty="0" smtClean="0"/>
              <a:t>etřína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054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68760"/>
            <a:ext cx="856895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Hlavní město Praha je                            krajem.</a:t>
            </a:r>
          </a:p>
          <a:p>
            <a:r>
              <a:rPr lang="cs-CZ" sz="3200" dirty="0" smtClean="0"/>
              <a:t>V Praze je více než                   obyvatel.</a:t>
            </a:r>
          </a:p>
          <a:p>
            <a:r>
              <a:rPr lang="cs-CZ" sz="3200" dirty="0" smtClean="0"/>
              <a:t>Na Pražském hradě sídlí                   republiky.</a:t>
            </a:r>
          </a:p>
          <a:p>
            <a:r>
              <a:rPr lang="cs-CZ" sz="3200" dirty="0" smtClean="0"/>
              <a:t>V Praze sídlí nejvyšší orgány státní zprávy: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a                          .</a:t>
            </a:r>
          </a:p>
          <a:p>
            <a:r>
              <a:rPr lang="cs-CZ" sz="3200" dirty="0" smtClean="0"/>
              <a:t>V Praze také sídlí zastupitelské úřady cizích zemí, kterým říkáme                      .</a:t>
            </a:r>
          </a:p>
          <a:p>
            <a:r>
              <a:rPr lang="cs-CZ" sz="3200" dirty="0" smtClean="0"/>
              <a:t>Prahou protéká nejdelší řeka České republiky                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1268760"/>
            <a:ext cx="34772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 </a:t>
            </a:r>
            <a:r>
              <a:rPr lang="cs-CZ" sz="3200" dirty="0" smtClean="0">
                <a:solidFill>
                  <a:srgbClr val="92D050"/>
                </a:solidFill>
              </a:rPr>
              <a:t>samostatným  </a:t>
            </a:r>
            <a:r>
              <a:rPr lang="cs-CZ" sz="3200" b="1" dirty="0" smtClean="0">
                <a:solidFill>
                  <a:srgbClr val="92D050"/>
                </a:solidFill>
              </a:rPr>
              <a:t>     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1792545"/>
            <a:ext cx="1372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milion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253892"/>
            <a:ext cx="1983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prezident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466" y="3212976"/>
            <a:ext cx="12202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vláda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3212976"/>
            <a:ext cx="21112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parlament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6870" y="4221088"/>
            <a:ext cx="2123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ambasády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5157192"/>
            <a:ext cx="13628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Vltava</a:t>
            </a:r>
            <a:endParaRPr lang="cs-CZ" sz="32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047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80713"/>
            <a:ext cx="6580840" cy="58477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Poznávejte historická místa Prahy: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350" y="1988840"/>
            <a:ext cx="6335420" cy="4442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1151166"/>
            <a:ext cx="4367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Názvy památek zapisujte.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632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7101794" cy="5281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6453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7256536" cy="5306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54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593" y="134076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016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50938"/>
            <a:ext cx="2717629" cy="4776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39814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9511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6672"/>
            <a:ext cx="3873599" cy="5959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5359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472316"/>
            <a:ext cx="3938322" cy="58477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Kontrola správnosti: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340768"/>
            <a:ext cx="808755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dirty="0" smtClean="0"/>
              <a:t>Národní divadlo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Chrám sv. Víta, Václava a Vojtěcha 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Karlův most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Václavské náměstí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Staroměstská radnice s orlojem</a:t>
            </a:r>
          </a:p>
          <a:p>
            <a:pPr marL="342900" indent="-342900">
              <a:buAutoNum type="arabicPeriod"/>
            </a:pPr>
            <a:r>
              <a:rPr lang="cs-CZ" sz="3600" dirty="0" smtClean="0"/>
              <a:t>Petřínská rozhledna</a:t>
            </a:r>
          </a:p>
          <a:p>
            <a:pPr marL="342900" indent="-342900">
              <a:buAutoNum type="arabicPeriod"/>
            </a:pPr>
            <a:endParaRPr lang="cs-CZ" sz="3600" dirty="0" smtClean="0"/>
          </a:p>
          <a:p>
            <a:pPr marL="342900" indent="-342900">
              <a:buAutoNum type="arabicPeriod"/>
            </a:pPr>
            <a:endParaRPr lang="cs-CZ" sz="3600" dirty="0" smtClean="0"/>
          </a:p>
          <a:p>
            <a:pPr marL="342900" indent="-342900">
              <a:buAutoNum type="arabicPeriod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786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1222" y="620685"/>
            <a:ext cx="6295121" cy="58477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Další </a:t>
            </a:r>
            <a:r>
              <a:rPr lang="cs-CZ" sz="3200" dirty="0" smtClean="0"/>
              <a:t>významná místa a památky</a:t>
            </a:r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23" y="1412776"/>
            <a:ext cx="6690320" cy="4674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6087637"/>
            <a:ext cx="2418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Tančící dům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8266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76300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4089" y="6007372"/>
            <a:ext cx="3802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Letohrádek Hvězda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496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76300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6057383"/>
            <a:ext cx="4533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Letohrádek královny Anny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0075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76672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7" y="5733256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Valdštejnský palác- v současnosti sídlo Senátu Parlamentu České republiky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9549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92696"/>
            <a:ext cx="7620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5929808"/>
            <a:ext cx="36613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Valdštejnská zahrada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866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76288"/>
            <a:ext cx="7620000" cy="530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6129962"/>
            <a:ext cx="3129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Pražské výstaviště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3175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47925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LUKÁŠ HRON. </a:t>
            </a:r>
            <a:r>
              <a:rPr lang="cs-CZ" sz="1600" dirty="0" err="1" smtClean="0">
                <a:effectLst/>
              </a:rPr>
              <a:t>Soubor:Prague</a:t>
            </a:r>
            <a:r>
              <a:rPr lang="cs-CZ" sz="1600" dirty="0" smtClean="0">
                <a:effectLst/>
              </a:rPr>
              <a:t> panorama.jpg.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28. 1. 2013 [cit. 2013-03-09]. Dostupné z: http://cs.wikipedia.org/wiki/Soubor:Prague_panorama.jpg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93003" y="184284"/>
            <a:ext cx="2826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92D050"/>
                </a:solidFill>
              </a:rPr>
              <a:t>Použité zdroje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2731" y="1590353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CHE. </a:t>
            </a:r>
            <a:r>
              <a:rPr lang="cs-CZ" sz="1600" dirty="0" err="1" smtClean="0">
                <a:effectLst/>
              </a:rPr>
              <a:t>Soubor:Praha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Narodni</a:t>
            </a:r>
            <a:r>
              <a:rPr lang="cs-CZ" sz="1600" dirty="0" smtClean="0">
                <a:effectLst/>
              </a:rPr>
              <a:t> divadlo.jpg.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27. 8. 2005, 21:06 [cit. 2013-03-09]. Dostupné z: http://cs.wikipedia.org/wiki/Soubor:Praha_Narodni_divadlo.jpg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41933" y="2421350"/>
            <a:ext cx="850614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MATHKNIGHT. Soubor:PragueCathedral03.jpg.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12. 2. 2008 [cit. 2013-03-09]. Dostupné z: http://cs.wikipedia.org/wiki/Soubor:PragueCathedral03.jpg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426691" y="3280326"/>
            <a:ext cx="8478539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FRANTIŠEK XAVER SANDMANN. </a:t>
            </a:r>
            <a:r>
              <a:rPr lang="cs-CZ" sz="1600" dirty="0" err="1" smtClean="0">
                <a:effectLst/>
              </a:rPr>
              <a:t>Soubor:František</a:t>
            </a:r>
            <a:r>
              <a:rPr lang="cs-CZ" sz="1600" dirty="0" smtClean="0">
                <a:effectLst/>
              </a:rPr>
              <a:t> Xaver </a:t>
            </a:r>
            <a:r>
              <a:rPr lang="cs-CZ" sz="1600" dirty="0" err="1" smtClean="0">
                <a:effectLst/>
              </a:rPr>
              <a:t>Sandmann</a:t>
            </a:r>
            <a:r>
              <a:rPr lang="cs-CZ" sz="1600" dirty="0" smtClean="0">
                <a:effectLst/>
              </a:rPr>
              <a:t> (Franz Xaver </a:t>
            </a:r>
            <a:r>
              <a:rPr lang="cs-CZ" sz="1600" dirty="0" err="1" smtClean="0">
                <a:effectLst/>
              </a:rPr>
              <a:t>Sandmann</a:t>
            </a:r>
            <a:r>
              <a:rPr lang="cs-CZ" sz="1600" dirty="0" smtClean="0">
                <a:effectLst/>
              </a:rPr>
              <a:t>), Karlův Most, památná lípa.jpg.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18. 2. 2011 [cit. 2013-03-09]. Dostupné z: http://cs.wikipedia.org/wiki/Soubor:Franti%C5%A1ek_Xaver_Sandmann_(Franz_Xaver_Sandmann),_Karl%C5%AFv_Most,_pam%C3%A1tn%C3%A1_l%C3%ADpa.jpg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341932" y="4600913"/>
            <a:ext cx="86225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PETER STEHLIK. </a:t>
            </a:r>
            <a:r>
              <a:rPr lang="cs-CZ" sz="1600" dirty="0" err="1" smtClean="0">
                <a:effectLst/>
              </a:rPr>
              <a:t>Soubor:Peter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Stehlik</a:t>
            </a:r>
            <a:r>
              <a:rPr lang="cs-CZ" sz="1600" dirty="0" smtClean="0">
                <a:effectLst/>
              </a:rPr>
              <a:t> 2011.07.29 A.jpg.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28. 1. 2013 [cit. 2013-03-09]. Dostupné z: http://cs.wikipedia.org/wiki/Soubor:Peter_Stehlik_2011.07.29_A.jpg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311501" y="5529481"/>
            <a:ext cx="85937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HANS PETER SCHAEFER. </a:t>
            </a:r>
            <a:r>
              <a:rPr lang="cs-CZ" sz="1600" dirty="0" err="1" smtClean="0">
                <a:effectLst/>
              </a:rPr>
              <a:t>Soubor:Prag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Altstaedter</a:t>
            </a:r>
            <a:r>
              <a:rPr lang="cs-CZ" sz="1600" dirty="0" smtClean="0">
                <a:effectLst/>
              </a:rPr>
              <a:t> Ring rathaus.jpg.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27. 3. 2006 [cit. 2013-03-09]. Dostupné z: http://cs.wikipedia.org/wiki/Soubor:Prag_Altstaedter_Ring_rathaus.jpg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3083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GEORGE GROUTAS. </a:t>
            </a:r>
            <a:r>
              <a:rPr lang="cs-CZ" sz="1600" dirty="0" err="1" smtClean="0">
                <a:effectLst/>
              </a:rPr>
              <a:t>Soubor:Prazsky</a:t>
            </a:r>
            <a:r>
              <a:rPr lang="cs-CZ" sz="1600" dirty="0" smtClean="0">
                <a:effectLst/>
              </a:rPr>
              <a:t> orloj </a:t>
            </a:r>
            <a:r>
              <a:rPr lang="cs-CZ" sz="1600" dirty="0" err="1" smtClean="0">
                <a:effectLst/>
              </a:rPr>
              <a:t>celkovy</a:t>
            </a:r>
            <a:r>
              <a:rPr lang="cs-CZ" sz="1600" dirty="0" smtClean="0">
                <a:effectLst/>
              </a:rPr>
              <a:t> pohled.jpg.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16. 10. 2010 [cit. 2013-03-09]. Dostupné z: http://cs.wikipedia.org/wiki/Soubor:Prazsky_orloj_celkovy_pohled.jpg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423540" y="1553890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RODGE500. </a:t>
            </a:r>
            <a:r>
              <a:rPr lang="cs-CZ" sz="1600" dirty="0" err="1" smtClean="0">
                <a:effectLst/>
              </a:rPr>
              <a:t>Soubor:PetrinObservationTower.jpg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9. 8. 2008 [cit. 2013-03-09]. Dostupné z: http://cs.wikipedia.org/wiki/Soubor:PetrinObservationTower.jpg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332731" y="2413338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CHE. </a:t>
            </a:r>
            <a:r>
              <a:rPr lang="cs-CZ" sz="1600" dirty="0" err="1" smtClean="0">
                <a:effectLst/>
              </a:rPr>
              <a:t>Soubor:Praha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Tancici</a:t>
            </a:r>
            <a:r>
              <a:rPr lang="cs-CZ" sz="1600" dirty="0" smtClean="0">
                <a:effectLst/>
              </a:rPr>
              <a:t> dum.jpg.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27. 8. 2005 [cit. 2013-03-09]. Dostupné z: http://cs.wikipedia.org/wiki/Soubor:Praha_Tancici_dum.jpg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32731" y="3244335"/>
            <a:ext cx="84969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ADAM ZIVNER. Soubor:LetohradekHvezda2.jpg.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21. 8. 2009 [cit. 2013-03-09]. Dostupné z: http://cs.wikipedia.org/wiki/Soubor:LetohradekHvezda2.jpg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332731" y="4075332"/>
            <a:ext cx="84969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KAREN BLAHA. </a:t>
            </a:r>
            <a:r>
              <a:rPr lang="cs-CZ" sz="1600" dirty="0" err="1" smtClean="0">
                <a:effectLst/>
              </a:rPr>
              <a:t>Soubor:Pražský</a:t>
            </a:r>
            <a:r>
              <a:rPr lang="cs-CZ" sz="1600" dirty="0" smtClean="0">
                <a:effectLst/>
              </a:rPr>
              <a:t> hrad, Letohrádek královny Anny 02.jpg.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28. 12. 2008 [cit. 2013-03-09]. Dostupné z: http://cs.wikipedia.org/wiki/Soubor:Pra%C5%BEsk%C3%BD_hrad,_Letohr%C3%A1dek_kr%C3%A1lovny_Anny_02.jpg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361306" y="5403880"/>
            <a:ext cx="87826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BOBERGER. PHOTO: BENGT OBERGER. </a:t>
            </a:r>
            <a:r>
              <a:rPr lang="cs-CZ" sz="1600" dirty="0" err="1" smtClean="0">
                <a:effectLst/>
              </a:rPr>
              <a:t>Soubor:Prag</a:t>
            </a:r>
            <a:r>
              <a:rPr lang="cs-CZ" sz="1600" dirty="0" smtClean="0">
                <a:effectLst/>
              </a:rPr>
              <a:t> Wallensteinpalatset.JPG.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26. 5. 2011 [cit. 2013-03-09]. Dostupné z: http://cs.wikipedia.org/wiki/Soubor:Prag_Wallensteinpalatset.JPG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5227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4156" y="1616819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Soubor:Prazske-vystaviste-holesovice.jpg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5. 5. 2007 [cit. 2013-03-09]. Dostupné z: http://cs.wikipedia.org/wiki/Soubor:Prazske-vystaviste-holesovice.jpg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304156" y="404664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V. GROULÍK. </a:t>
            </a:r>
            <a:r>
              <a:rPr lang="cs-CZ" sz="1600" dirty="0" err="1" smtClean="0">
                <a:effectLst/>
              </a:rPr>
              <a:t>Soubor:Valdstejnsky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Palace</a:t>
            </a:r>
            <a:r>
              <a:rPr lang="cs-CZ" sz="1600" dirty="0" smtClean="0">
                <a:effectLst/>
              </a:rPr>
              <a:t> garden autumn.jpg.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21. 11. 2006, [cit. 2013-03-09]. Dostupné z: http://cs.wikipedia.org/wiki/Soubor:Valdstejnsky_Palace_garden_autumn.jpg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50826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203</TotalTime>
  <Words>830</Words>
  <Application>Microsoft Office PowerPoint</Application>
  <PresentationFormat>Předvádění na obrazovce (4:3)</PresentationFormat>
  <Paragraphs>73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Lití písma</vt:lpstr>
      <vt:lpstr>Prezentace aplikace PowerPoint</vt:lpstr>
      <vt:lpstr>Anotace</vt:lpstr>
      <vt:lpstr>Prezentace aplikace PowerPoint</vt:lpstr>
      <vt:lpstr>Hlavní město  Praha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18</cp:revision>
  <dcterms:created xsi:type="dcterms:W3CDTF">2013-03-09T13:01:50Z</dcterms:created>
  <dcterms:modified xsi:type="dcterms:W3CDTF">2013-04-25T14:59:07Z</dcterms:modified>
</cp:coreProperties>
</file>