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63" r:id="rId2"/>
    <p:sldId id="264" r:id="rId3"/>
    <p:sldId id="256" r:id="rId4"/>
    <p:sldId id="275" r:id="rId5"/>
    <p:sldId id="280" r:id="rId6"/>
    <p:sldId id="277" r:id="rId7"/>
    <p:sldId id="279" r:id="rId8"/>
    <p:sldId id="276" r:id="rId9"/>
    <p:sldId id="271" r:id="rId10"/>
    <p:sldId id="265" r:id="rId11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3"/>
            <p14:sldId id="264"/>
            <p14:sldId id="256"/>
            <p14:sldId id="275"/>
            <p14:sldId id="280"/>
            <p14:sldId id="277"/>
            <p14:sldId id="279"/>
            <p14:sldId id="276"/>
            <p14:sldId id="271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00FF"/>
    <a:srgbClr val="FF9900"/>
    <a:srgbClr val="00FF00"/>
    <a:srgbClr val="FFFF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682" y="77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3042692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VY_32_INOVACE_08C_09_upravy_fotografie_2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Multimédia a grafika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9.8.2013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7194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</a:t>
            </a:r>
            <a:r>
              <a:rPr lang="cs-CZ" sz="2400" dirty="0" smtClean="0"/>
              <a:t>IKT a slouží </a:t>
            </a:r>
            <a:br>
              <a:rPr lang="cs-CZ" sz="2400" dirty="0" smtClean="0"/>
            </a:br>
            <a:r>
              <a:rPr lang="cs-CZ" sz="2400" dirty="0" smtClean="0"/>
              <a:t>k vysvětlení </a:t>
            </a:r>
            <a:r>
              <a:rPr lang="cs-CZ" sz="2400" dirty="0"/>
              <a:t>z</a:t>
            </a:r>
            <a:r>
              <a:rPr lang="cs-CZ" sz="2400" dirty="0" smtClean="0"/>
              <a:t>ákladních úprav fotografie. </a:t>
            </a:r>
          </a:p>
          <a:p>
            <a:pPr marL="0" indent="0">
              <a:buNone/>
            </a:pPr>
            <a:r>
              <a:rPr lang="cs-CZ" sz="2400" dirty="0" smtClean="0"/>
              <a:t>Je určen pro </a:t>
            </a:r>
            <a:r>
              <a:rPr lang="cs-CZ" sz="2400" dirty="0"/>
              <a:t>2</a:t>
            </a:r>
            <a:r>
              <a:rPr lang="cs-CZ" sz="2400" dirty="0" smtClean="0"/>
              <a:t>. ročník čtyřletého studia a 4.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</a:t>
            </a:r>
            <a:r>
              <a:rPr lang="cs-CZ" sz="2400" dirty="0" smtClean="0"/>
              <a:t>. Studenti vše prakticky procvičují na PC.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Závěrečná část obsahuje otázky k procvičení</a:t>
            </a:r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7753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úpravy </a:t>
            </a:r>
            <a:r>
              <a:rPr lang="cs-CZ" dirty="0" smtClean="0"/>
              <a:t>fotografie – 2.díl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267494"/>
            <a:ext cx="7924800" cy="720080"/>
          </a:xfrm>
        </p:spPr>
        <p:txBody>
          <a:bodyPr/>
          <a:lstStyle/>
          <a:p>
            <a:r>
              <a:rPr lang="cs-CZ" dirty="0" smtClean="0"/>
              <a:t>Jas, kontrast, barva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99592" y="1635646"/>
            <a:ext cx="3725333" cy="2794000"/>
          </a:xfrm>
          <a:prstGeom prst="rect">
            <a:avLst/>
          </a:prstGeo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46390"/>
          <a:stretch/>
        </p:blipFill>
        <p:spPr>
          <a:xfrm>
            <a:off x="2627784" y="1635646"/>
            <a:ext cx="1997141" cy="2794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62000" y="996993"/>
            <a:ext cx="42498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Nejlépe upravovat s pomocí histogramu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4461079"/>
            <a:ext cx="2826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před úpravou – po úpravě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76056" y="1635646"/>
            <a:ext cx="3810000" cy="284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01863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267494"/>
            <a:ext cx="7924800" cy="720080"/>
          </a:xfrm>
        </p:spPr>
        <p:txBody>
          <a:bodyPr/>
          <a:lstStyle/>
          <a:p>
            <a:r>
              <a:rPr lang="cs-CZ" dirty="0" smtClean="0"/>
              <a:t>Nastavení úrovní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131590"/>
            <a:ext cx="5832648" cy="3766224"/>
          </a:xfrm>
          <a:prstGeom prst="rect">
            <a:avLst/>
          </a:prstGeom>
        </p:spPr>
      </p:pic>
      <p:sp>
        <p:nvSpPr>
          <p:cNvPr id="11" name="Zaoblený obdélník 10"/>
          <p:cNvSpPr/>
          <p:nvPr/>
        </p:nvSpPr>
        <p:spPr>
          <a:xfrm>
            <a:off x="6588224" y="555526"/>
            <a:ext cx="1944216" cy="504056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Diagram vstupních úrovní</a:t>
            </a:r>
            <a:endParaRPr lang="cs-CZ" sz="1400" dirty="0">
              <a:solidFill>
                <a:schemeClr val="tx1"/>
              </a:solidFill>
            </a:endParaRPr>
          </a:p>
        </p:txBody>
      </p:sp>
      <p:cxnSp>
        <p:nvCxnSpPr>
          <p:cNvPr id="12" name="Přímá spojnice se šipkou 11"/>
          <p:cNvCxnSpPr>
            <a:stCxn id="11" idx="1"/>
          </p:cNvCxnSpPr>
          <p:nvPr/>
        </p:nvCxnSpPr>
        <p:spPr>
          <a:xfrm flipH="1">
            <a:off x="5934162" y="807554"/>
            <a:ext cx="654062" cy="1443583"/>
          </a:xfrm>
          <a:prstGeom prst="straightConnector1">
            <a:avLst/>
          </a:prstGeom>
          <a:ln w="28575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aoblený obdélník 12"/>
          <p:cNvSpPr/>
          <p:nvPr/>
        </p:nvSpPr>
        <p:spPr>
          <a:xfrm>
            <a:off x="6588224" y="3211627"/>
            <a:ext cx="1944216" cy="1444945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>
                <a:solidFill>
                  <a:schemeClr val="tx1"/>
                </a:solidFill>
              </a:rPr>
              <a:t>Cílové barvy umožňují nastavit do jakých barev se </a:t>
            </a:r>
            <a:r>
              <a:rPr lang="cs-CZ" sz="1400" dirty="0" err="1">
                <a:solidFill>
                  <a:schemeClr val="tx1"/>
                </a:solidFill>
              </a:rPr>
              <a:t>přemapují</a:t>
            </a:r>
            <a:r>
              <a:rPr lang="cs-CZ" sz="1400" dirty="0">
                <a:solidFill>
                  <a:schemeClr val="tx1"/>
                </a:solidFill>
              </a:rPr>
              <a:t> nejsvětlejší a nejtmavší oblasti</a:t>
            </a:r>
          </a:p>
        </p:txBody>
      </p:sp>
      <p:cxnSp>
        <p:nvCxnSpPr>
          <p:cNvPr id="14" name="Přímá spojnice se šipkou 13"/>
          <p:cNvCxnSpPr>
            <a:stCxn id="13" idx="1"/>
          </p:cNvCxnSpPr>
          <p:nvPr/>
        </p:nvCxnSpPr>
        <p:spPr>
          <a:xfrm flipH="1">
            <a:off x="5724128" y="3934100"/>
            <a:ext cx="864096" cy="149818"/>
          </a:xfrm>
          <a:prstGeom prst="straightConnector1">
            <a:avLst/>
          </a:prstGeom>
          <a:ln w="28575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aoblený obdélník 18"/>
          <p:cNvSpPr/>
          <p:nvPr/>
        </p:nvSpPr>
        <p:spPr>
          <a:xfrm>
            <a:off x="6660232" y="1203598"/>
            <a:ext cx="1944216" cy="1768981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>
                <a:solidFill>
                  <a:schemeClr val="tx1"/>
                </a:solidFill>
              </a:rPr>
              <a:t>Kapátka Černý bod a Bílý bod umožňují zvolit vstupní úrovně pro jednotlivé jasové složky na základě ručního výběru barvy </a:t>
            </a:r>
          </a:p>
        </p:txBody>
      </p:sp>
      <p:cxnSp>
        <p:nvCxnSpPr>
          <p:cNvPr id="20" name="Přímá spojnice se šipkou 19"/>
          <p:cNvCxnSpPr>
            <a:stCxn id="19" idx="1"/>
          </p:cNvCxnSpPr>
          <p:nvPr/>
        </p:nvCxnSpPr>
        <p:spPr>
          <a:xfrm flipH="1">
            <a:off x="5868144" y="2088089"/>
            <a:ext cx="792088" cy="1273357"/>
          </a:xfrm>
          <a:prstGeom prst="straightConnector1">
            <a:avLst/>
          </a:prstGeom>
          <a:ln w="28575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Obrázek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9792" y="3703588"/>
            <a:ext cx="1905000" cy="142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04411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95486"/>
            <a:ext cx="7924800" cy="720080"/>
          </a:xfrm>
        </p:spPr>
        <p:txBody>
          <a:bodyPr/>
          <a:lstStyle/>
          <a:p>
            <a:r>
              <a:rPr lang="cs-CZ" dirty="0" smtClean="0"/>
              <a:t>Změna velikosti fotografie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67544" y="1059582"/>
            <a:ext cx="3570607" cy="2794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784" y="3435846"/>
            <a:ext cx="1905000" cy="149542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800972" y="915566"/>
            <a:ext cx="4176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změna velikosti podle použití  fotografie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různé metody přepočtu</a:t>
            </a:r>
            <a:endParaRPr lang="cs-CZ" sz="2400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4860032" y="2331274"/>
            <a:ext cx="3770312" cy="2599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93969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95486"/>
            <a:ext cx="7924800" cy="720080"/>
          </a:xfrm>
        </p:spPr>
        <p:txBody>
          <a:bodyPr/>
          <a:lstStyle/>
          <a:p>
            <a:r>
              <a:rPr lang="cs-CZ" dirty="0" smtClean="0"/>
              <a:t>Změna velikosti fotografie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203598"/>
            <a:ext cx="5715000" cy="3686175"/>
          </a:xfrm>
          <a:prstGeom prst="rect">
            <a:avLst/>
          </a:prstGeom>
        </p:spPr>
      </p:pic>
      <p:sp>
        <p:nvSpPr>
          <p:cNvPr id="11" name="Zaoblený obdélník 10"/>
          <p:cNvSpPr/>
          <p:nvPr/>
        </p:nvSpPr>
        <p:spPr>
          <a:xfrm>
            <a:off x="6660232" y="951570"/>
            <a:ext cx="1944216" cy="504056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Nové rozměry obrázku</a:t>
            </a:r>
            <a:endParaRPr lang="cs-CZ" sz="1400" dirty="0">
              <a:solidFill>
                <a:schemeClr val="tx1"/>
              </a:solidFill>
            </a:endParaRPr>
          </a:p>
        </p:txBody>
      </p:sp>
      <p:cxnSp>
        <p:nvCxnSpPr>
          <p:cNvPr id="12" name="Přímá spojnice se šipkou 11"/>
          <p:cNvCxnSpPr>
            <a:stCxn id="11" idx="1"/>
          </p:cNvCxnSpPr>
          <p:nvPr/>
        </p:nvCxnSpPr>
        <p:spPr>
          <a:xfrm flipH="1">
            <a:off x="5148064" y="1203598"/>
            <a:ext cx="1512168" cy="1440160"/>
          </a:xfrm>
          <a:prstGeom prst="straightConnector1">
            <a:avLst/>
          </a:prstGeom>
          <a:ln w="28575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aoblený obdélník 13"/>
          <p:cNvSpPr/>
          <p:nvPr/>
        </p:nvSpPr>
        <p:spPr>
          <a:xfrm>
            <a:off x="6687045" y="1702095"/>
            <a:ext cx="1944216" cy="504056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Nastavení proporcionality</a:t>
            </a:r>
            <a:endParaRPr lang="cs-CZ" sz="1400" dirty="0">
              <a:solidFill>
                <a:schemeClr val="tx1"/>
              </a:solidFill>
            </a:endParaRPr>
          </a:p>
        </p:txBody>
      </p:sp>
      <p:cxnSp>
        <p:nvCxnSpPr>
          <p:cNvPr id="15" name="Přímá spojnice se šipkou 14"/>
          <p:cNvCxnSpPr>
            <a:stCxn id="14" idx="1"/>
          </p:cNvCxnSpPr>
          <p:nvPr/>
        </p:nvCxnSpPr>
        <p:spPr>
          <a:xfrm flipH="1">
            <a:off x="5434695" y="1954123"/>
            <a:ext cx="1252350" cy="1038557"/>
          </a:xfrm>
          <a:prstGeom prst="straightConnector1">
            <a:avLst/>
          </a:prstGeom>
          <a:ln w="28575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aoblený obdélník 16"/>
          <p:cNvSpPr/>
          <p:nvPr/>
        </p:nvSpPr>
        <p:spPr>
          <a:xfrm>
            <a:off x="6705574" y="2494183"/>
            <a:ext cx="1944216" cy="504056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Metoda přepočtu velikosti obrázku</a:t>
            </a:r>
            <a:endParaRPr lang="cs-CZ" sz="1400" dirty="0">
              <a:solidFill>
                <a:schemeClr val="tx1"/>
              </a:solidFill>
            </a:endParaRPr>
          </a:p>
        </p:txBody>
      </p:sp>
      <p:cxnSp>
        <p:nvCxnSpPr>
          <p:cNvPr id="18" name="Přímá spojnice se šipkou 17"/>
          <p:cNvCxnSpPr>
            <a:stCxn id="17" idx="1"/>
          </p:cNvCxnSpPr>
          <p:nvPr/>
        </p:nvCxnSpPr>
        <p:spPr>
          <a:xfrm flipH="1">
            <a:off x="5580112" y="2746211"/>
            <a:ext cx="1125462" cy="450049"/>
          </a:xfrm>
          <a:prstGeom prst="straightConnector1">
            <a:avLst/>
          </a:prstGeom>
          <a:ln w="28575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Zaoblený obdélník 23"/>
          <p:cNvSpPr/>
          <p:nvPr/>
        </p:nvSpPr>
        <p:spPr>
          <a:xfrm>
            <a:off x="6687045" y="3232264"/>
            <a:ext cx="1944216" cy="504056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>
                <a:solidFill>
                  <a:schemeClr val="tx1"/>
                </a:solidFill>
              </a:rPr>
              <a:t>Možnost zaostření upraveného obrázku</a:t>
            </a:r>
            <a:endParaRPr lang="cs-CZ" sz="1400" dirty="0">
              <a:solidFill>
                <a:schemeClr val="tx1"/>
              </a:solidFill>
            </a:endParaRPr>
          </a:p>
        </p:txBody>
      </p:sp>
      <p:cxnSp>
        <p:nvCxnSpPr>
          <p:cNvPr id="25" name="Přímá spojnice se šipkou 24"/>
          <p:cNvCxnSpPr>
            <a:stCxn id="24" idx="1"/>
          </p:cNvCxnSpPr>
          <p:nvPr/>
        </p:nvCxnSpPr>
        <p:spPr>
          <a:xfrm flipH="1">
            <a:off x="5809320" y="3484292"/>
            <a:ext cx="877725" cy="0"/>
          </a:xfrm>
          <a:prstGeom prst="straightConnector1">
            <a:avLst/>
          </a:prstGeom>
          <a:ln w="28575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495615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267494"/>
            <a:ext cx="7924800" cy="792088"/>
          </a:xfrm>
        </p:spPr>
        <p:txBody>
          <a:bodyPr/>
          <a:lstStyle/>
          <a:p>
            <a:r>
              <a:rPr lang="cs-CZ" dirty="0" err="1" smtClean="0"/>
              <a:t>Doostření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76809" y="1779662"/>
            <a:ext cx="4347591" cy="2433166"/>
          </a:xfrm>
        </p:spPr>
        <p:txBody>
          <a:bodyPr/>
          <a:lstStyle/>
          <a:p>
            <a:r>
              <a:rPr lang="cs-CZ" dirty="0" smtClean="0"/>
              <a:t>provádí se při nedokonalém zaostření</a:t>
            </a:r>
          </a:p>
          <a:p>
            <a:r>
              <a:rPr lang="cs-CZ" dirty="0" smtClean="0"/>
              <a:t>po změně rozměrů fotografie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1199862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 </a:t>
            </a:r>
            <a:r>
              <a:rPr lang="cs-CZ" dirty="0" err="1" smtClean="0"/>
              <a:t>doostření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48264" y="1160460"/>
            <a:ext cx="1864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před </a:t>
            </a:r>
            <a:r>
              <a:rPr lang="cs-CZ" dirty="0" err="1" smtClean="0"/>
              <a:t>doostřením</a:t>
            </a:r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5361" y="1587364"/>
            <a:ext cx="1905000" cy="23431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0360" y="1587364"/>
            <a:ext cx="1920615" cy="2343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99138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771650"/>
            <a:ext cx="7693025" cy="2960339"/>
          </a:xfrm>
        </p:spPr>
        <p:txBody>
          <a:bodyPr/>
          <a:lstStyle/>
          <a:p>
            <a:r>
              <a:rPr lang="cs-CZ" dirty="0" smtClean="0"/>
              <a:t>Pořiďte fotografii ve formátu 4 : 3. Ořízněte ji na formát 16 : 9 tak, aby obraz dával smysl.</a:t>
            </a:r>
          </a:p>
          <a:p>
            <a:r>
              <a:rPr lang="cs-CZ" dirty="0" smtClean="0"/>
              <a:t>Proveďte potřebné úpravy a uložte se šířkou 800 </a:t>
            </a:r>
            <a:r>
              <a:rPr lang="cs-CZ" dirty="0" err="1" smtClean="0"/>
              <a:t>px</a:t>
            </a:r>
            <a:endParaRPr lang="cs-CZ" dirty="0" smtClean="0"/>
          </a:p>
          <a:p>
            <a:r>
              <a:rPr lang="cs-CZ" dirty="0" smtClean="0"/>
              <a:t>Obrázek odevzdejte pomocí online prostředí </a:t>
            </a:r>
            <a:r>
              <a:rPr lang="cs-CZ" dirty="0" err="1" smtClean="0"/>
              <a:t>iTřída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82428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555526"/>
            <a:ext cx="8064896" cy="4104456"/>
          </a:xfrm>
        </p:spPr>
        <p:txBody>
          <a:bodyPr/>
          <a:lstStyle/>
          <a:p>
            <a:pPr marL="0" indent="0">
              <a:buNone/>
            </a:pPr>
            <a:r>
              <a:rPr lang="cs-CZ" sz="1800" b="1" dirty="0" smtClean="0"/>
              <a:t>Zdroj: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/>
              <a:t>ROUBAL, Pavel. </a:t>
            </a:r>
            <a:r>
              <a:rPr lang="cs-CZ" sz="1800" i="1" dirty="0"/>
              <a:t>Informatika a výpočetní technika pro SŠ</a:t>
            </a:r>
            <a:r>
              <a:rPr lang="cs-CZ" sz="1800" dirty="0"/>
              <a:t>. Brno: </a:t>
            </a:r>
            <a:r>
              <a:rPr lang="cs-CZ" sz="1800" dirty="0" err="1"/>
              <a:t>Computer</a:t>
            </a:r>
            <a:r>
              <a:rPr lang="cs-CZ" sz="1800" dirty="0"/>
              <a:t> </a:t>
            </a:r>
            <a:r>
              <a:rPr lang="cs-CZ" sz="1800" dirty="0" err="1"/>
              <a:t>Press</a:t>
            </a:r>
            <a:r>
              <a:rPr lang="cs-CZ" sz="1800" dirty="0"/>
              <a:t>, a.s., 2010, ISBN 978-80-251-3227-2.</a:t>
            </a:r>
            <a:endParaRPr lang="cs-CZ" sz="18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800" dirty="0" smtClean="0"/>
              <a:t>Vlastní tvorba autora.</a:t>
            </a: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894253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5857</TotalTime>
  <Words>173</Words>
  <Application>Microsoft Office PowerPoint</Application>
  <PresentationFormat>Předvádění na obrazovce (16:9)</PresentationFormat>
  <Paragraphs>48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Times New Roman</vt:lpstr>
      <vt:lpstr>Wingdings</vt:lpstr>
      <vt:lpstr>Kapsle</vt:lpstr>
      <vt:lpstr>Prezentace aplikace PowerPoint</vt:lpstr>
      <vt:lpstr>Anotace</vt:lpstr>
      <vt:lpstr>Základní úpravy fotografie – 2.díl</vt:lpstr>
      <vt:lpstr>Jas, kontrast, barva</vt:lpstr>
      <vt:lpstr>Nastavení úrovní</vt:lpstr>
      <vt:lpstr>Změna velikosti fotografie</vt:lpstr>
      <vt:lpstr>Změna velikosti fotografie</vt:lpstr>
      <vt:lpstr>Doostření</vt:lpstr>
      <vt:lpstr>Úkol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Martin Jiřiště</dc:creator>
  <cp:lastModifiedBy>Martin Jiřiště</cp:lastModifiedBy>
  <cp:revision>224</cp:revision>
  <dcterms:created xsi:type="dcterms:W3CDTF">2007-01-18T21:09:35Z</dcterms:created>
  <dcterms:modified xsi:type="dcterms:W3CDTF">2013-12-10T21:29:27Z</dcterms:modified>
</cp:coreProperties>
</file>