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1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372ED23-E8B9-4C65-A493-9DE9F42D02A9}" type="datetimeFigureOut">
              <a:rPr lang="cs-CZ" smtClean="0"/>
              <a:t>12.8.2013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AEEEEB0-C53B-49B1-84E3-2EAF7A6DE9C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095513"/>
              </p:ext>
            </p:extLst>
          </p:nvPr>
        </p:nvGraphicFramePr>
        <p:xfrm>
          <a:off x="829953" y="2492896"/>
          <a:ext cx="7560840" cy="31641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4292"/>
                <a:gridCol w="5726548"/>
              </a:tblGrid>
              <a:tr h="10609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MGR. OLGA FILÍPKOVÁ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</a:rPr>
                        <a:t>VY_32_INOVACE_1259_ŽIVOTNÍ_PODMÍNKY_ŽIVÝCH_ORGANIZMŮ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Téma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Výklad-</a:t>
                      </a:r>
                      <a:r>
                        <a:rPr lang="cs-CZ" sz="20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voda, vzduch, světlo a teplo, půda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CZ.1.07/1.4.00/21. 2975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5493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9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83568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28800"/>
            <a:ext cx="8686800" cy="511256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Tato prezentace je určena k výkladu látky v předmětu člověk a jeho svět pro žáky 4. třídy.</a:t>
            </a:r>
          </a:p>
          <a:p>
            <a:r>
              <a:rPr lang="cs-CZ" sz="2400" dirty="0" smtClean="0">
                <a:latin typeface="Comic Sans MS" pitchFamily="66" charset="0"/>
              </a:rPr>
              <a:t>4.list: Skupiny do kterých třídíme organizmy.</a:t>
            </a:r>
          </a:p>
          <a:p>
            <a:r>
              <a:rPr lang="cs-CZ" sz="2400" dirty="0" smtClean="0">
                <a:latin typeface="Comic Sans MS" pitchFamily="66" charset="0"/>
              </a:rPr>
              <a:t>5.list: Životní podmínky živých organizmů.</a:t>
            </a:r>
          </a:p>
          <a:p>
            <a:r>
              <a:rPr lang="cs-CZ" sz="2400" dirty="0" smtClean="0">
                <a:latin typeface="Comic Sans MS" pitchFamily="66" charset="0"/>
              </a:rPr>
              <a:t>6. -7.list: Skupenství a význam vody.</a:t>
            </a:r>
          </a:p>
          <a:p>
            <a:r>
              <a:rPr lang="cs-CZ" sz="2400" dirty="0" smtClean="0">
                <a:latin typeface="Comic Sans MS" pitchFamily="66" charset="0"/>
              </a:rPr>
              <a:t>8.-10.list: Složení vzduchu a zajímavosti o vzduchu.</a:t>
            </a:r>
          </a:p>
          <a:p>
            <a:r>
              <a:rPr lang="cs-CZ" sz="2400" dirty="0" smtClean="0">
                <a:latin typeface="Comic Sans MS" pitchFamily="66" charset="0"/>
              </a:rPr>
              <a:t>11.list: Význam tepla a světla pocházejícího ze Slunce.</a:t>
            </a:r>
          </a:p>
          <a:p>
            <a:r>
              <a:rPr lang="cs-CZ" sz="2400" dirty="0" smtClean="0">
                <a:latin typeface="Comic Sans MS" pitchFamily="66" charset="0"/>
              </a:rPr>
              <a:t>12.list: Význam půdy.</a:t>
            </a:r>
          </a:p>
          <a:p>
            <a:r>
              <a:rPr lang="cs-CZ" sz="2400" dirty="0" smtClean="0">
                <a:latin typeface="Comic Sans MS" pitchFamily="66" charset="0"/>
              </a:rPr>
              <a:t>13.list: Přizpůsobení rostlin, hub a živočichů různým oblastem a nadmořským výškám.</a:t>
            </a:r>
          </a:p>
          <a:p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08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08720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Datum vytvoření:  26.7. 2013</a:t>
            </a:r>
          </a:p>
          <a:p>
            <a:endParaRPr lang="cs-CZ" sz="3200" dirty="0">
              <a:latin typeface="Comic Sans MS" pitchFamily="66" charset="0"/>
            </a:endParaRPr>
          </a:p>
          <a:p>
            <a:endParaRPr lang="cs-CZ" sz="3200" dirty="0" smtClean="0">
              <a:latin typeface="Comic Sans MS" pitchFamily="66" charset="0"/>
            </a:endParaRPr>
          </a:p>
          <a:p>
            <a:endParaRPr lang="cs-CZ" sz="3200" dirty="0">
              <a:latin typeface="Comic Sans MS" pitchFamily="66" charset="0"/>
            </a:endParaRPr>
          </a:p>
          <a:p>
            <a:r>
              <a:rPr lang="cs-CZ" sz="3200" dirty="0" smtClean="0">
                <a:latin typeface="Comic Sans MS" pitchFamily="66" charset="0"/>
              </a:rPr>
              <a:t>Klíčová slova:   </a:t>
            </a:r>
          </a:p>
          <a:p>
            <a:r>
              <a:rPr lang="cs-CZ" sz="3200" dirty="0" smtClean="0">
                <a:latin typeface="Comic Sans MS" pitchFamily="66" charset="0"/>
              </a:rPr>
              <a:t>voda, vzduch, světlo a teplo, půda, dusík, kyslík, oxid uhličitý, atmosféra, ozonosféra, ozon, chlorofyl, fotosyntéza, humus</a:t>
            </a:r>
            <a:endParaRPr lang="cs-CZ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7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3950" y="476672"/>
            <a:ext cx="8124278" cy="175432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Comic Sans MS" pitchFamily="66" charset="0"/>
              </a:rPr>
              <a:t>Životní podmínky živých organizmů</a:t>
            </a:r>
            <a:endParaRPr lang="cs-CZ" sz="5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0675" y="2492896"/>
            <a:ext cx="7209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Živé organizmy třídíme do tří skupin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8159" y="3238648"/>
            <a:ext cx="2068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1. </a:t>
            </a:r>
            <a:r>
              <a:rPr lang="cs-CZ" sz="3200" dirty="0" smtClean="0">
                <a:latin typeface="Comic Sans MS" pitchFamily="66" charset="0"/>
              </a:rPr>
              <a:t>Rostliny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44121" y="6093296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2</a:t>
            </a:r>
            <a:r>
              <a:rPr lang="cs-CZ" sz="3200" dirty="0" smtClean="0">
                <a:latin typeface="Comic Sans MS" pitchFamily="66" charset="0"/>
              </a:rPr>
              <a:t>. Houby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96136" y="3381428"/>
            <a:ext cx="2922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3.Živočichové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1030" name="Picture 6" descr="C:\Users\profesor\AppData\Local\Microsoft\Windows\Temporary Internet Files\Content.IE5\QAUKXX9H\MC9003907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4" y="5073650"/>
            <a:ext cx="2271579" cy="166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fesor\AppData\Local\Microsoft\Windows\Temporary Internet Files\Content.IE5\I58QBG8X\MP9004487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82108"/>
            <a:ext cx="2621251" cy="1825401"/>
          </a:xfrm>
          <a:prstGeom prst="rect">
            <a:avLst/>
          </a:prstGeom>
          <a:noFill/>
          <a:ln w="381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fesor\AppData\Local\Microsoft\Windows\Temporary Internet Files\Content.IE5\I58QBG8X\MP90021616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75" y="3823423"/>
            <a:ext cx="2918333" cy="1945555"/>
          </a:xfrm>
          <a:prstGeom prst="rect">
            <a:avLst/>
          </a:prstGeom>
          <a:noFill/>
          <a:ln w="381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51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rofesor\AppData\Local\Microsoft\Windows\Temporary Internet Files\Content.IE5\WG9J8TGO\MP90040108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561891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8141" y="260648"/>
            <a:ext cx="85347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Životní podmínky živých organizmů</a:t>
            </a:r>
            <a:r>
              <a:rPr lang="cs-CZ" sz="2800" dirty="0" smtClean="0">
                <a:latin typeface="Comic Sans MS" pitchFamily="66" charset="0"/>
              </a:rPr>
              <a:t>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844824"/>
            <a:ext cx="396294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4000" dirty="0" smtClean="0">
                <a:latin typeface="Comic Sans MS" pitchFamily="66" charset="0"/>
              </a:rPr>
              <a:t>Voda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4000" dirty="0" smtClean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4000" dirty="0" smtClean="0">
                <a:latin typeface="Comic Sans MS" pitchFamily="66" charset="0"/>
              </a:rPr>
              <a:t>Vzduch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4000" dirty="0" smtClean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4000" dirty="0" smtClean="0">
                <a:latin typeface="Comic Sans MS" pitchFamily="66" charset="0"/>
              </a:rPr>
              <a:t>Světlo a teplo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4000" dirty="0" smtClean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4000" dirty="0" smtClean="0">
                <a:latin typeface="Comic Sans MS" pitchFamily="66" charset="0"/>
              </a:rPr>
              <a:t>Půda</a:t>
            </a:r>
            <a:endParaRPr lang="cs-CZ" sz="4000" dirty="0">
              <a:latin typeface="Comic Sans MS" pitchFamily="66" charset="0"/>
            </a:endParaRPr>
          </a:p>
        </p:txBody>
      </p:sp>
      <p:pic>
        <p:nvPicPr>
          <p:cNvPr id="2050" name="Picture 2" descr="C:\Users\profesor\AppData\Local\Microsoft\Windows\Temporary Internet Files\Content.IE5\QAUKXX9H\MP90044865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383" y="1247031"/>
            <a:ext cx="3251832" cy="487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fesor\AppData\Local\Microsoft\Windows\Temporary Internet Files\Content.IE5\VFE9DGW5\MP9004317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105" y="4233365"/>
            <a:ext cx="2624635" cy="2624635"/>
          </a:xfrm>
          <a:prstGeom prst="rect">
            <a:avLst/>
          </a:prstGeom>
          <a:noFill/>
          <a:ln w="285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62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22301" y="188640"/>
            <a:ext cx="17604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Comic Sans MS" pitchFamily="66" charset="0"/>
              </a:rPr>
              <a:t>Voda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9177" y="1111970"/>
            <a:ext cx="57262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Je přítomna všude kolem nás.</a:t>
            </a:r>
          </a:p>
          <a:p>
            <a:r>
              <a:rPr lang="cs-CZ" sz="3200" dirty="0" smtClean="0">
                <a:latin typeface="Comic Sans MS" pitchFamily="66" charset="0"/>
              </a:rPr>
              <a:t>Povídej, kde všude je voda.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42657" y="2189188"/>
            <a:ext cx="74895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V jakých skupenstvích může být voda?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2773" y="3202342"/>
            <a:ext cx="25474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plynném</a:t>
            </a:r>
            <a:endParaRPr lang="cs-CZ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79283" y="3275126"/>
            <a:ext cx="24000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pevném</a:t>
            </a:r>
            <a:endParaRPr lang="cs-CZ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profesor\AppData\Local\Microsoft\Windows\Temporary Internet Files\Content.IE5\WG9J8TGO\MP9003211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087" y="3413366"/>
            <a:ext cx="2348847" cy="329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ofesor\AppData\Local\Microsoft\Windows\Temporary Internet Files\Content.IE5\VFE9DGW5\MP9004140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9" y="3964612"/>
            <a:ext cx="3257657" cy="217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592159" y="6172934"/>
            <a:ext cx="3122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kapalném</a:t>
            </a:r>
            <a:endParaRPr lang="cs-CZ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076" name="Picture 4" descr="C:\Users\profesor\AppData\Local\Microsoft\Windows\Temporary Internet Files\Content.IE5\QAUKXX9H\MP9004020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916" y="3983012"/>
            <a:ext cx="3230751" cy="215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19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profesor\AppData\Local\Microsoft\Windows\Temporary Internet Files\Content.IE5\VFE9DGW5\MP90043176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79" y="0"/>
            <a:ext cx="91516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8758" y="548680"/>
            <a:ext cx="885698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Ve vodním prostředí se před asi 4 miliardami let začaly vyvíjet živé organizmy.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Ve vodě se rozpouští různé živiny, které pak rostliny přijímají svými kořeny.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Bez vody by nemohl existovat život na Zemi.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Čistotu vody musíme chránit.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3200" dirty="0" smtClean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3200" dirty="0" smtClean="0">
              <a:latin typeface="Comic Sans MS" pitchFamily="66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Zopakujte koloběh vody v přírodě.</a:t>
            </a:r>
            <a:endParaRPr lang="cs-CZ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05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profesor\AppData\Local\Microsoft\Windows\Temporary Internet Files\Content.IE5\WG9J8TGO\MC90043224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5" y="299478"/>
            <a:ext cx="3420470" cy="368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rofesor\AppData\Local\Microsoft\Windows\Temporary Internet Files\Content.IE5\I58QBG8X\MC900250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07" y="174948"/>
            <a:ext cx="1765375" cy="239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63292" y="188640"/>
            <a:ext cx="2531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Comic Sans MS" pitchFamily="66" charset="0"/>
              </a:rPr>
              <a:t>Vzduch</a:t>
            </a:r>
            <a:endParaRPr lang="cs-CZ" sz="5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111970"/>
            <a:ext cx="900118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Je tvořen směsí plynů: 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dusíku</a:t>
            </a:r>
          </a:p>
          <a:p>
            <a:r>
              <a:rPr lang="cs-CZ" sz="32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kyslíku</a:t>
            </a:r>
          </a:p>
          <a:p>
            <a:r>
              <a:rPr lang="cs-CZ" sz="32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oxidu uhličitého</a:t>
            </a:r>
          </a:p>
          <a:p>
            <a:r>
              <a:rPr lang="cs-CZ" sz="32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vodních par a nečistot</a:t>
            </a:r>
            <a:endParaRPr lang="cs-CZ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5606" y="3344690"/>
            <a:ext cx="87849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Dusík</a:t>
            </a:r>
            <a:r>
              <a:rPr lang="cs-CZ" sz="3200" dirty="0" smtClean="0">
                <a:latin typeface="Comic Sans MS" pitchFamily="66" charset="0"/>
              </a:rPr>
              <a:t> tvoří největší část vzduchu, ale nelze ho dýchat.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Kyslík</a:t>
            </a:r>
            <a:r>
              <a:rPr lang="cs-CZ" sz="3200" dirty="0" smtClean="0">
                <a:latin typeface="Comic Sans MS" pitchFamily="66" charset="0"/>
              </a:rPr>
              <a:t> podporuje hoření a je nezbytný pro dýchání. Do ovzduší se dostává prostřednictvím zelených rostlin.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Oxid uhličitý </a:t>
            </a:r>
            <a:r>
              <a:rPr lang="cs-CZ" sz="3200" dirty="0" smtClean="0">
                <a:latin typeface="Comic Sans MS" pitchFamily="66" charset="0"/>
              </a:rPr>
              <a:t>vzniká hořením. Vydechují ho živočichové a je živinou pro rostliny.</a:t>
            </a:r>
            <a:endParaRPr lang="cs-CZ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81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rofesor\AppData\Local\Microsoft\Windows\Temporary Internet Files\Content.IE5\WG9J8TGO\MP90040346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755" y="2924944"/>
            <a:ext cx="3038138" cy="379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332657"/>
            <a:ext cx="871296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Comic Sans MS" pitchFamily="66" charset="0"/>
              </a:rPr>
              <a:t>Vzduch </a:t>
            </a:r>
          </a:p>
          <a:p>
            <a:r>
              <a:rPr lang="cs-CZ" sz="3200" dirty="0">
                <a:latin typeface="Comic Sans MS" pitchFamily="66" charset="0"/>
              </a:rPr>
              <a:t>T</a:t>
            </a:r>
            <a:r>
              <a:rPr lang="cs-CZ" sz="3200" dirty="0" smtClean="0">
                <a:latin typeface="Comic Sans MS" pitchFamily="66" charset="0"/>
              </a:rPr>
              <a:t>voří obal Země –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atmosféru</a:t>
            </a:r>
            <a:r>
              <a:rPr lang="cs-CZ" sz="3200" dirty="0" smtClean="0">
                <a:latin typeface="Comic Sans MS" pitchFamily="66" charset="0"/>
              </a:rPr>
              <a:t>, která sahá až do výše 100km.</a:t>
            </a:r>
          </a:p>
          <a:p>
            <a:r>
              <a:rPr lang="cs-CZ" sz="3200" dirty="0" smtClean="0">
                <a:latin typeface="Comic Sans MS" pitchFamily="66" charset="0"/>
              </a:rPr>
              <a:t>Vzduch se ohřívá od zemského povrchu, který ohřívá Slunce. Nad pevninami se vzduch ohřívá rychleji než nad mořem a oceánem. Ohřátý vzduch je lehčí a proto stoupá vzhůru. Čím výše stoupáme, tím je vzduch řidší. Ve velkých výškách se používají dýchací přístroje.</a:t>
            </a:r>
          </a:p>
          <a:p>
            <a:endParaRPr lang="cs-CZ" sz="3200" dirty="0">
              <a:latin typeface="Comic Sans MS" pitchFamily="66" charset="0"/>
            </a:endParaRPr>
          </a:p>
        </p:txBody>
      </p:sp>
      <p:pic>
        <p:nvPicPr>
          <p:cNvPr id="6147" name="Picture 3" descr="C:\Users\profesor\AppData\Local\Microsoft\Windows\Temporary Internet Files\Content.IE5\VFE9DGW5\MC90043390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5010049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38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profesor\AppData\Local\Microsoft\Windows\Temporary Internet Files\Content.IE5\WG9J8TGO\MC9003125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702" y="1436121"/>
            <a:ext cx="2225298" cy="229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rofesor\AppData\Local\Microsoft\Windows\Temporary Internet Files\Content.IE5\I58QBG8X\MC900428139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504" y="3733580"/>
            <a:ext cx="2362672" cy="264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7465" y="476672"/>
            <a:ext cx="87849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Ve výšce 10 – 50 km je vrstva, která se nazývá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ozonosféra</a:t>
            </a:r>
            <a:r>
              <a:rPr lang="cs-CZ" sz="3200" dirty="0" smtClean="0">
                <a:latin typeface="Comic Sans MS" pitchFamily="66" charset="0"/>
              </a:rPr>
              <a:t>. Tvoří ji zvláštní druh kyslíku, tzv.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ozon.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Ozon</a:t>
            </a:r>
            <a:r>
              <a:rPr lang="cs-CZ" sz="3200" dirty="0" smtClean="0">
                <a:latin typeface="Comic Sans MS" pitchFamily="66" charset="0"/>
              </a:rPr>
              <a:t> chrání organizmy na Zemi před škodlivým kosmickým zářením.</a:t>
            </a:r>
          </a:p>
          <a:p>
            <a:r>
              <a:rPr lang="cs-CZ" sz="3200" dirty="0" smtClean="0">
                <a:latin typeface="Comic Sans MS" pitchFamily="66" charset="0"/>
              </a:rPr>
              <a:t>V poslední době  je tato vrstva porušována některými plyny a vznikají ozonové díry. Proto se před silným slunečním zářením musíme chránit. </a:t>
            </a:r>
          </a:p>
          <a:p>
            <a:endParaRPr lang="cs-CZ" sz="3200" dirty="0">
              <a:latin typeface="Comic Sans MS" pitchFamily="66" charset="0"/>
            </a:endParaRPr>
          </a:p>
          <a:p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smtClean="0">
                <a:latin typeface="Comic Sans MS" pitchFamily="66" charset="0"/>
              </a:rPr>
              <a:t>Jak se chráníme před slunečním zářením?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7170" name="Picture 2" descr="C:\Users\profesor\AppData\Local\Microsoft\Windows\Temporary Internet Files\Content.IE5\VFE9DGW5\MC9003492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97152"/>
            <a:ext cx="2238450" cy="100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56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profesor\AppData\Local\Microsoft\Windows\Temporary Internet Files\Content.IE5\VFE9DGW5\MC90042993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4242"/>
            <a:ext cx="2710591" cy="21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I58QBG8X\MC9004262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0" y="3284984"/>
            <a:ext cx="5504147" cy="336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15170" y="224780"/>
            <a:ext cx="46602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Comic Sans MS" pitchFamily="66" charset="0"/>
              </a:rPr>
              <a:t>Teplo a světlo</a:t>
            </a:r>
            <a:endParaRPr lang="cs-CZ" sz="5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8330" y="1450231"/>
            <a:ext cx="87547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pochází od Slunce, které je v příznivé vzdálenosti od Země.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Všechny zelené rostliny potřebují Slunce, protože potřebují jeho energii k výrobě zeleně listové –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chlorofylu</a:t>
            </a:r>
            <a:r>
              <a:rPr lang="cs-CZ" sz="3200" dirty="0" smtClean="0">
                <a:latin typeface="Comic Sans MS" pitchFamily="66" charset="0"/>
              </a:rPr>
              <a:t>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Tomuto procesu se říká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fotosyntéza.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Pokud je zelená rostlina ve tmě, brzy </a:t>
            </a:r>
            <a:r>
              <a:rPr lang="cs-CZ" sz="3200" dirty="0">
                <a:latin typeface="Comic Sans MS" pitchFamily="66" charset="0"/>
              </a:rPr>
              <a:t>z</a:t>
            </a:r>
            <a:r>
              <a:rPr lang="cs-CZ" sz="3200" dirty="0" smtClean="0">
                <a:latin typeface="Comic Sans MS" pitchFamily="66" charset="0"/>
              </a:rPr>
              <a:t>tratí zelenou barvu, chřadne, až uhyne.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61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rofesor\AppData\Local\Microsoft\Windows\Temporary Internet Files\Content.IE5\VFE9DGW5\MC90040802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891" y="3415303"/>
            <a:ext cx="3873840" cy="322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96456" y="260648"/>
            <a:ext cx="1667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Comic Sans MS" pitchFamily="66" charset="0"/>
              </a:rPr>
              <a:t>Půda</a:t>
            </a:r>
            <a:endParaRPr lang="cs-CZ" sz="5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0385" y="1153146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Tvoří nejsvrchnější vrstvu zemské kůry.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Poskytuje životní prostředí rostlinám a živočichům.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Půda vzniká rozpadávajícími horninami a mísí se s rozloženými zbytky těl rostlin a živočichů.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Rozpadlá těla rostlin a živočichů tvoří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humus</a:t>
            </a:r>
            <a:r>
              <a:rPr lang="cs-CZ" sz="3200" dirty="0" smtClean="0">
                <a:latin typeface="Comic Sans MS" pitchFamily="66" charset="0"/>
              </a:rPr>
              <a:t> – ten zvyšuje úrodnost půdy.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6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profesor\AppData\Local\Microsoft\Windows\Temporary Internet Files\Content.IE5\I58QBG8X\MC9003323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842" y="4610902"/>
            <a:ext cx="2522950" cy="221468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rofesor\AppData\Local\Microsoft\Windows\Temporary Internet Files\Content.IE5\I58QBG8X\MP9004033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78478"/>
            <a:ext cx="3231672" cy="2153571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734794"/>
            <a:ext cx="849694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Životní podmínky rostlin, </a:t>
            </a:r>
          </a:p>
          <a:p>
            <a:r>
              <a:rPr lang="cs-CZ" sz="3200" dirty="0" smtClean="0">
                <a:latin typeface="Comic Sans MS" pitchFamily="66" charset="0"/>
              </a:rPr>
              <a:t>    hub a živočichů se liší na </a:t>
            </a:r>
          </a:p>
          <a:p>
            <a:r>
              <a:rPr lang="cs-CZ" sz="3200" dirty="0" smtClean="0">
                <a:latin typeface="Comic Sans MS" pitchFamily="66" charset="0"/>
              </a:rPr>
              <a:t>    různých místech Země.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Na Zemi jsou oblasti se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suchým a horkým </a:t>
            </a:r>
            <a:r>
              <a:rPr lang="cs-CZ" sz="3200" dirty="0" smtClean="0">
                <a:latin typeface="Comic Sans MS" pitchFamily="66" charset="0"/>
              </a:rPr>
              <a:t>prostředím nebo oblasti chladné trvale </a:t>
            </a: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pokryté ledem a sněhem</a:t>
            </a:r>
            <a:r>
              <a:rPr lang="cs-CZ" sz="3200" dirty="0" smtClean="0">
                <a:latin typeface="Comic Sans MS" pitchFamily="66" charset="0"/>
              </a:rPr>
              <a:t>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I různá nadmořská výška mění životní podmínky pro rostliny a živočichy.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Comic Sans MS" pitchFamily="66" charset="0"/>
              </a:rPr>
              <a:t>Rostliny, houby a živočichové</a:t>
            </a:r>
          </a:p>
          <a:p>
            <a:r>
              <a:rPr lang="cs-CZ" sz="3200" dirty="0" smtClean="0">
                <a:latin typeface="Comic Sans MS" pitchFamily="66" charset="0"/>
              </a:rPr>
              <a:t>   jsou těmto podmínkám </a:t>
            </a:r>
          </a:p>
          <a:p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   přizpůsobeni</a:t>
            </a:r>
            <a:r>
              <a:rPr lang="cs-CZ" sz="3200" dirty="0" smtClean="0">
                <a:latin typeface="Comic Sans MS" pitchFamily="66" charset="0"/>
              </a:rPr>
              <a:t>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1026" name="Picture 2" descr="C:\Users\profesor\AppData\Local\Microsoft\Windows\Temporary Internet Files\Content.IE5\WG9J8TGO\MC9002290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7646"/>
            <a:ext cx="1602034" cy="1257944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5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3424" y="216457"/>
            <a:ext cx="2733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Použité zdroje: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3424" y="961564"/>
            <a:ext cx="48487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Program Microsoft Office 2010</a:t>
            </a:r>
          </a:p>
        </p:txBody>
      </p:sp>
    </p:spTree>
    <p:extLst>
      <p:ext uri="{BB962C8B-B14F-4D97-AF65-F5344CB8AC3E}">
        <p14:creationId xmlns:p14="http://schemas.microsoft.com/office/powerpoint/2010/main" val="154955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212</TotalTime>
  <Words>619</Words>
  <Application>Microsoft Office PowerPoint</Application>
  <PresentationFormat>Předvádění na obrazovce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24</cp:revision>
  <dcterms:created xsi:type="dcterms:W3CDTF">2013-07-25T13:45:06Z</dcterms:created>
  <dcterms:modified xsi:type="dcterms:W3CDTF">2013-08-12T11:45:38Z</dcterms:modified>
</cp:coreProperties>
</file>