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306" r:id="rId2"/>
    <p:sldId id="256" r:id="rId3"/>
    <p:sldId id="259" r:id="rId4"/>
    <p:sldId id="258" r:id="rId5"/>
    <p:sldId id="307" r:id="rId6"/>
    <p:sldId id="300" r:id="rId7"/>
    <p:sldId id="301" r:id="rId8"/>
    <p:sldId id="264" r:id="rId9"/>
    <p:sldId id="302" r:id="rId10"/>
    <p:sldId id="303" r:id="rId11"/>
    <p:sldId id="265" r:id="rId12"/>
    <p:sldId id="294" r:id="rId13"/>
    <p:sldId id="308" r:id="rId14"/>
    <p:sldId id="30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29C4909-AC64-4004-AE6C-D55C8F654797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454BDF78-648F-478C-8B55-E80FD05B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WzbCk18wT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9/Official_portrait_of_Barack_Obama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Map_of_USA_with_state_names_gl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eat_Lakes_3.PNG?uselang=cs" TargetMode="External"/><Relationship Id="rId5" Type="http://schemas.openxmlformats.org/officeDocument/2006/relationships/hyperlink" Target="http://commons.wikimedia.org/wiki/File:Rocky_mountains_usa_map.png?uselang=cs" TargetMode="External"/><Relationship Id="rId4" Type="http://schemas.openxmlformats.org/officeDocument/2006/relationships/hyperlink" Target="http://commons.wikimedia.org/wiki/File:The_White_House.jpg?uselang=c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4196541"/>
              </p:ext>
            </p:extLst>
          </p:nvPr>
        </p:nvGraphicFramePr>
        <p:xfrm>
          <a:off x="971600" y="1772816"/>
          <a:ext cx="7139136" cy="3433550"/>
        </p:xfrm>
        <a:graphic>
          <a:graphicData uri="http://schemas.openxmlformats.org/drawingml/2006/table">
            <a:tbl>
              <a:tblPr firstRow="1"/>
              <a:tblGrid>
                <a:gridCol w="1210669"/>
                <a:gridCol w="5928467"/>
              </a:tblGrid>
              <a:tr h="326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VY_32_INOVACE_IVA_DVORAKOVA_THE_U.S.A._Part_1_11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U.S.A.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18.11.2013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49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studenty se základními fakty o USA. Je vytvořena v programu Microsoft PowerPoint 2010.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58836" y="713930"/>
            <a:ext cx="18172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000" cap="all" spc="120" dirty="0" err="1">
                <a:solidFill>
                  <a:srgbClr val="D1282E"/>
                </a:solidFill>
                <a:latin typeface="Arial Black"/>
              </a:rPr>
              <a:t>The</a:t>
            </a:r>
            <a:r>
              <a:rPr lang="cs-CZ" sz="2000" cap="all" spc="120" dirty="0">
                <a:solidFill>
                  <a:srgbClr val="D1282E"/>
                </a:solidFill>
                <a:latin typeface="Arial Black"/>
              </a:rPr>
              <a:t> U.S.A</a:t>
            </a:r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485394"/>
            <a:ext cx="3744416" cy="72008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22479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U.S.A.</a:t>
            </a:r>
            <a:br>
              <a:rPr lang="cs-CZ" dirty="0" smtClean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9794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err="1"/>
              <a:t>G</a:t>
            </a:r>
            <a:r>
              <a:rPr lang="cs-CZ" dirty="0" err="1" smtClean="0"/>
              <a:t>ump</a:t>
            </a:r>
            <a:r>
              <a:rPr lang="cs-CZ" dirty="0" smtClean="0"/>
              <a:t> – </a:t>
            </a:r>
            <a:r>
              <a:rPr lang="cs-CZ" sz="2800" dirty="0" smtClean="0"/>
              <a:t>Run </a:t>
            </a:r>
            <a:r>
              <a:rPr lang="cs-CZ" sz="2800" dirty="0" err="1" smtClean="0"/>
              <a:t>across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U.S.A.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>
                <a:hlinkClick r:id="rId2"/>
              </a:rPr>
              <a:t>http://</a:t>
            </a:r>
            <a:r>
              <a:rPr lang="cs-CZ" b="0" dirty="0" smtClean="0">
                <a:hlinkClick r:id="rId2"/>
              </a:rPr>
              <a:t>www.youtube.com/watch?v=tWzbCk18wTw</a:t>
            </a:r>
            <a:r>
              <a:rPr lang="cs-CZ" b="0" dirty="0" smtClean="0"/>
              <a:t> </a:t>
            </a:r>
          </a:p>
          <a:p>
            <a:r>
              <a:rPr lang="cs-CZ" b="0" dirty="0" smtClean="0"/>
              <a:t>Cit.1</a:t>
            </a: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xmlns="" val="837896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Questions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effectLst/>
                <a:latin typeface="Times New Roman"/>
                <a:ea typeface="Times New Roman"/>
              </a:rPr>
              <a:t>How many states does the US consist of? Can you name some of them?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en-GB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effectLst/>
                <a:latin typeface="Times New Roman"/>
                <a:ea typeface="Times New Roman"/>
              </a:rPr>
              <a:t>What basic facts do you know about the USA? (location, people, capital city, geography)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endParaRPr lang="en-GB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effectLst/>
                <a:latin typeface="Times New Roman"/>
                <a:ea typeface="Times New Roman"/>
              </a:rPr>
              <a:t>Can you tell me something about the history of the USA?</a:t>
            </a:r>
          </a:p>
        </p:txBody>
      </p:sp>
    </p:spTree>
    <p:extLst>
      <p:ext uri="{BB962C8B-B14F-4D97-AF65-F5344CB8AC3E}">
        <p14:creationId xmlns:p14="http://schemas.microsoft.com/office/powerpoint/2010/main" xmlns="" val="1536131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Map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 smtClean="0"/>
              <a:t>Pict.1</a:t>
            </a:r>
            <a:endParaRPr lang="cs-CZ" b="0" dirty="0"/>
          </a:p>
        </p:txBody>
      </p:sp>
      <p:pic>
        <p:nvPicPr>
          <p:cNvPr id="2050" name="Picture 2" descr="C:\Users\Iva\Documents\Iva\Recepty\800px-Map_of_USA_with_state_names_gl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6258272" cy="387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29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USA </a:t>
            </a:r>
            <a:r>
              <a:rPr lang="cs-CZ" dirty="0" err="1"/>
              <a:t>is</a:t>
            </a:r>
            <a:r>
              <a:rPr lang="cs-CZ" dirty="0"/>
              <a:t> made up </a:t>
            </a:r>
            <a:r>
              <a:rPr lang="cs-CZ" dirty="0" err="1"/>
              <a:t>of</a:t>
            </a:r>
            <a:r>
              <a:rPr lang="cs-CZ" dirty="0"/>
              <a:t> 50 </a:t>
            </a:r>
            <a:r>
              <a:rPr lang="cs-CZ" dirty="0" err="1"/>
              <a:t>states</a:t>
            </a:r>
            <a:r>
              <a:rPr lang="cs-CZ" dirty="0"/>
              <a:t> (</a:t>
            </a:r>
            <a:r>
              <a:rPr lang="cs-CZ" dirty="0" err="1"/>
              <a:t>Alaska</a:t>
            </a:r>
            <a:r>
              <a:rPr lang="cs-CZ" dirty="0"/>
              <a:t> –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largest</a:t>
            </a:r>
            <a:r>
              <a:rPr lang="cs-CZ" dirty="0"/>
              <a:t>, Texas, </a:t>
            </a:r>
            <a:r>
              <a:rPr lang="cs-CZ" dirty="0" err="1"/>
              <a:t>California</a:t>
            </a:r>
            <a:r>
              <a:rPr lang="cs-CZ" dirty="0"/>
              <a:t>, Colorado, Florida, ….)</a:t>
            </a:r>
          </a:p>
          <a:p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states</a:t>
            </a:r>
            <a:r>
              <a:rPr lang="cs-CZ" dirty="0"/>
              <a:t> </a:t>
            </a:r>
            <a:r>
              <a:rPr lang="cs-CZ" dirty="0" err="1"/>
              <a:t>Alaska</a:t>
            </a:r>
            <a:r>
              <a:rPr lang="cs-CZ" dirty="0"/>
              <a:t> and </a:t>
            </a:r>
            <a:r>
              <a:rPr lang="cs-CZ" dirty="0" err="1"/>
              <a:t>Hawaii</a:t>
            </a:r>
            <a:r>
              <a:rPr lang="cs-CZ" dirty="0"/>
              <a:t> are not </a:t>
            </a:r>
            <a:r>
              <a:rPr lang="cs-CZ" dirty="0" err="1"/>
              <a:t>directly</a:t>
            </a:r>
            <a:r>
              <a:rPr lang="cs-CZ" dirty="0"/>
              <a:t> </a:t>
            </a:r>
            <a:r>
              <a:rPr lang="cs-CZ" dirty="0" err="1"/>
              <a:t>attached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continental</a:t>
            </a:r>
            <a:r>
              <a:rPr lang="cs-CZ" dirty="0"/>
              <a:t> US.</a:t>
            </a:r>
          </a:p>
          <a:p>
            <a:r>
              <a:rPr lang="cs-CZ" dirty="0" err="1"/>
              <a:t>It</a:t>
            </a:r>
            <a:r>
              <a:rPr lang="cs-CZ" dirty="0"/>
              <a:t> has </a:t>
            </a:r>
            <a:r>
              <a:rPr lang="cs-CZ" dirty="0" err="1"/>
              <a:t>borders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Canada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north</a:t>
            </a:r>
            <a:r>
              <a:rPr lang="cs-CZ" dirty="0"/>
              <a:t> and </a:t>
            </a:r>
            <a:r>
              <a:rPr lang="cs-CZ" dirty="0" err="1"/>
              <a:t>Mexico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south</a:t>
            </a:r>
            <a:r>
              <a:rPr lang="cs-CZ" dirty="0"/>
              <a:t>, </a:t>
            </a:r>
            <a:r>
              <a:rPr lang="cs-CZ" dirty="0" err="1"/>
              <a:t>Pacific</a:t>
            </a:r>
            <a:r>
              <a:rPr lang="cs-CZ" dirty="0"/>
              <a:t> </a:t>
            </a:r>
            <a:r>
              <a:rPr lang="cs-CZ" dirty="0" err="1"/>
              <a:t>Ocean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west</a:t>
            </a:r>
            <a:r>
              <a:rPr lang="cs-CZ" dirty="0"/>
              <a:t> and </a:t>
            </a:r>
            <a:r>
              <a:rPr lang="cs-CZ" dirty="0" err="1"/>
              <a:t>Atlantic</a:t>
            </a:r>
            <a:r>
              <a:rPr lang="cs-CZ" dirty="0"/>
              <a:t> </a:t>
            </a:r>
            <a:r>
              <a:rPr lang="cs-CZ" dirty="0" err="1"/>
              <a:t>Ocean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east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1085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13690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Population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dirty="0" smtClean="0"/>
              <a:t>more </a:t>
            </a:r>
            <a:r>
              <a:rPr lang="cs-CZ" dirty="0" err="1"/>
              <a:t>than</a:t>
            </a:r>
            <a:r>
              <a:rPr lang="cs-CZ" dirty="0"/>
              <a:t> 300 </a:t>
            </a:r>
            <a:r>
              <a:rPr lang="cs-CZ" dirty="0" smtClean="0"/>
              <a:t>mil </a:t>
            </a:r>
            <a:r>
              <a:rPr lang="cs-CZ" dirty="0" err="1" smtClean="0"/>
              <a:t>people</a:t>
            </a:r>
            <a:r>
              <a:rPr lang="cs-CZ" dirty="0" smtClean="0"/>
              <a:t>/</a:t>
            </a:r>
            <a:r>
              <a:rPr lang="cs-CZ" dirty="0" err="1" smtClean="0"/>
              <a:t>inhabitants</a:t>
            </a:r>
            <a:endParaRPr lang="cs-CZ" dirty="0" smtClean="0"/>
          </a:p>
          <a:p>
            <a:endParaRPr lang="cs-CZ" dirty="0"/>
          </a:p>
          <a:p>
            <a:r>
              <a:rPr lang="cs-CZ" b="1" dirty="0" err="1"/>
              <a:t>Languages</a:t>
            </a:r>
            <a:r>
              <a:rPr lang="cs-CZ" dirty="0"/>
              <a:t> – </a:t>
            </a:r>
            <a:r>
              <a:rPr lang="cs-CZ" dirty="0" err="1"/>
              <a:t>English</a:t>
            </a:r>
            <a:r>
              <a:rPr lang="cs-CZ" dirty="0"/>
              <a:t> and in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areas</a:t>
            </a:r>
            <a:r>
              <a:rPr lang="cs-CZ" dirty="0"/>
              <a:t> </a:t>
            </a:r>
            <a:r>
              <a:rPr lang="cs-CZ" dirty="0" err="1"/>
              <a:t>Spanish</a:t>
            </a:r>
            <a:r>
              <a:rPr lang="cs-CZ" dirty="0"/>
              <a:t> </a:t>
            </a:r>
            <a:r>
              <a:rPr lang="cs-CZ" dirty="0" err="1"/>
              <a:t>because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many </a:t>
            </a:r>
            <a:r>
              <a:rPr lang="cs-CZ" dirty="0" err="1"/>
              <a:t>Mexican</a:t>
            </a:r>
            <a:r>
              <a:rPr lang="cs-CZ" dirty="0"/>
              <a:t> </a:t>
            </a:r>
            <a:r>
              <a:rPr lang="cs-CZ" dirty="0" err="1"/>
              <a:t>immigrants</a:t>
            </a:r>
            <a:r>
              <a:rPr lang="cs-CZ" dirty="0"/>
              <a:t>.</a:t>
            </a:r>
          </a:p>
          <a:p>
            <a:r>
              <a:rPr lang="cs-CZ" dirty="0"/>
              <a:t> </a:t>
            </a:r>
          </a:p>
          <a:p>
            <a:r>
              <a:rPr lang="cs-CZ" b="1" dirty="0" err="1"/>
              <a:t>Capital</a:t>
            </a:r>
            <a:r>
              <a:rPr lang="cs-CZ" b="1" dirty="0"/>
              <a:t> city </a:t>
            </a:r>
            <a:r>
              <a:rPr lang="cs-CZ" dirty="0"/>
              <a:t>– Washington, D.C. (</a:t>
            </a:r>
            <a:r>
              <a:rPr lang="cs-CZ" dirty="0" err="1"/>
              <a:t>District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Columbia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/>
              <a:t>President</a:t>
            </a:r>
            <a:r>
              <a:rPr lang="cs-CZ" dirty="0"/>
              <a:t> –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elected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four</a:t>
            </a:r>
            <a:r>
              <a:rPr lang="cs-CZ" dirty="0"/>
              <a:t> </a:t>
            </a:r>
            <a:r>
              <a:rPr lang="cs-CZ" dirty="0" err="1"/>
              <a:t>years</a:t>
            </a:r>
            <a:r>
              <a:rPr lang="cs-CZ" dirty="0"/>
              <a:t>, (</a:t>
            </a:r>
            <a:r>
              <a:rPr lang="cs-CZ" dirty="0" err="1"/>
              <a:t>current</a:t>
            </a:r>
            <a:r>
              <a:rPr lang="cs-CZ" dirty="0"/>
              <a:t> president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Barrack</a:t>
            </a:r>
            <a:r>
              <a:rPr lang="cs-CZ" dirty="0"/>
              <a:t> Obama), his </a:t>
            </a:r>
            <a:r>
              <a:rPr lang="cs-CZ" dirty="0" err="1"/>
              <a:t>seat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White</a:t>
            </a:r>
            <a:r>
              <a:rPr lang="cs-CZ" dirty="0"/>
              <a:t> House</a:t>
            </a:r>
            <a:r>
              <a:rPr lang="cs-CZ" dirty="0" smtClean="0"/>
              <a:t>.                 </a:t>
            </a:r>
          </a:p>
          <a:p>
            <a:endParaRPr lang="cs-CZ" dirty="0"/>
          </a:p>
          <a:p>
            <a:r>
              <a:rPr lang="cs-CZ" dirty="0" smtClean="0"/>
              <a:t>Pict.2                                             Pict.3</a:t>
            </a:r>
            <a:endParaRPr lang="cs-CZ" dirty="0"/>
          </a:p>
        </p:txBody>
      </p:sp>
      <p:pic>
        <p:nvPicPr>
          <p:cNvPr id="3074" name="Picture 2" descr="C:\Users\Iva\Documents\Iva\Recepty\Official_portrait_of_Barack_Oba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85905"/>
            <a:ext cx="1899204" cy="258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Documents\Iva\Recepty\800px-The_White_Hous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37950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8977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System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/>
              <a:t>G</a:t>
            </a:r>
            <a:r>
              <a:rPr lang="cs-CZ" dirty="0" err="1" smtClean="0"/>
              <a:t>overnment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The</a:t>
            </a:r>
            <a:r>
              <a:rPr lang="cs-CZ" dirty="0"/>
              <a:t> US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dirty="0" err="1"/>
              <a:t>federation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50 </a:t>
            </a:r>
            <a:r>
              <a:rPr lang="cs-CZ" dirty="0" err="1"/>
              <a:t>states</a:t>
            </a:r>
            <a:r>
              <a:rPr lang="cs-CZ" dirty="0"/>
              <a:t>.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head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each</a:t>
            </a:r>
            <a:r>
              <a:rPr lang="cs-CZ" dirty="0"/>
              <a:t> </a:t>
            </a:r>
            <a:r>
              <a:rPr lang="cs-CZ" dirty="0" err="1"/>
              <a:t>state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governor</a:t>
            </a:r>
            <a:r>
              <a:rPr lang="cs-CZ" dirty="0"/>
              <a:t> and </a:t>
            </a:r>
            <a:r>
              <a:rPr lang="cs-CZ" dirty="0" err="1"/>
              <a:t>each</a:t>
            </a:r>
            <a:r>
              <a:rPr lang="cs-CZ" dirty="0"/>
              <a:t> </a:t>
            </a:r>
            <a:r>
              <a:rPr lang="cs-CZ" dirty="0" err="1"/>
              <a:t>state</a:t>
            </a:r>
            <a:r>
              <a:rPr lang="cs-CZ" dirty="0"/>
              <a:t> has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senators</a:t>
            </a:r>
            <a:r>
              <a:rPr lang="cs-CZ" dirty="0"/>
              <a:t>.</a:t>
            </a:r>
          </a:p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federal</a:t>
            </a:r>
            <a:r>
              <a:rPr lang="cs-CZ" dirty="0"/>
              <a:t> </a:t>
            </a:r>
            <a:r>
              <a:rPr lang="cs-CZ" dirty="0" err="1"/>
              <a:t>government</a:t>
            </a:r>
            <a:r>
              <a:rPr lang="cs-CZ" dirty="0"/>
              <a:t> </a:t>
            </a:r>
            <a:r>
              <a:rPr lang="cs-CZ" dirty="0" err="1"/>
              <a:t>consists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err="1" smtClean="0"/>
              <a:t>branches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dirty="0" err="1" smtClean="0"/>
              <a:t>Legislative</a:t>
            </a:r>
            <a:r>
              <a:rPr lang="cs-CZ" dirty="0" smtClean="0"/>
              <a:t> </a:t>
            </a:r>
            <a:r>
              <a:rPr lang="cs-CZ" dirty="0" err="1"/>
              <a:t>power</a:t>
            </a:r>
            <a:r>
              <a:rPr lang="cs-CZ" dirty="0"/>
              <a:t> – </a:t>
            </a:r>
            <a:r>
              <a:rPr lang="cs-CZ" b="1" dirty="0" err="1"/>
              <a:t>Congress</a:t>
            </a:r>
            <a:r>
              <a:rPr lang="cs-CZ" b="1" dirty="0"/>
              <a:t> </a:t>
            </a:r>
            <a:r>
              <a:rPr lang="cs-CZ" dirty="0"/>
              <a:t> </a:t>
            </a:r>
            <a:r>
              <a:rPr lang="cs-CZ" dirty="0" err="1"/>
              <a:t>divided</a:t>
            </a:r>
            <a:r>
              <a:rPr lang="cs-CZ" dirty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Senate</a:t>
            </a:r>
            <a:r>
              <a:rPr lang="cs-CZ" dirty="0"/>
              <a:t> (100 </a:t>
            </a:r>
            <a:r>
              <a:rPr lang="cs-CZ" dirty="0" err="1"/>
              <a:t>senators</a:t>
            </a:r>
            <a:r>
              <a:rPr lang="cs-CZ" dirty="0"/>
              <a:t>,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each</a:t>
            </a:r>
            <a:r>
              <a:rPr lang="cs-CZ" dirty="0"/>
              <a:t> </a:t>
            </a:r>
            <a:r>
              <a:rPr lang="cs-CZ" dirty="0" err="1"/>
              <a:t>state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House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Representatives</a:t>
            </a:r>
            <a:r>
              <a:rPr lang="cs-CZ" dirty="0"/>
              <a:t> (435 </a:t>
            </a:r>
            <a:r>
              <a:rPr lang="cs-CZ" dirty="0" err="1"/>
              <a:t>members</a:t>
            </a:r>
            <a:r>
              <a:rPr lang="cs-CZ" dirty="0"/>
              <a:t>)</a:t>
            </a:r>
          </a:p>
          <a:p>
            <a:r>
              <a:rPr lang="cs-CZ" dirty="0" err="1" smtClean="0"/>
              <a:t>Executive</a:t>
            </a:r>
            <a:r>
              <a:rPr lang="cs-CZ" dirty="0" smtClean="0"/>
              <a:t> </a:t>
            </a:r>
            <a:r>
              <a:rPr lang="cs-CZ" dirty="0" err="1"/>
              <a:t>power</a:t>
            </a:r>
            <a:r>
              <a:rPr lang="cs-CZ" dirty="0"/>
              <a:t> – </a:t>
            </a:r>
            <a:r>
              <a:rPr lang="cs-CZ" b="1" dirty="0" err="1"/>
              <a:t>the</a:t>
            </a:r>
            <a:r>
              <a:rPr lang="cs-CZ" b="1" dirty="0"/>
              <a:t> President</a:t>
            </a:r>
            <a:endParaRPr lang="cs-CZ" dirty="0"/>
          </a:p>
          <a:p>
            <a:r>
              <a:rPr lang="cs-CZ" dirty="0" err="1" smtClean="0"/>
              <a:t>Judicial</a:t>
            </a:r>
            <a:r>
              <a:rPr lang="cs-CZ" dirty="0" smtClean="0"/>
              <a:t> </a:t>
            </a:r>
            <a:r>
              <a:rPr lang="cs-CZ" dirty="0" err="1"/>
              <a:t>power</a:t>
            </a:r>
            <a:r>
              <a:rPr lang="cs-CZ" dirty="0"/>
              <a:t> –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Supreme</a:t>
            </a:r>
            <a:r>
              <a:rPr lang="cs-CZ" b="1" dirty="0"/>
              <a:t> </a:t>
            </a:r>
            <a:r>
              <a:rPr lang="cs-CZ" b="1" dirty="0" err="1"/>
              <a:t>Court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political</a:t>
            </a:r>
            <a:r>
              <a:rPr lang="cs-CZ" dirty="0"/>
              <a:t> </a:t>
            </a:r>
            <a:r>
              <a:rPr lang="cs-CZ" dirty="0" err="1"/>
              <a:t>parties</a:t>
            </a:r>
            <a:r>
              <a:rPr lang="cs-CZ" dirty="0"/>
              <a:t> – </a:t>
            </a:r>
            <a:r>
              <a:rPr lang="cs-CZ" b="1" dirty="0" err="1"/>
              <a:t>Republicans</a:t>
            </a:r>
            <a:r>
              <a:rPr lang="cs-CZ" b="1" dirty="0"/>
              <a:t> (</a:t>
            </a:r>
            <a:r>
              <a:rPr lang="cs-CZ" b="1" dirty="0" err="1"/>
              <a:t>c</a:t>
            </a:r>
            <a:r>
              <a:rPr lang="cs-CZ" dirty="0" err="1"/>
              <a:t>onservative</a:t>
            </a:r>
            <a:r>
              <a:rPr lang="cs-CZ" dirty="0"/>
              <a:t>) and </a:t>
            </a:r>
            <a:r>
              <a:rPr lang="cs-CZ" b="1" dirty="0" err="1"/>
              <a:t>Democrats</a:t>
            </a:r>
            <a:r>
              <a:rPr lang="cs-CZ" dirty="0"/>
              <a:t> (</a:t>
            </a:r>
            <a:r>
              <a:rPr lang="cs-CZ" dirty="0" err="1"/>
              <a:t>liberal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1116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72651"/>
            <a:ext cx="6984776" cy="25176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10" b="1" dirty="0" smtClean="0">
                <a:solidFill>
                  <a:srgbClr val="C00000"/>
                </a:solidFill>
              </a:rPr>
              <a:t>GEOGRAPHY</a:t>
            </a:r>
          </a:p>
          <a:p>
            <a:endParaRPr lang="cs-CZ" dirty="0"/>
          </a:p>
          <a:p>
            <a:r>
              <a:rPr lang="en-US" sz="2230" dirty="0" smtClean="0"/>
              <a:t>The </a:t>
            </a:r>
            <a:r>
              <a:rPr lang="en-US" sz="2230" dirty="0"/>
              <a:t>USA is a very diverse country. You can find </a:t>
            </a:r>
            <a:r>
              <a:rPr lang="en-US" sz="2230" b="1" dirty="0"/>
              <a:t>mountains</a:t>
            </a:r>
            <a:r>
              <a:rPr lang="en-US" sz="2230" dirty="0"/>
              <a:t>, </a:t>
            </a:r>
            <a:r>
              <a:rPr lang="en-US" sz="2230" b="1" dirty="0"/>
              <a:t>desserts</a:t>
            </a:r>
            <a:r>
              <a:rPr lang="en-US" sz="2230" dirty="0"/>
              <a:t>, l</a:t>
            </a:r>
            <a:r>
              <a:rPr lang="en-US" sz="2230" b="1" dirty="0"/>
              <a:t>akes</a:t>
            </a:r>
            <a:r>
              <a:rPr lang="en-US" sz="2230" dirty="0"/>
              <a:t>, </a:t>
            </a:r>
            <a:r>
              <a:rPr lang="en-US" sz="2230" b="1" dirty="0"/>
              <a:t>canyons</a:t>
            </a:r>
            <a:r>
              <a:rPr lang="en-US" sz="2230" dirty="0"/>
              <a:t>, </a:t>
            </a:r>
            <a:r>
              <a:rPr lang="en-US" sz="2230" b="1" dirty="0"/>
              <a:t>plains</a:t>
            </a:r>
            <a:r>
              <a:rPr lang="en-US" sz="2230" dirty="0"/>
              <a:t>, lowlands.</a:t>
            </a:r>
          </a:p>
          <a:p>
            <a:endParaRPr lang="en-US" sz="2230" dirty="0"/>
          </a:p>
          <a:p>
            <a:r>
              <a:rPr lang="en-US" sz="2230" dirty="0"/>
              <a:t>The </a:t>
            </a:r>
            <a:r>
              <a:rPr lang="en-US" sz="2230" b="1" dirty="0"/>
              <a:t>Rocky Mountains </a:t>
            </a:r>
            <a:r>
              <a:rPr lang="en-US" sz="2230" dirty="0"/>
              <a:t>in the west</a:t>
            </a:r>
            <a:r>
              <a:rPr lang="en-US" sz="2230" dirty="0" smtClean="0"/>
              <a:t>.</a:t>
            </a:r>
            <a:r>
              <a:rPr lang="cs-CZ" sz="2230" dirty="0" smtClean="0"/>
              <a:t>              Pict.4.</a:t>
            </a:r>
            <a:endParaRPr lang="en-US" sz="2230" dirty="0"/>
          </a:p>
        </p:txBody>
      </p:sp>
      <p:pic>
        <p:nvPicPr>
          <p:cNvPr id="4098" name="Picture 2" descr="C:\Users\Iva\Documents\Iva\Recepty\Rocky_mountains_usa_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90263"/>
            <a:ext cx="310307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08919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401" y="893061"/>
            <a:ext cx="4024599" cy="739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733656"/>
            <a:ext cx="7658969" cy="15481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800" b="1" dirty="0">
                <a:solidFill>
                  <a:srgbClr val="000000"/>
                </a:solidFill>
              </a:rPr>
              <a:t>Huron, Ontario, Michigan, </a:t>
            </a:r>
            <a:r>
              <a:rPr lang="cs-CZ" sz="2800" b="1" dirty="0" err="1">
                <a:solidFill>
                  <a:srgbClr val="000000"/>
                </a:solidFill>
              </a:rPr>
              <a:t>Erie</a:t>
            </a:r>
            <a:r>
              <a:rPr lang="cs-CZ" sz="2800" b="1" dirty="0">
                <a:solidFill>
                  <a:srgbClr val="000000"/>
                </a:solidFill>
              </a:rPr>
              <a:t> and Superior on </a:t>
            </a:r>
            <a:r>
              <a:rPr lang="cs-CZ" sz="2800" b="1" dirty="0" err="1">
                <a:solidFill>
                  <a:srgbClr val="000000"/>
                </a:solidFill>
              </a:rPr>
              <a:t>the</a:t>
            </a:r>
            <a:r>
              <a:rPr lang="cs-CZ" sz="2800" b="1" dirty="0">
                <a:solidFill>
                  <a:srgbClr val="000000"/>
                </a:solidFill>
              </a:rPr>
              <a:t> </a:t>
            </a:r>
            <a:r>
              <a:rPr lang="cs-CZ" sz="2800" b="1" dirty="0" err="1">
                <a:solidFill>
                  <a:srgbClr val="000000"/>
                </a:solidFill>
              </a:rPr>
              <a:t>borders</a:t>
            </a:r>
            <a:r>
              <a:rPr lang="cs-CZ" sz="2800" b="1" dirty="0">
                <a:solidFill>
                  <a:srgbClr val="000000"/>
                </a:solidFill>
              </a:rPr>
              <a:t> </a:t>
            </a:r>
            <a:r>
              <a:rPr lang="cs-CZ" sz="2800" b="1" dirty="0" err="1">
                <a:solidFill>
                  <a:srgbClr val="000000"/>
                </a:solidFill>
              </a:rPr>
              <a:t>with</a:t>
            </a:r>
            <a:r>
              <a:rPr lang="cs-CZ" sz="2800" b="1" dirty="0">
                <a:solidFill>
                  <a:srgbClr val="000000"/>
                </a:solidFill>
              </a:rPr>
              <a:t> </a:t>
            </a:r>
            <a:r>
              <a:rPr lang="cs-CZ" sz="2800" b="1" dirty="0" err="1">
                <a:solidFill>
                  <a:srgbClr val="000000"/>
                </a:solidFill>
              </a:rPr>
              <a:t>Canada</a:t>
            </a:r>
            <a:r>
              <a:rPr lang="cs-CZ" sz="2800" b="1" dirty="0" smtClean="0">
                <a:solidFill>
                  <a:srgbClr val="000000"/>
                </a:solidFill>
              </a:rPr>
              <a:t>.</a:t>
            </a:r>
          </a:p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800" b="1" dirty="0">
                <a:solidFill>
                  <a:srgbClr val="000000"/>
                </a:solidFill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</a:rPr>
              <a:t>                                        </a:t>
            </a:r>
            <a:r>
              <a:rPr lang="cs-CZ" sz="2400" dirty="0" smtClean="0">
                <a:solidFill>
                  <a:srgbClr val="000000"/>
                </a:solidFill>
              </a:rPr>
              <a:t>Pict.5</a:t>
            </a:r>
            <a:endParaRPr lang="cs-CZ" sz="2400" dirty="0">
              <a:solidFill>
                <a:srgbClr val="000000"/>
              </a:solidFill>
            </a:endParaRPr>
          </a:p>
        </p:txBody>
      </p:sp>
      <p:pic>
        <p:nvPicPr>
          <p:cNvPr id="5122" name="Picture 2" descr="C:\Users\Iva\Documents\Iva\Recepty\793px-Great_Lakes_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9035" y="3281772"/>
            <a:ext cx="3811067" cy="288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2610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sz="5100" dirty="0" smtClean="0"/>
              <a:t>America was discover</a:t>
            </a:r>
            <a:r>
              <a:rPr lang="cs-CZ" sz="5100" dirty="0" smtClean="0"/>
              <a:t>e</a:t>
            </a:r>
            <a:r>
              <a:rPr lang="en-US" sz="5100" dirty="0" smtClean="0"/>
              <a:t>d by Christopher Columbus</a:t>
            </a:r>
            <a:r>
              <a:rPr lang="en-US" sz="5100" b="0" dirty="0" smtClean="0"/>
              <a:t> </a:t>
            </a:r>
            <a:r>
              <a:rPr lang="en-US" sz="5100" dirty="0" smtClean="0"/>
              <a:t>in </a:t>
            </a:r>
            <a:r>
              <a:rPr lang="cs-CZ" sz="5100" dirty="0" smtClean="0"/>
              <a:t>1</a:t>
            </a:r>
            <a:r>
              <a:rPr lang="en-US" sz="5100" dirty="0" smtClean="0"/>
              <a:t>492 but he thought he was in India so he called the native people the </a:t>
            </a:r>
            <a:r>
              <a:rPr lang="en-US" sz="5100" b="1" dirty="0" smtClean="0"/>
              <a:t>Indians</a:t>
            </a:r>
            <a:r>
              <a:rPr lang="en-US" sz="5100" dirty="0" smtClean="0"/>
              <a:t> now they are called </a:t>
            </a:r>
            <a:r>
              <a:rPr lang="en-US" sz="5100" b="1" dirty="0" smtClean="0"/>
              <a:t>Native Americans</a:t>
            </a:r>
            <a:r>
              <a:rPr lang="en-US" sz="5100" dirty="0" smtClean="0"/>
              <a:t>.</a:t>
            </a:r>
          </a:p>
          <a:p>
            <a:endParaRPr lang="en-US" sz="5100" dirty="0" smtClean="0"/>
          </a:p>
          <a:p>
            <a:r>
              <a:rPr lang="en-US" sz="5100" dirty="0" smtClean="0"/>
              <a:t>The US gained its independence from Britain on 4th July 1776 when </a:t>
            </a:r>
            <a:r>
              <a:rPr lang="cs-CZ" sz="5100" dirty="0" err="1" smtClean="0"/>
              <a:t>the</a:t>
            </a:r>
            <a:r>
              <a:rPr lang="cs-CZ" sz="5100" dirty="0" smtClean="0"/>
              <a:t> </a:t>
            </a:r>
            <a:r>
              <a:rPr lang="en-US" sz="5100" b="1" dirty="0" smtClean="0"/>
              <a:t>Declaration of Independence</a:t>
            </a:r>
            <a:r>
              <a:rPr lang="en-US" sz="5100" dirty="0" smtClean="0"/>
              <a:t> was signed. It is now celebrated as </a:t>
            </a:r>
            <a:r>
              <a:rPr lang="en-US" sz="5100" b="1" dirty="0" smtClean="0"/>
              <a:t>Independence Day</a:t>
            </a:r>
            <a:r>
              <a:rPr lang="en-US" sz="5100" dirty="0" smtClean="0"/>
              <a:t>.</a:t>
            </a:r>
          </a:p>
          <a:p>
            <a:endParaRPr lang="en-US" sz="5100" dirty="0" smtClean="0"/>
          </a:p>
          <a:p>
            <a:r>
              <a:rPr lang="en-US" sz="5100" dirty="0" smtClean="0"/>
              <a:t>The American </a:t>
            </a:r>
            <a:r>
              <a:rPr lang="en-US" sz="5100" b="1" dirty="0" smtClean="0"/>
              <a:t>Civil War </a:t>
            </a:r>
            <a:r>
              <a:rPr lang="en-US" sz="5100" dirty="0" smtClean="0"/>
              <a:t>was fought from </a:t>
            </a:r>
            <a:r>
              <a:rPr lang="cs-CZ" sz="5100" b="1" dirty="0"/>
              <a:t>1</a:t>
            </a:r>
            <a:r>
              <a:rPr lang="en-US" sz="5100" b="1" dirty="0" smtClean="0"/>
              <a:t>86</a:t>
            </a:r>
            <a:r>
              <a:rPr lang="cs-CZ" sz="5100" b="1" dirty="0" smtClean="0"/>
              <a:t>1</a:t>
            </a:r>
            <a:r>
              <a:rPr lang="en-US" sz="5100" b="1" dirty="0" smtClean="0"/>
              <a:t> to </a:t>
            </a:r>
            <a:r>
              <a:rPr lang="cs-CZ" sz="5100" b="1" dirty="0" smtClean="0"/>
              <a:t>1</a:t>
            </a:r>
            <a:r>
              <a:rPr lang="en-US" sz="5100" b="1" dirty="0" smtClean="0"/>
              <a:t>865</a:t>
            </a:r>
            <a:r>
              <a:rPr lang="en-US" sz="5100" dirty="0" smtClean="0"/>
              <a:t>. The North won and the southern tradition of slavery was ended. President </a:t>
            </a:r>
            <a:r>
              <a:rPr lang="en-US" sz="5100" b="1" dirty="0" smtClean="0"/>
              <a:t>Abraham Lincoln </a:t>
            </a:r>
            <a:r>
              <a:rPr lang="en-US" sz="5100" dirty="0" smtClean="0"/>
              <a:t>was shot.</a:t>
            </a:r>
          </a:p>
          <a:p>
            <a:endParaRPr 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xmlns="" val="360966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History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20</a:t>
            </a:r>
            <a:r>
              <a:rPr lang="cs-CZ" sz="2800" cap="none" dirty="0" smtClean="0"/>
              <a:t>th </a:t>
            </a:r>
            <a:r>
              <a:rPr lang="cs-CZ" sz="2800" dirty="0" err="1" smtClean="0"/>
              <a:t>century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/>
              <a:t>After the surprise Japanese attack on the US Naval base in Pearl Harbor, Hawaii, on December 7, 1941, the US entered </a:t>
            </a:r>
            <a:r>
              <a:rPr lang="cs-CZ" sz="2800" dirty="0"/>
              <a:t> </a:t>
            </a:r>
            <a:r>
              <a:rPr lang="en-US" sz="2800" dirty="0"/>
              <a:t>the Second World War.</a:t>
            </a:r>
          </a:p>
          <a:p>
            <a:endParaRPr lang="en-US" sz="2800" dirty="0"/>
          </a:p>
          <a:p>
            <a:r>
              <a:rPr lang="en-US" sz="2800" dirty="0"/>
              <a:t>The US suffered a terrorist attack on September 11th 2001, during which the World Trade Center</a:t>
            </a:r>
            <a:r>
              <a:rPr lang="cs-CZ" sz="2800" dirty="0"/>
              <a:t> in</a:t>
            </a:r>
            <a:r>
              <a:rPr lang="en-US" sz="2800" dirty="0"/>
              <a:t> NYC</a:t>
            </a:r>
            <a:r>
              <a:rPr lang="cs-CZ" sz="2800" dirty="0"/>
              <a:t> </a:t>
            </a:r>
            <a:r>
              <a:rPr lang="cs-CZ" sz="2800" dirty="0" err="1"/>
              <a:t>was</a:t>
            </a:r>
            <a:r>
              <a:rPr lang="cs-CZ" sz="2800" dirty="0"/>
              <a:t> </a:t>
            </a:r>
            <a:r>
              <a:rPr lang="cs-CZ" sz="2800" dirty="0" err="1"/>
              <a:t>completely</a:t>
            </a:r>
            <a:r>
              <a:rPr lang="cs-CZ" sz="2800" dirty="0"/>
              <a:t> </a:t>
            </a:r>
            <a:r>
              <a:rPr lang="cs-CZ" sz="2800" dirty="0" err="1"/>
              <a:t>destroyed</a:t>
            </a:r>
            <a:r>
              <a:rPr lang="cs-CZ" sz="2800" dirty="0"/>
              <a:t> and </a:t>
            </a:r>
            <a:r>
              <a:rPr lang="cs-CZ" sz="2800" dirty="0" err="1"/>
              <a:t>the</a:t>
            </a:r>
            <a:r>
              <a:rPr lang="cs-CZ" sz="2800" dirty="0"/>
              <a:t> Pentagon in Washington, DC </a:t>
            </a:r>
            <a:r>
              <a:rPr lang="cs-CZ" sz="2800" dirty="0" err="1"/>
              <a:t>was</a:t>
            </a:r>
            <a:r>
              <a:rPr lang="cs-CZ" sz="2800" dirty="0"/>
              <a:t> </a:t>
            </a:r>
            <a:r>
              <a:rPr lang="cs-CZ" sz="2800" dirty="0" err="1"/>
              <a:t>damaged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72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Použité obrázky: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0" dirty="0" smtClean="0"/>
              <a:t>Pict.1.</a:t>
            </a:r>
            <a:r>
              <a:rPr lang="cs-CZ" dirty="0" smtClean="0"/>
              <a:t> </a:t>
            </a:r>
            <a:r>
              <a:rPr lang="cs-CZ" b="0" dirty="0"/>
              <a:t>JAVIP96.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2"/>
              </a:rPr>
              <a:t>http://</a:t>
            </a:r>
            <a:r>
              <a:rPr lang="cs-CZ" b="0" dirty="0" smtClean="0">
                <a:hlinkClick r:id="rId2"/>
              </a:rPr>
              <a:t>commons.wikimedia.org/wiki/File:Map_of_USA_with_state_names_gl.svg</a:t>
            </a:r>
            <a:endParaRPr lang="cs-CZ" b="0" dirty="0" smtClean="0"/>
          </a:p>
          <a:p>
            <a:r>
              <a:rPr lang="cs-CZ" b="0" dirty="0" smtClean="0"/>
              <a:t>Pict.2. SOUZA, </a:t>
            </a:r>
            <a:r>
              <a:rPr lang="cs-CZ" b="0" dirty="0" err="1" smtClean="0"/>
              <a:t>Pete</a:t>
            </a:r>
            <a:r>
              <a:rPr lang="cs-CZ" b="0" dirty="0"/>
              <a:t>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3"/>
              </a:rPr>
              <a:t>http://</a:t>
            </a:r>
            <a:r>
              <a:rPr lang="cs-CZ" b="0" dirty="0" smtClean="0">
                <a:hlinkClick r:id="rId3"/>
              </a:rPr>
              <a:t>upload.wikimedia.org/wikipedia/commons/e/e9/Official_portrait_of_Barack_Obama.jpg</a:t>
            </a:r>
            <a:endParaRPr lang="cs-CZ" b="0" dirty="0" smtClean="0"/>
          </a:p>
          <a:p>
            <a:r>
              <a:rPr lang="cs-CZ" b="0" dirty="0" smtClean="0"/>
              <a:t>Pict.3. MUDONGO, </a:t>
            </a:r>
            <a:r>
              <a:rPr lang="cs-CZ" b="0" dirty="0" err="1" smtClean="0"/>
              <a:t>Oarabile</a:t>
            </a:r>
            <a:r>
              <a:rPr lang="cs-CZ" b="0" dirty="0"/>
              <a:t>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4"/>
              </a:rPr>
              <a:t>http://</a:t>
            </a:r>
            <a:r>
              <a:rPr lang="cs-CZ" b="0" dirty="0" smtClean="0">
                <a:hlinkClick r:id="rId4"/>
              </a:rPr>
              <a:t>commons.wikimedia.org/wiki/File:The_White_House.jpg?uselang=cs</a:t>
            </a:r>
            <a:endParaRPr lang="cs-CZ" b="0" dirty="0" smtClean="0"/>
          </a:p>
          <a:p>
            <a:r>
              <a:rPr lang="cs-CZ" b="0" dirty="0" smtClean="0"/>
              <a:t>Pict.4. TOPINKA, </a:t>
            </a:r>
            <a:r>
              <a:rPr lang="cs-CZ" b="0" dirty="0" err="1" smtClean="0"/>
              <a:t>Lyn</a:t>
            </a:r>
            <a:r>
              <a:rPr lang="cs-CZ" b="0" dirty="0"/>
              <a:t>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5"/>
              </a:rPr>
              <a:t>http://</a:t>
            </a:r>
            <a:r>
              <a:rPr lang="cs-CZ" b="0" dirty="0" smtClean="0">
                <a:hlinkClick r:id="rId5"/>
              </a:rPr>
              <a:t>commons.wikimedia.org/wiki/File:Rocky_mountains_usa_map.png?uselang=cs</a:t>
            </a:r>
            <a:endParaRPr lang="cs-CZ" b="0" dirty="0" smtClean="0"/>
          </a:p>
          <a:p>
            <a:r>
              <a:rPr lang="cs-CZ" b="0" dirty="0" smtClean="0"/>
              <a:t>Pict.5. </a:t>
            </a:r>
            <a:r>
              <a:rPr lang="cs-CZ" b="0" dirty="0"/>
              <a:t>ZAPHOD. </a:t>
            </a:r>
            <a:r>
              <a:rPr lang="cs-CZ" b="0" i="1" dirty="0"/>
              <a:t>commons.wikimedia.org</a:t>
            </a:r>
            <a:r>
              <a:rPr lang="cs-CZ" b="0" dirty="0"/>
              <a:t> [online]. [cit. 18.11.2013]. Dostupný na WWW: </a:t>
            </a:r>
            <a:r>
              <a:rPr lang="cs-CZ" b="0" dirty="0">
                <a:hlinkClick r:id="rId6"/>
              </a:rPr>
              <a:t>http://</a:t>
            </a:r>
            <a:r>
              <a:rPr lang="cs-CZ" b="0" dirty="0" smtClean="0">
                <a:hlinkClick r:id="rId6"/>
              </a:rPr>
              <a:t>commons.wikimedia.org/wiki/File:Great_Lakes_3.PNG?uselang=cs</a:t>
            </a:r>
            <a:endParaRPr lang="cs-CZ" b="0" dirty="0" smtClean="0"/>
          </a:p>
          <a:p>
            <a:endParaRPr lang="cs-CZ" b="0" dirty="0" smtClean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532056"/>
            <a:ext cx="3528392" cy="616234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240545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Použité zdroje: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/>
              <a:t>USA. </a:t>
            </a:r>
            <a:r>
              <a:rPr lang="cs-CZ" b="0" dirty="0" err="1"/>
              <a:t>Bridge</a:t>
            </a:r>
            <a:r>
              <a:rPr lang="cs-CZ" b="0" dirty="0"/>
              <a:t>. Maturita </a:t>
            </a:r>
            <a:r>
              <a:rPr lang="cs-CZ" b="0" dirty="0" err="1"/>
              <a:t>Special</a:t>
            </a:r>
            <a:r>
              <a:rPr lang="cs-CZ" b="0" dirty="0"/>
              <a:t>. Praha: </a:t>
            </a:r>
            <a:r>
              <a:rPr lang="cs-CZ" b="0" dirty="0" err="1"/>
              <a:t>Bridge</a:t>
            </a:r>
            <a:r>
              <a:rPr lang="cs-CZ" b="0" dirty="0"/>
              <a:t> </a:t>
            </a:r>
            <a:r>
              <a:rPr lang="cs-CZ" b="0" dirty="0" err="1"/>
              <a:t>Publishing</a:t>
            </a:r>
            <a:r>
              <a:rPr lang="cs-CZ" b="0" dirty="0"/>
              <a:t> House, 23.01.2012, Vol.15, </a:t>
            </a:r>
            <a:r>
              <a:rPr lang="cs-CZ" b="0" dirty="0" err="1"/>
              <a:t>Issue</a:t>
            </a:r>
            <a:r>
              <a:rPr lang="cs-CZ" b="0" dirty="0"/>
              <a:t> 05-06, p.49. MK ČR E 7634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sz="1400"/>
              <a:t> 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</a:t>
            </a:r>
            <a:r>
              <a:rPr lang="cs-CZ" sz="1400" b="0" dirty="0"/>
              <a:t>Pokud není uvedeno jinak, použitý materiál je z vlastních zdrojů autora</a:t>
            </a:r>
          </a:p>
          <a:p>
            <a:endParaRPr lang="cs-CZ" sz="1400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27150"/>
            <a:ext cx="3816424" cy="878113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222069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281</TotalTime>
  <Words>567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Základní</vt:lpstr>
      <vt:lpstr>Snímek 1</vt:lpstr>
      <vt:lpstr> The U.S.A. </vt:lpstr>
      <vt:lpstr>Forest Gump – Run across the U.S.A.</vt:lpstr>
      <vt:lpstr>Questions</vt:lpstr>
      <vt:lpstr>The Map</vt:lpstr>
      <vt:lpstr>Basic Facts</vt:lpstr>
      <vt:lpstr>Snímek 7</vt:lpstr>
      <vt:lpstr>System of Government</vt:lpstr>
      <vt:lpstr>Snímek 9</vt:lpstr>
      <vt:lpstr>Snímek 10</vt:lpstr>
      <vt:lpstr>History</vt:lpstr>
      <vt:lpstr>History of 20th century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</dc:title>
  <dc:creator>Iva</dc:creator>
  <cp:lastModifiedBy>rodiče</cp:lastModifiedBy>
  <cp:revision>40</cp:revision>
  <dcterms:created xsi:type="dcterms:W3CDTF">2012-03-03T15:08:01Z</dcterms:created>
  <dcterms:modified xsi:type="dcterms:W3CDTF">2013-12-18T12:46:28Z</dcterms:modified>
</cp:coreProperties>
</file>