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9" r:id="rId3"/>
    <p:sldId id="271" r:id="rId4"/>
    <p:sldId id="282" r:id="rId5"/>
    <p:sldId id="277" r:id="rId6"/>
    <p:sldId id="278" r:id="rId7"/>
    <p:sldId id="270" r:id="rId8"/>
    <p:sldId id="279" r:id="rId9"/>
    <p:sldId id="281" r:id="rId10"/>
    <p:sldId id="273" r:id="rId11"/>
    <p:sldId id="274" r:id="rId12"/>
    <p:sldId id="276" r:id="rId13"/>
    <p:sldId id="280" r:id="rId14"/>
    <p:sldId id="283" r:id="rId15"/>
    <p:sldId id="275" r:id="rId16"/>
    <p:sldId id="269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75" autoAdjust="0"/>
    <p:restoredTop sz="94660"/>
  </p:normalViewPr>
  <p:slideViewPr>
    <p:cSldViewPr>
      <p:cViewPr>
        <p:scale>
          <a:sx n="78" d="100"/>
          <a:sy n="78" d="100"/>
        </p:scale>
        <p:origin x="-1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797A0D-D190-476F-B1F6-AA49DBA57A09}" type="datetimeFigureOut">
              <a:rPr lang="cs-CZ" smtClean="0"/>
              <a:t>19.12.2013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BD395-CD37-445B-BE5C-9557CB4765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649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A8E42-FDD0-4BE6-8245-9A0947E4CCC9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597B6-5191-4C9D-94D3-7B3B789461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2253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46B5F-DB2F-47F5-8F78-3E0E9DB2F5DD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6046D-DFC2-4672-A5CF-38A27C8A00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937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D0DBB-3CAB-42C1-BBFD-3563EE7B02DA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31D55-9FC3-43AF-87D9-252D41B24D4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3137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3BDF5-2B70-4386-AE19-F92C29777E29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26BE9-F7E1-4BF4-A2C1-956DE2EAEE2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2241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36A06-5C05-4581-95EB-548DD9001C4F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9D172-3E13-4061-A04F-B61BCFFEBC7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8817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86E1C-C0CA-46E6-864E-98003B691B3A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AF14C1-D301-4DDC-A6A0-158ED528E59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3027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5F46C-C4D6-4A8E-9D93-62089730F9DF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F3203-016E-4ECA-ADF9-470621DEAE9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4961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5E129-ABA8-41AA-A493-D22FB65DEBAA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FDC3F-53DA-4F6E-A3BC-54767E48A6E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3481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F151D-9C87-40C9-99CD-D214FE4C34BB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115F3-6740-41C6-A2D9-FEA7377B83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3317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FF252-9852-45D0-90BD-FF6945D98AE6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9FE2C-AEC2-43E9-8954-C7DF995EAD8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566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48DA5-8BBA-49C2-8DE4-FD8F3C24F008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E683E-85B7-402C-AC2B-D690DB037BE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2675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F98A0B-EAC6-4CF5-BE01-2CDE11D9A0A0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75A1F9-F7FE-4C7D-852B-32F2E7E1A6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Flag%20of%20Romania.svg" TargetMode="External"/><Relationship Id="rId2" Type="http://schemas.openxmlformats.org/officeDocument/2006/relationships/hyperlink" Target="http://cs.wikipedia.org/wiki/Rumunsk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6868558"/>
              </p:ext>
            </p:extLst>
          </p:nvPr>
        </p:nvGraphicFramePr>
        <p:xfrm>
          <a:off x="539750" y="1844675"/>
          <a:ext cx="8208963" cy="54412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30"/>
                <a:gridCol w="5965133"/>
              </a:tblGrid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Renata Kohoutková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Rumunsko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VY_32_INOVACE_6.2.13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10. 10. 2013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Střední a jihovýchodní</a:t>
                      </a:r>
                      <a:r>
                        <a:rPr lang="cs-CZ" sz="1400" baseline="0" dirty="0" smtClean="0">
                          <a:effectLst/>
                        </a:rPr>
                        <a:t> 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</a:t>
                      </a:r>
                      <a:r>
                        <a:rPr lang="cs-CZ" sz="14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uvede podobnosti a odlišnosti v přírodních a hospodářských poměrech. 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Charakteristika přírodních a hospodářských poměrů Rumunska</a:t>
                      </a:r>
                      <a:r>
                        <a:rPr lang="cs-CZ" sz="1400" baseline="0" dirty="0" smtClean="0">
                          <a:effectLst/>
                        </a:rPr>
                        <a:t>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Prezentace  popisuje</a:t>
                      </a:r>
                      <a:r>
                        <a:rPr lang="cs-CZ" sz="1400" baseline="0" dirty="0" smtClean="0">
                          <a:effectLst/>
                        </a:rPr>
                        <a:t> základní charakteristiku státu, může být použita k samostudiu.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</a:rPr>
                        <a:t> je názornou pomůckou k dokreslení představy o Rumunsku. </a:t>
                      </a: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015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2860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FFFF66"/>
          </a:solidFill>
          <a:ln w="28575">
            <a:solidFill>
              <a:srgbClr val="FF0000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 U M U N S K O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355976" y="2276873"/>
            <a:ext cx="4330824" cy="2952328"/>
          </a:xfrm>
        </p:spPr>
        <p:txBody>
          <a:bodyPr/>
          <a:lstStyle/>
          <a:p>
            <a:r>
              <a:rPr lang="cs-CZ" dirty="0" smtClean="0"/>
              <a:t>Hlavní město: Bukurešť</a:t>
            </a:r>
          </a:p>
          <a:p>
            <a:r>
              <a:rPr lang="cs-CZ" dirty="0" smtClean="0"/>
              <a:t>Rumunština a maďarština</a:t>
            </a:r>
          </a:p>
          <a:p>
            <a:r>
              <a:rPr lang="cs-CZ" dirty="0" smtClean="0"/>
              <a:t>Rumunský </a:t>
            </a:r>
            <a:r>
              <a:rPr lang="cs-CZ" dirty="0" err="1" smtClean="0"/>
              <a:t>leu</a:t>
            </a:r>
            <a:endParaRPr lang="cs-CZ" dirty="0" smtClean="0"/>
          </a:p>
          <a:p>
            <a:r>
              <a:rPr lang="cs-CZ" dirty="0" smtClean="0"/>
              <a:t>Členský stát EU i NATO</a:t>
            </a:r>
          </a:p>
          <a:p>
            <a:r>
              <a:rPr lang="cs-CZ" dirty="0" smtClean="0"/>
              <a:t>Konstanca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20888"/>
            <a:ext cx="3466728" cy="2311152"/>
          </a:xfrm>
        </p:spPr>
      </p:pic>
      <p:sp>
        <p:nvSpPr>
          <p:cNvPr id="2" name="Obdélník 1"/>
          <p:cNvSpPr/>
          <p:nvPr/>
        </p:nvSpPr>
        <p:spPr>
          <a:xfrm>
            <a:off x="611560" y="5877272"/>
            <a:ext cx="39452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u="sng" dirty="0"/>
              <a:t>http://upload.wikimedia.org/wikipedia/Flag </a:t>
            </a:r>
            <a:r>
              <a:rPr lang="cs-CZ" sz="1200" u="sng" dirty="0" err="1"/>
              <a:t>of</a:t>
            </a:r>
            <a:r>
              <a:rPr lang="cs-CZ" sz="1200" u="sng" dirty="0"/>
              <a:t> </a:t>
            </a:r>
            <a:r>
              <a:rPr lang="cs-CZ" sz="1200" u="sng" dirty="0" smtClean="0"/>
              <a:t> </a:t>
            </a:r>
            <a:r>
              <a:rPr lang="cs-CZ" sz="1200" u="sng" dirty="0" err="1" smtClean="0"/>
              <a:t>Romania.svg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86509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34082"/>
          </a:xfrm>
          <a:solidFill>
            <a:srgbClr val="FFFF66"/>
          </a:solidFill>
          <a:ln w="381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 dirty="0" smtClean="0"/>
              <a:t>Přírodní poměry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1016" y="980728"/>
            <a:ext cx="9145016" cy="5877272"/>
          </a:xfrm>
        </p:spPr>
        <p:txBody>
          <a:bodyPr/>
          <a:lstStyle/>
          <a:p>
            <a:r>
              <a:rPr lang="cs-CZ" sz="2600" dirty="0" smtClean="0"/>
              <a:t>Rumunsko se rozprostírá na severu Balkánského poloostrova.</a:t>
            </a:r>
          </a:p>
          <a:p>
            <a:r>
              <a:rPr lang="cs-CZ" sz="2600" u="sng" dirty="0" smtClean="0"/>
              <a:t>Povrch</a:t>
            </a:r>
            <a:r>
              <a:rPr lang="cs-CZ" sz="2600" dirty="0" smtClean="0"/>
              <a:t>: Velkou část vyplňují </a:t>
            </a:r>
            <a:r>
              <a:rPr lang="cs-CZ" sz="2600" b="1" dirty="0" smtClean="0"/>
              <a:t>Karpaty</a:t>
            </a:r>
            <a:r>
              <a:rPr lang="cs-CZ" sz="2600" dirty="0" smtClean="0"/>
              <a:t>. Velký karpatský oblouk se táhne od severu k JV a v jižní části země se stáčí ostře k západu a spadá až k Dunaji (soutěska Železná vrata s velkou hydroelektrárnou) při hranici se Srbskem. Nejvyšších výšek kolem 2500 m dosahují v jižní části zvané Transylvánské Alpy. SV vyplňují úrodné nížiny.</a:t>
            </a:r>
          </a:p>
          <a:p>
            <a:endParaRPr lang="cs-CZ" sz="800" dirty="0" smtClean="0"/>
          </a:p>
          <a:p>
            <a:r>
              <a:rPr lang="cs-CZ" sz="2600" u="sng" dirty="0" smtClean="0"/>
              <a:t>Podnebí</a:t>
            </a:r>
            <a:r>
              <a:rPr lang="cs-CZ" sz="2600" dirty="0" smtClean="0"/>
              <a:t>: převážně kontinentální se studenými, poměrně suchými zimami a horkými léty. </a:t>
            </a:r>
          </a:p>
          <a:p>
            <a:endParaRPr lang="cs-CZ" sz="800" dirty="0" smtClean="0"/>
          </a:p>
          <a:p>
            <a:r>
              <a:rPr lang="cs-CZ" sz="2600" dirty="0" smtClean="0"/>
              <a:t>Stepní formace na jihu byly přetvořeny na zemědělskou krajinu.</a:t>
            </a:r>
          </a:p>
          <a:p>
            <a:r>
              <a:rPr lang="cs-CZ" sz="2600" dirty="0" smtClean="0"/>
              <a:t>Zvířena – karpatský jelen, vzácně medvěd, vlk a rys.</a:t>
            </a:r>
          </a:p>
          <a:p>
            <a:r>
              <a:rPr lang="cs-CZ" sz="2600" dirty="0" smtClean="0"/>
              <a:t>Dunajská delta – evropsky významné hnízdiště stěhovavých ptáků.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3081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c4\Pictures\DUM zeměpis\Rumunsko\DSCN013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300192" y="6309320"/>
            <a:ext cx="14966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>
                <a:solidFill>
                  <a:srgbClr val="FFFF00"/>
                </a:solidFill>
              </a:rPr>
              <a:t>Foto z archivu autora</a:t>
            </a:r>
            <a:endParaRPr lang="cs-CZ" sz="1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0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4\Pictures\DUM zeměpis\Rumunsko\DSCN003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300192" y="6237312"/>
            <a:ext cx="2156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217474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4\Pictures\DUM zeměpis\Rumunsko\DSCN003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804248" y="6165304"/>
            <a:ext cx="2156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161334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rgbClr val="FFFF66"/>
          </a:solidFill>
          <a:ln w="38100">
            <a:solidFill>
              <a:srgbClr val="FF000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3200" b="1" dirty="0" smtClean="0"/>
              <a:t>Obyvatelstvo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764" y="1268760"/>
            <a:ext cx="8820471" cy="525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u="sng" dirty="0" smtClean="0"/>
              <a:t>Národnostní složení</a:t>
            </a:r>
            <a:r>
              <a:rPr lang="cs-CZ" sz="2600" dirty="0" smtClean="0"/>
              <a:t>: 89% Rumuni, 7% Maďaři, 2% Cikáni,     2% ostatní.</a:t>
            </a:r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endParaRPr lang="cs-CZ" sz="800" dirty="0" smtClean="0"/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dirty="0" smtClean="0"/>
              <a:t>Na západě Rumunska se nachází oblast zvaná „</a:t>
            </a:r>
            <a:r>
              <a:rPr lang="cs-CZ" sz="2600" b="1" dirty="0" err="1" smtClean="0"/>
              <a:t>Banát</a:t>
            </a:r>
            <a:r>
              <a:rPr lang="cs-CZ" sz="2600" dirty="0" smtClean="0"/>
              <a:t>“. V šesti vesnicích zde žije komunita Čechů. Jejich předkové sem připluli po Dunaji ve 20. letech 19. století za účelem ochrany jižní hranice tehdejšího Rakouského císařství.</a:t>
            </a:r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endParaRPr lang="cs-CZ" sz="800" dirty="0" smtClean="0"/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u="sng" dirty="0" smtClean="0"/>
              <a:t>Náboženství</a:t>
            </a:r>
            <a:r>
              <a:rPr lang="cs-CZ" sz="2600" dirty="0" smtClean="0"/>
              <a:t>: 87% rumunští pravoslavní, 5% římští katolíci.</a:t>
            </a:r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endParaRPr lang="cs-CZ" sz="800" dirty="0"/>
          </a:p>
          <a:p>
            <a:pPr marL="285750" indent="-285750">
              <a:lnSpc>
                <a:spcPct val="130000"/>
              </a:lnSpc>
              <a:buFont typeface="Arial" pitchFamily="34" charset="0"/>
              <a:buChar char="•"/>
            </a:pPr>
            <a:r>
              <a:rPr lang="cs-CZ" sz="2600" b="1" dirty="0" smtClean="0"/>
              <a:t>Životní úroveň </a:t>
            </a:r>
            <a:r>
              <a:rPr lang="cs-CZ" sz="2600" dirty="0" smtClean="0"/>
              <a:t>patří k nejnižším v Evropě.</a:t>
            </a:r>
          </a:p>
          <a:p>
            <a:pPr>
              <a:lnSpc>
                <a:spcPct val="130000"/>
              </a:lnSpc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59232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4\Pictures\DUM zeměpis\Rumunsko\DSCN007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300192" y="6237312"/>
            <a:ext cx="2156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82411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c4\Pictures\DUM zeměpis\Rumunsko\DSCN011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372200" y="6237312"/>
            <a:ext cx="2156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203385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7"/>
            <a:ext cx="8229600" cy="490067"/>
          </a:xfrm>
          <a:prstGeom prst="rect">
            <a:avLst/>
          </a:prstGeom>
          <a:solidFill>
            <a:srgbClr val="FFFF66"/>
          </a:solidFill>
          <a:ln w="38100">
            <a:solidFill>
              <a:srgbClr val="FF000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3200" b="1" dirty="0" smtClean="0"/>
              <a:t>Historie</a:t>
            </a:r>
            <a:endParaRPr lang="cs-CZ" sz="32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87295" y="1052736"/>
            <a:ext cx="893250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Roku 106 n.l. bylo Rumunsko dobyto Římany a stalo se římskou provincií Dacia.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Z této doby pochází název státu – latinsky </a:t>
            </a:r>
            <a:r>
              <a:rPr lang="cs-CZ" sz="2600" dirty="0" err="1" smtClean="0"/>
              <a:t>Romania</a:t>
            </a:r>
            <a:r>
              <a:rPr lang="cs-CZ" sz="2600" dirty="0" smtClean="0"/>
              <a:t> v překladu znamená „země Římanů.“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Od pol. 13. stol. se formuje knížectví Valašsko.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R. 1396 se stalo součástí turecké Osmanské říše.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Od konce 18. stol. se dostávalo pod vliv Ruska. Po krymské válce se Moldavské a Valašské knížectví v r. 1858 spojila a Berlínskou smlouvou z r. 1878 bylo Rumunsko uznáno jako nezávislý stát.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Po 1. svět. válce získalo na základě mírových smluv území: Besarábii, Bukovinu, Sedmihradsko, východní </a:t>
            </a:r>
            <a:r>
              <a:rPr lang="cs-CZ" sz="2600" dirty="0" err="1" smtClean="0"/>
              <a:t>Banát</a:t>
            </a:r>
            <a:r>
              <a:rPr lang="cs-CZ" sz="2600" dirty="0" smtClean="0"/>
              <a:t> a Dobrudžu </a:t>
            </a:r>
            <a:r>
              <a:rPr lang="cs-CZ" sz="2600" dirty="0" smtClean="0">
                <a:sym typeface="Wingdings" pitchFamily="2" charset="2"/>
              </a:rPr>
              <a:t> problémy s národnostními menšinami Maďarů, Židů, Němců a Ukrajinců. </a:t>
            </a:r>
          </a:p>
        </p:txBody>
      </p:sp>
    </p:spTree>
    <p:extLst>
      <p:ext uri="{BB962C8B-B14F-4D97-AF65-F5344CB8AC3E}">
        <p14:creationId xmlns:p14="http://schemas.microsoft.com/office/powerpoint/2010/main" val="260236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7504" y="116632"/>
            <a:ext cx="903649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600" dirty="0">
                <a:sym typeface="Wingdings" pitchFamily="2" charset="2"/>
              </a:rPr>
              <a:t>R. 1940 okupovala sovětská vojska Besarábii. Ve snaze získat zpět ztracená území se Rumunsko spojilo s nacistickým Německem a r. 1941 zaútočilo na Sovětský svaz. Důsledky byly fatální. R. 1944 území dobyla Rudá armáda a nastolila v ní „loutkovou vládu</a:t>
            </a:r>
            <a:r>
              <a:rPr lang="cs-CZ" sz="2600" dirty="0" smtClean="0">
                <a:sym typeface="Wingdings" pitchFamily="2" charset="2"/>
              </a:rPr>
              <a:t>.“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>
                <a:sym typeface="Wingdings" pitchFamily="2" charset="2"/>
              </a:rPr>
              <a:t>V r. 1947 byla odstraněna monarchie a Rumunsko bylo prohlášeno republikou.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Vláda </a:t>
            </a:r>
            <a:r>
              <a:rPr lang="cs-CZ" sz="2600" b="1" dirty="0"/>
              <a:t>Nicholase </a:t>
            </a:r>
            <a:r>
              <a:rPr lang="cs-CZ" sz="2600" b="1" dirty="0" err="1"/>
              <a:t>Ceauşesca</a:t>
            </a:r>
            <a:r>
              <a:rPr lang="cs-CZ" sz="2600" b="1" dirty="0"/>
              <a:t> </a:t>
            </a:r>
            <a:r>
              <a:rPr lang="cs-CZ" sz="2600" dirty="0"/>
              <a:t>(1918-1989), který se r. 1965 stal generálním tajemníkem Rumunské komunistické strany, r. 1967 předsedou státní rady a v r. 1974 i prezidentem, se změnila v osobní diktaturu. Přivedla zemi k hospodářskému i společenskému rozvratu. Po krvavém potlačení povstání </a:t>
            </a:r>
            <a:r>
              <a:rPr lang="cs-CZ" sz="2600" dirty="0" smtClean="0"/>
              <a:t>            v </a:t>
            </a:r>
            <a:r>
              <a:rPr lang="cs-CZ" sz="2600" dirty="0"/>
              <a:t>Temešváru vypuklo v prosinci 1989 lidové povstání. </a:t>
            </a:r>
            <a:r>
              <a:rPr lang="cs-CZ" sz="2600" dirty="0" smtClean="0"/>
              <a:t>                 Za </a:t>
            </a:r>
            <a:r>
              <a:rPr lang="cs-CZ" sz="2600" dirty="0"/>
              <a:t>podpory armády byl </a:t>
            </a:r>
            <a:r>
              <a:rPr lang="cs-CZ" sz="2600" dirty="0" err="1"/>
              <a:t>Ceauşescu</a:t>
            </a:r>
            <a:r>
              <a:rPr lang="cs-CZ" sz="2600" dirty="0"/>
              <a:t> i se svou ženou zatčen, souzen a 25. 12. 1989 popraven. Moc převzala Fronta národní spásy, která zvítězila i v prvních svobodných volbách v r. 1991.</a:t>
            </a:r>
          </a:p>
        </p:txBody>
      </p:sp>
    </p:spTree>
    <p:extLst>
      <p:ext uri="{BB962C8B-B14F-4D97-AF65-F5344CB8AC3E}">
        <p14:creationId xmlns:p14="http://schemas.microsoft.com/office/powerpoint/2010/main" val="53005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rgbClr val="FFFF66"/>
          </a:solidFill>
          <a:ln w="38100">
            <a:solidFill>
              <a:srgbClr val="FF000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3200" b="1" dirty="0" smtClean="0"/>
              <a:t>Hospodářství</a:t>
            </a:r>
            <a:endParaRPr lang="cs-CZ" sz="32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116625" y="1249519"/>
            <a:ext cx="902855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Patří mezi hospodářsky méně rozvinuté země Evropy.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Má zásoby nerostných surovin (rud a paliv), které však dosud plně nevyužívá.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/>
              <a:t>Hutnictví </a:t>
            </a:r>
            <a:r>
              <a:rPr lang="cs-CZ" sz="2600" dirty="0" smtClean="0">
                <a:sym typeface="Wingdings" pitchFamily="2" charset="2"/>
              </a:rPr>
              <a:t> strojírenství (výroba automobilů).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600" dirty="0">
              <a:sym typeface="Wingdings" pitchFamily="2" charset="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>
                <a:sym typeface="Wingdings" pitchFamily="2" charset="2"/>
              </a:rPr>
              <a:t>V zemědělství převažuje rostlinná výroba, pěstování kukuřice, pšenice, brambor, cukrová řepa, slunečnice, tabák, len, konopí, vinná réva, ovoce a zelenina.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600" dirty="0" smtClean="0">
                <a:sym typeface="Wingdings" pitchFamily="2" charset="2"/>
              </a:rPr>
              <a:t>Chov ovcí, prasat, skotu, drůbeže, koní, koz, včel.</a:t>
            </a:r>
            <a:endParaRPr lang="cs-CZ" sz="2600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90517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c4\Pictures\DUM zeměpis\Rumunsko\DSCN008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02128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sůl</a:t>
            </a:r>
            <a:endParaRPr lang="cs-CZ" sz="2800" dirty="0"/>
          </a:p>
        </p:txBody>
      </p:sp>
      <p:sp>
        <p:nvSpPr>
          <p:cNvPr id="3" name="Obdélník 2"/>
          <p:cNvSpPr/>
          <p:nvPr/>
        </p:nvSpPr>
        <p:spPr>
          <a:xfrm>
            <a:off x="6228184" y="6284160"/>
            <a:ext cx="2156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126603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c4\Pictures\DUM zeměpis\Rumunsko\DSCN013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6006479"/>
            <a:ext cx="26779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Zemědělská políčka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6372200" y="6283478"/>
            <a:ext cx="2156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FF00"/>
                </a:solidFill>
              </a:rPr>
              <a:t>Foto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323916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rgbClr val="FFFF66"/>
          </a:solidFill>
          <a:ln w="38100">
            <a:solidFill>
              <a:srgbClr val="FF0000"/>
            </a:solidFill>
          </a:ln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600" b="1" dirty="0" smtClean="0"/>
              <a:t>Zajímavosti</a:t>
            </a:r>
            <a:endParaRPr lang="cs-CZ" sz="2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556792"/>
            <a:ext cx="842493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Víte, který proslulý hororový román a podle něj natočený film je spojen s územím Rumunska? </a:t>
            </a:r>
          </a:p>
          <a:p>
            <a:r>
              <a:rPr lang="cs-CZ" sz="2600" dirty="0" smtClean="0"/>
              <a:t>Hrad v Transylvánii, v němž žila skutečná historická postava – hrabě, který se stal předlohou hlavního hrdiny díla.</a:t>
            </a:r>
            <a:endParaRPr lang="cs-CZ" sz="2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861047"/>
            <a:ext cx="651088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Hrabě </a:t>
            </a:r>
            <a:r>
              <a:rPr lang="cs-CZ" sz="2600" dirty="0" err="1" smtClean="0"/>
              <a:t>Dracula</a:t>
            </a:r>
            <a:r>
              <a:rPr lang="cs-CZ" sz="2600" dirty="0" smtClean="0"/>
              <a:t> – film Tajemný hrad v Karpatech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246639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sz="3200" dirty="0" smtClean="0"/>
              <a:t>Seznam použitých zdrojů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229600" cy="5184576"/>
          </a:xfrm>
        </p:spPr>
        <p:txBody>
          <a:bodyPr/>
          <a:lstStyle/>
          <a:p>
            <a:r>
              <a:rPr lang="cs-CZ" sz="2000" dirty="0"/>
              <a:t>HÜBELOVÁ, Dana a Petr CHALUPA. </a:t>
            </a:r>
            <a:r>
              <a:rPr lang="cs-CZ" sz="2000" i="1" dirty="0"/>
              <a:t>Zeměpis: učebnice</a:t>
            </a:r>
            <a:r>
              <a:rPr lang="cs-CZ" sz="2000" dirty="0"/>
              <a:t>. 1. vyd. [i.e. 2. vyd.]. Brno: Nová škola, </a:t>
            </a:r>
            <a:r>
              <a:rPr lang="cs-CZ" sz="2000" dirty="0" smtClean="0"/>
              <a:t>2010</a:t>
            </a:r>
            <a:r>
              <a:rPr lang="cs-CZ" sz="2000" dirty="0"/>
              <a:t>, 95 s. Duhová řada. ISBN 978-80-7289-148-1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r>
              <a:rPr lang="cs-CZ" sz="2000" dirty="0"/>
              <a:t>JEŘÁBEK, Milan a Vít VILÍMEK. </a:t>
            </a:r>
            <a:r>
              <a:rPr lang="cs-CZ" sz="2000" i="1" dirty="0"/>
              <a:t>Zeměpis světa: učebnice zeměpisu pro základní školy a víceletá gymnázia</a:t>
            </a:r>
            <a:r>
              <a:rPr lang="cs-CZ" sz="2000" dirty="0"/>
              <a:t>. 1. vyd. Praha: Nakladatelství České geografické společnosti, 1997, 60 s. ISBN 80-860-3407-0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r>
              <a:rPr lang="cs-CZ" sz="2000" i="1" dirty="0"/>
              <a:t>Encyklopedie Zeměpis světa</a:t>
            </a:r>
            <a:r>
              <a:rPr lang="cs-CZ" sz="2000" dirty="0"/>
              <a:t>. V Praze: Columbus, 2002, 512 s. ISBN 80-901-7276-8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i="1" dirty="0"/>
              <a:t>Lexikon zemí 2000</a:t>
            </a:r>
            <a:r>
              <a:rPr lang="cs-CZ" sz="2000" dirty="0"/>
              <a:t>. Praha: Fortuna </a:t>
            </a:r>
            <a:r>
              <a:rPr lang="cs-CZ" sz="2000" dirty="0" err="1"/>
              <a:t>Print</a:t>
            </a:r>
            <a:r>
              <a:rPr lang="cs-CZ" sz="2000" dirty="0"/>
              <a:t>, 1999, 503 s. ISBN 80-861-4435-6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cs.wikipedia.org/wiki/Rumunsko</a:t>
            </a:r>
            <a:endParaRPr lang="cs-CZ" sz="2000" dirty="0" smtClean="0"/>
          </a:p>
          <a:p>
            <a:r>
              <a:rPr lang="cs-CZ" sz="2000" u="sng" dirty="0">
                <a:hlinkClick r:id="rId3"/>
              </a:rPr>
              <a:t>http://upload.wikimedia.org/wikipedia/Flag </a:t>
            </a:r>
            <a:r>
              <a:rPr lang="cs-CZ" sz="2000" u="sng" dirty="0" err="1">
                <a:hlinkClick r:id="rId3"/>
              </a:rPr>
              <a:t>of</a:t>
            </a:r>
            <a:r>
              <a:rPr lang="cs-CZ" sz="2000" u="sng" dirty="0">
                <a:hlinkClick r:id="rId3"/>
              </a:rPr>
              <a:t> </a:t>
            </a:r>
            <a:r>
              <a:rPr lang="cs-CZ" sz="2000" u="sng" dirty="0" err="1" smtClean="0">
                <a:hlinkClick r:id="rId3"/>
              </a:rPr>
              <a:t>Romania.svg</a:t>
            </a:r>
            <a:endParaRPr lang="cs-CZ" sz="2000" u="sng" dirty="0" smtClean="0"/>
          </a:p>
          <a:p>
            <a:pPr marL="0" indent="0">
              <a:buNone/>
            </a:pPr>
            <a:endParaRPr lang="cs-CZ" sz="2000" dirty="0"/>
          </a:p>
          <a:p>
            <a:endParaRPr lang="cs-CZ" sz="2000" dirty="0" smtClean="0"/>
          </a:p>
          <a:p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975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796</Words>
  <Application>Microsoft Office PowerPoint</Application>
  <PresentationFormat>Předvádění na obrazovce (4:3)</PresentationFormat>
  <Paragraphs>97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R U M U N S K O</vt:lpstr>
      <vt:lpstr>Přírodní poměry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Seznam použitých zdrojů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pc4</cp:lastModifiedBy>
  <cp:revision>44</cp:revision>
  <dcterms:created xsi:type="dcterms:W3CDTF">2012-12-23T08:55:19Z</dcterms:created>
  <dcterms:modified xsi:type="dcterms:W3CDTF">2013-12-19T08:45:25Z</dcterms:modified>
</cp:coreProperties>
</file>