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9" r:id="rId3"/>
    <p:sldId id="271" r:id="rId4"/>
    <p:sldId id="275" r:id="rId5"/>
    <p:sldId id="273" r:id="rId6"/>
    <p:sldId id="274" r:id="rId7"/>
    <p:sldId id="280" r:id="rId8"/>
    <p:sldId id="276" r:id="rId9"/>
    <p:sldId id="279" r:id="rId10"/>
    <p:sldId id="282" r:id="rId11"/>
    <p:sldId id="277" r:id="rId12"/>
    <p:sldId id="278" r:id="rId13"/>
    <p:sldId id="269"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24" autoAdjust="0"/>
    <p:restoredTop sz="94660"/>
  </p:normalViewPr>
  <p:slideViewPr>
    <p:cSldViewPr>
      <p:cViewPr>
        <p:scale>
          <a:sx n="75" d="100"/>
          <a:sy n="75" d="100"/>
        </p:scale>
        <p:origin x="-258" y="27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797A0D-D190-476F-B1F6-AA49DBA57A09}" type="datetimeFigureOut">
              <a:rPr lang="cs-CZ" smtClean="0"/>
              <a:t>19.12.2013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2BD395-CD37-445B-BE5C-9557CB47654C}" type="slidenum">
              <a:rPr lang="cs-CZ" smtClean="0"/>
              <a:t>‹#›</a:t>
            </a:fld>
            <a:endParaRPr lang="cs-CZ"/>
          </a:p>
        </p:txBody>
      </p:sp>
    </p:spTree>
    <p:extLst>
      <p:ext uri="{BB962C8B-B14F-4D97-AF65-F5344CB8AC3E}">
        <p14:creationId xmlns:p14="http://schemas.microsoft.com/office/powerpoint/2010/main" val="4237649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D2BD395-CD37-445B-BE5C-9557CB47654C}" type="slidenum">
              <a:rPr lang="cs-CZ" smtClean="0"/>
              <a:t>5</a:t>
            </a:fld>
            <a:endParaRPr lang="cs-CZ"/>
          </a:p>
        </p:txBody>
      </p:sp>
    </p:spTree>
    <p:extLst>
      <p:ext uri="{BB962C8B-B14F-4D97-AF65-F5344CB8AC3E}">
        <p14:creationId xmlns:p14="http://schemas.microsoft.com/office/powerpoint/2010/main" val="2527775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530A8E42-FDD0-4BE6-8245-9A0947E4CCC9}"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0C7597B6-5191-4C9D-94D3-7B3B7894614B}" type="slidenum">
              <a:rPr lang="cs-CZ"/>
              <a:pPr>
                <a:defRPr/>
              </a:pPr>
              <a:t>‹#›</a:t>
            </a:fld>
            <a:endParaRPr lang="cs-CZ" dirty="0"/>
          </a:p>
        </p:txBody>
      </p:sp>
    </p:spTree>
    <p:extLst>
      <p:ext uri="{BB962C8B-B14F-4D97-AF65-F5344CB8AC3E}">
        <p14:creationId xmlns:p14="http://schemas.microsoft.com/office/powerpoint/2010/main" val="419225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4046B5F-DB2F-47F5-8F78-3E0E9DB2F5DD}"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E226046D-DFC2-4672-A5CF-38A27C8A0068}" type="slidenum">
              <a:rPr lang="cs-CZ"/>
              <a:pPr>
                <a:defRPr/>
              </a:pPr>
              <a:t>‹#›</a:t>
            </a:fld>
            <a:endParaRPr lang="cs-CZ" dirty="0"/>
          </a:p>
        </p:txBody>
      </p:sp>
    </p:spTree>
    <p:extLst>
      <p:ext uri="{BB962C8B-B14F-4D97-AF65-F5344CB8AC3E}">
        <p14:creationId xmlns:p14="http://schemas.microsoft.com/office/powerpoint/2010/main" val="1849371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5F8D0DBB-3CAB-42C1-BBFD-3563EE7B02DA}"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97D31D55-9FC3-43AF-87D9-252D41B24D4D}" type="slidenum">
              <a:rPr lang="cs-CZ"/>
              <a:pPr>
                <a:defRPr/>
              </a:pPr>
              <a:t>‹#›</a:t>
            </a:fld>
            <a:endParaRPr lang="cs-CZ" dirty="0"/>
          </a:p>
        </p:txBody>
      </p:sp>
    </p:spTree>
    <p:extLst>
      <p:ext uri="{BB962C8B-B14F-4D97-AF65-F5344CB8AC3E}">
        <p14:creationId xmlns:p14="http://schemas.microsoft.com/office/powerpoint/2010/main" val="1223137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2D3BDF5-2B70-4386-AE19-F92C29777E29}"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86626BE9-F7E1-4BF4-A2C1-956DE2EAEE2D}" type="slidenum">
              <a:rPr lang="cs-CZ"/>
              <a:pPr>
                <a:defRPr/>
              </a:pPr>
              <a:t>‹#›</a:t>
            </a:fld>
            <a:endParaRPr lang="cs-CZ" dirty="0"/>
          </a:p>
        </p:txBody>
      </p:sp>
    </p:spTree>
    <p:extLst>
      <p:ext uri="{BB962C8B-B14F-4D97-AF65-F5344CB8AC3E}">
        <p14:creationId xmlns:p14="http://schemas.microsoft.com/office/powerpoint/2010/main" val="3612241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42C36A06-5C05-4581-95EB-548DD9001C4F}" type="datetimeFigureOut">
              <a:rPr lang="cs-CZ"/>
              <a:pPr>
                <a:defRPr/>
              </a:pPr>
              <a:t>19.12.2013</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dirty="0"/>
          </a:p>
        </p:txBody>
      </p:sp>
      <p:sp>
        <p:nvSpPr>
          <p:cNvPr id="9" name="Zástupný symbol pro číslo snímku 5"/>
          <p:cNvSpPr>
            <a:spLocks noGrp="1"/>
          </p:cNvSpPr>
          <p:nvPr>
            <p:ph type="sldNum" sz="quarter" idx="12"/>
          </p:nvPr>
        </p:nvSpPr>
        <p:spPr/>
        <p:txBody>
          <a:bodyPr/>
          <a:lstStyle>
            <a:lvl1pPr>
              <a:defRPr/>
            </a:lvl1pPr>
          </a:lstStyle>
          <a:p>
            <a:pPr>
              <a:defRPr/>
            </a:pPr>
            <a:fld id="{D8C9D172-3E13-4061-A04F-B61BCFFEBC7B}" type="slidenum">
              <a:rPr lang="cs-CZ"/>
              <a:pPr>
                <a:defRPr/>
              </a:pPr>
              <a:t>‹#›</a:t>
            </a:fld>
            <a:endParaRPr lang="cs-CZ" dirty="0"/>
          </a:p>
        </p:txBody>
      </p:sp>
    </p:spTree>
    <p:extLst>
      <p:ext uri="{BB962C8B-B14F-4D97-AF65-F5344CB8AC3E}">
        <p14:creationId xmlns:p14="http://schemas.microsoft.com/office/powerpoint/2010/main" val="868817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4C386E1C-C0CA-46E6-864E-98003B691B3A}" type="datetimeFigureOut">
              <a:rPr lang="cs-CZ"/>
              <a:pPr>
                <a:defRPr/>
              </a:pPr>
              <a:t>19.12.2013</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dirty="0"/>
          </a:p>
        </p:txBody>
      </p:sp>
      <p:sp>
        <p:nvSpPr>
          <p:cNvPr id="5" name="Zástupný symbol pro číslo snímku 5"/>
          <p:cNvSpPr>
            <a:spLocks noGrp="1"/>
          </p:cNvSpPr>
          <p:nvPr>
            <p:ph type="sldNum" sz="quarter" idx="12"/>
          </p:nvPr>
        </p:nvSpPr>
        <p:spPr/>
        <p:txBody>
          <a:bodyPr/>
          <a:lstStyle>
            <a:lvl1pPr>
              <a:defRPr/>
            </a:lvl1pPr>
          </a:lstStyle>
          <a:p>
            <a:pPr>
              <a:defRPr/>
            </a:pPr>
            <a:fld id="{56AF14C1-D301-4DDC-A6A0-158ED528E596}" type="slidenum">
              <a:rPr lang="cs-CZ"/>
              <a:pPr>
                <a:defRPr/>
              </a:pPr>
              <a:t>‹#›</a:t>
            </a:fld>
            <a:endParaRPr lang="cs-CZ" dirty="0"/>
          </a:p>
        </p:txBody>
      </p:sp>
    </p:spTree>
    <p:extLst>
      <p:ext uri="{BB962C8B-B14F-4D97-AF65-F5344CB8AC3E}">
        <p14:creationId xmlns:p14="http://schemas.microsoft.com/office/powerpoint/2010/main" val="235302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B995F46C-C4D6-4A8E-9D93-62089730F9DF}" type="datetimeFigureOut">
              <a:rPr lang="cs-CZ"/>
              <a:pPr>
                <a:defRPr/>
              </a:pPr>
              <a:t>19.12.2013</a:t>
            </a:fld>
            <a:endParaRPr lang="cs-CZ" dirty="0"/>
          </a:p>
        </p:txBody>
      </p:sp>
      <p:sp>
        <p:nvSpPr>
          <p:cNvPr id="3" name="Zástupný symbol pro zápatí 4"/>
          <p:cNvSpPr>
            <a:spLocks noGrp="1"/>
          </p:cNvSpPr>
          <p:nvPr>
            <p:ph type="ftr" sz="quarter" idx="11"/>
          </p:nvPr>
        </p:nvSpPr>
        <p:spPr/>
        <p:txBody>
          <a:bodyPr/>
          <a:lstStyle>
            <a:lvl1pPr>
              <a:defRPr/>
            </a:lvl1pPr>
          </a:lstStyle>
          <a:p>
            <a:pPr>
              <a:defRPr/>
            </a:pPr>
            <a:endParaRPr lang="cs-CZ" dirty="0"/>
          </a:p>
        </p:txBody>
      </p:sp>
      <p:sp>
        <p:nvSpPr>
          <p:cNvPr id="4" name="Zástupný symbol pro číslo snímku 5"/>
          <p:cNvSpPr>
            <a:spLocks noGrp="1"/>
          </p:cNvSpPr>
          <p:nvPr>
            <p:ph type="sldNum" sz="quarter" idx="12"/>
          </p:nvPr>
        </p:nvSpPr>
        <p:spPr/>
        <p:txBody>
          <a:bodyPr/>
          <a:lstStyle>
            <a:lvl1pPr>
              <a:defRPr/>
            </a:lvl1pPr>
          </a:lstStyle>
          <a:p>
            <a:pPr>
              <a:defRPr/>
            </a:pPr>
            <a:fld id="{590F3203-016E-4ECA-ADF9-470621DEAE90}" type="slidenum">
              <a:rPr lang="cs-CZ"/>
              <a:pPr>
                <a:defRPr/>
              </a:pPr>
              <a:t>‹#›</a:t>
            </a:fld>
            <a:endParaRPr lang="cs-CZ" dirty="0"/>
          </a:p>
        </p:txBody>
      </p:sp>
    </p:spTree>
    <p:extLst>
      <p:ext uri="{BB962C8B-B14F-4D97-AF65-F5344CB8AC3E}">
        <p14:creationId xmlns:p14="http://schemas.microsoft.com/office/powerpoint/2010/main" val="255496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EEF5E129-ABA8-41AA-A493-D22FB65DEBAA}"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F26FDC3F-53DA-4F6E-A3BC-54767E48A6E4}" type="slidenum">
              <a:rPr lang="cs-CZ"/>
              <a:pPr>
                <a:defRPr/>
              </a:pPr>
              <a:t>‹#›</a:t>
            </a:fld>
            <a:endParaRPr lang="cs-CZ" dirty="0"/>
          </a:p>
        </p:txBody>
      </p:sp>
    </p:spTree>
    <p:extLst>
      <p:ext uri="{BB962C8B-B14F-4D97-AF65-F5344CB8AC3E}">
        <p14:creationId xmlns:p14="http://schemas.microsoft.com/office/powerpoint/2010/main" val="110348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6A4F151D-9C87-40C9-99CD-D214FE4C34BB}"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7AA115F3-6740-41C6-A2D9-FEA7377B8368}" type="slidenum">
              <a:rPr lang="cs-CZ"/>
              <a:pPr>
                <a:defRPr/>
              </a:pPr>
              <a:t>‹#›</a:t>
            </a:fld>
            <a:endParaRPr lang="cs-CZ" dirty="0"/>
          </a:p>
        </p:txBody>
      </p:sp>
    </p:spTree>
    <p:extLst>
      <p:ext uri="{BB962C8B-B14F-4D97-AF65-F5344CB8AC3E}">
        <p14:creationId xmlns:p14="http://schemas.microsoft.com/office/powerpoint/2010/main" val="337331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9BFF252-9852-45D0-90BD-FF6945D98AE6}"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A449FE2C-AEC2-43E9-8954-C7DF995EAD8B}" type="slidenum">
              <a:rPr lang="cs-CZ"/>
              <a:pPr>
                <a:defRPr/>
              </a:pPr>
              <a:t>‹#›</a:t>
            </a:fld>
            <a:endParaRPr lang="cs-CZ" dirty="0"/>
          </a:p>
        </p:txBody>
      </p:sp>
    </p:spTree>
    <p:extLst>
      <p:ext uri="{BB962C8B-B14F-4D97-AF65-F5344CB8AC3E}">
        <p14:creationId xmlns:p14="http://schemas.microsoft.com/office/powerpoint/2010/main" val="249566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B3B48DA5-8BBA-49C2-8DE4-FD8F3C24F008}"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3A9E683E-85B7-402C-AC2B-D690DB037BE5}" type="slidenum">
              <a:rPr lang="cs-CZ"/>
              <a:pPr>
                <a:defRPr/>
              </a:pPr>
              <a:t>‹#›</a:t>
            </a:fld>
            <a:endParaRPr lang="cs-CZ" dirty="0"/>
          </a:p>
        </p:txBody>
      </p:sp>
    </p:spTree>
    <p:extLst>
      <p:ext uri="{BB962C8B-B14F-4D97-AF65-F5344CB8AC3E}">
        <p14:creationId xmlns:p14="http://schemas.microsoft.com/office/powerpoint/2010/main" val="3572675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9F98A0B-EAC6-4CF5-BE01-2CDE11D9A0A0}" type="datetimeFigureOut">
              <a:rPr lang="cs-CZ"/>
              <a:pPr>
                <a:defRPr/>
              </a:pPr>
              <a:t>19.12.2013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3275A1F9-F7FE-4C7D-852B-32F2E7E1A6C5}"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upload.wikimedia.org/wikipedia/Flag%20of%20Bulgaria..sv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cs.wikipedia.org/wiki/Bulharsko"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upload.wikimedia.org/wikipedia/Flag%20of%20Bulgaria.svg" TargetMode="External"/><Relationship Id="rId2" Type="http://schemas.openxmlformats.org/officeDocument/2006/relationships/hyperlink" Target="http://cs.wikipedia.org/wiki/Bulharsk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Zástupný symbol pro obsah 4"/>
          <p:cNvGraphicFramePr>
            <a:graphicFrameLocks noGrp="1"/>
          </p:cNvGraphicFramePr>
          <p:nvPr>
            <p:ph idx="1"/>
            <p:extLst>
              <p:ext uri="{D42A27DB-BD31-4B8C-83A1-F6EECF244321}">
                <p14:modId xmlns:p14="http://schemas.microsoft.com/office/powerpoint/2010/main" val="501272181"/>
              </p:ext>
            </p:extLst>
          </p:nvPr>
        </p:nvGraphicFramePr>
        <p:xfrm>
          <a:off x="539750" y="1844675"/>
          <a:ext cx="8208963" cy="5441279"/>
        </p:xfrm>
        <a:graphic>
          <a:graphicData uri="http://schemas.openxmlformats.org/drawingml/2006/table">
            <a:tbl>
              <a:tblPr firstRow="1" firstCol="1" bandRow="1">
                <a:tableStyleId>{5C22544A-7EE6-4342-B048-85BDC9FD1C3A}</a:tableStyleId>
              </a:tblPr>
              <a:tblGrid>
                <a:gridCol w="2243830"/>
                <a:gridCol w="5965133"/>
              </a:tblGrid>
              <a:tr h="320080">
                <a:tc>
                  <a:txBody>
                    <a:bodyPr/>
                    <a:lstStyle/>
                    <a:p>
                      <a:pPr algn="l">
                        <a:lnSpc>
                          <a:spcPct val="150000"/>
                        </a:lnSpc>
                        <a:spcAft>
                          <a:spcPts val="0"/>
                        </a:spcAft>
                      </a:pPr>
                      <a:r>
                        <a:rPr lang="cs-CZ" sz="1400" dirty="0">
                          <a:effectLst/>
                        </a:rPr>
                        <a:t>Škola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Katolické gymnázium Třebíč, Otmarova 22, Třebíč 674 01</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a:t>
                      </a:r>
                      <a:r>
                        <a:rPr lang="cs-CZ" sz="1400" dirty="0" smtClean="0">
                          <a:effectLst/>
                        </a:rPr>
                        <a:t>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Moderní škola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Číslo 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CZ.1.07/1.5.00/34.0464</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Šablona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III/2 Inovace a zkvalitnění výuky prostřednictvím ICT</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Autor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tabLst>
                          <a:tab pos="2056765" algn="ctr"/>
                        </a:tabLst>
                      </a:pPr>
                      <a:r>
                        <a:rPr lang="cs-CZ" sz="1400" dirty="0" smtClean="0">
                          <a:effectLst/>
                        </a:rPr>
                        <a:t>Mgr.</a:t>
                      </a:r>
                      <a:r>
                        <a:rPr lang="cs-CZ" sz="1400" baseline="0" dirty="0" smtClean="0">
                          <a:effectLst/>
                        </a:rPr>
                        <a:t> Renata Kohoutková</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tx1"/>
                          </a:solidFill>
                          <a:effectLst/>
                          <a:latin typeface="Calibri"/>
                          <a:ea typeface="Calibri"/>
                          <a:cs typeface="Times New Roman"/>
                        </a:rPr>
                        <a:t>Bulharsko</a:t>
                      </a:r>
                      <a:endParaRPr lang="cs-CZ" sz="1400" dirty="0">
                        <a:solidFill>
                          <a:schemeClr val="tx1"/>
                        </a:solidFill>
                        <a:effectLst/>
                        <a:latin typeface="Calibri"/>
                        <a:ea typeface="Calibri"/>
                        <a:cs typeface="Times New Roman"/>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smtClean="0">
                          <a:solidFill>
                            <a:schemeClr val="lt1"/>
                          </a:solidFill>
                          <a:effectLst/>
                          <a:latin typeface="+mn-lt"/>
                          <a:ea typeface="+mn-ea"/>
                          <a:cs typeface="+mn-cs"/>
                        </a:rPr>
                        <a:t>Kód DUM</a:t>
                      </a:r>
                      <a:endParaRPr lang="cs-CZ" sz="1400" b="1" kern="1200" dirty="0">
                        <a:solidFill>
                          <a:schemeClr val="lt1"/>
                        </a:solidFill>
                        <a:effectLst/>
                        <a:latin typeface="+mn-lt"/>
                        <a:ea typeface="+mn-ea"/>
                        <a:cs typeface="+mn-cs"/>
                      </a:endParaRPr>
                    </a:p>
                  </a:txBody>
                  <a:tcPr marL="68580" marR="68580" marT="0" marB="0"/>
                </a:tc>
                <a:tc>
                  <a:txBody>
                    <a:bodyPr/>
                    <a:lstStyle/>
                    <a:p>
                      <a:pPr algn="l">
                        <a:lnSpc>
                          <a:spcPct val="150000"/>
                        </a:lnSpc>
                        <a:spcAft>
                          <a:spcPts val="0"/>
                        </a:spcAft>
                      </a:pPr>
                      <a:r>
                        <a:rPr lang="cs-CZ" sz="1400" kern="1200" smtClean="0">
                          <a:solidFill>
                            <a:schemeClr val="dk1"/>
                          </a:solidFill>
                          <a:effectLst/>
                          <a:latin typeface="+mn-lt"/>
                          <a:ea typeface="+mn-ea"/>
                          <a:cs typeface="+mn-cs"/>
                        </a:rPr>
                        <a:t>VY_32_INOVACE_6.2.12</a:t>
                      </a:r>
                      <a:r>
                        <a:rPr lang="cs-CZ" sz="1400" kern="1200" baseline="0" smtClean="0">
                          <a:solidFill>
                            <a:schemeClr val="dk1"/>
                          </a:solidFill>
                          <a:effectLst/>
                          <a:latin typeface="+mn-lt"/>
                          <a:ea typeface="+mn-ea"/>
                          <a:cs typeface="+mn-cs"/>
                        </a:rPr>
                        <a:t> </a:t>
                      </a:r>
                      <a:endParaRPr lang="cs-CZ" sz="1400" kern="1200" dirty="0">
                        <a:solidFill>
                          <a:schemeClr val="dk1"/>
                        </a:solidFill>
                        <a:effectLst/>
                        <a:latin typeface="+mn-lt"/>
                        <a:ea typeface="+mn-ea"/>
                        <a:cs typeface="+mn-cs"/>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a:solidFill>
                            <a:schemeClr val="lt1"/>
                          </a:solidFill>
                          <a:effectLst/>
                          <a:latin typeface="+mn-lt"/>
                          <a:ea typeface="+mn-ea"/>
                          <a:cs typeface="+mn-cs"/>
                        </a:rPr>
                        <a:t>Datum vytvoření </a:t>
                      </a:r>
                    </a:p>
                  </a:txBody>
                  <a:tcPr marL="68580" marR="68580" marT="0" marB="0"/>
                </a:tc>
                <a:tc>
                  <a:txBody>
                    <a:bodyPr/>
                    <a:lstStyle/>
                    <a:p>
                      <a:pPr algn="l">
                        <a:lnSpc>
                          <a:spcPct val="150000"/>
                        </a:lnSpc>
                        <a:spcAft>
                          <a:spcPts val="0"/>
                        </a:spcAft>
                      </a:pPr>
                      <a:r>
                        <a:rPr lang="cs-CZ" sz="1400" dirty="0" smtClean="0">
                          <a:effectLst/>
                        </a:rPr>
                        <a:t>10. 10. 2013</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Předmět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Zeměpis</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Tematická oblast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Střední </a:t>
                      </a:r>
                      <a:r>
                        <a:rPr lang="cs-CZ" sz="1400" smtClean="0">
                          <a:effectLst/>
                        </a:rPr>
                        <a:t>a jihovýchodní</a:t>
                      </a:r>
                      <a:r>
                        <a:rPr lang="cs-CZ" sz="1400" baseline="0" smtClean="0">
                          <a:effectLst/>
                        </a:rPr>
                        <a:t> </a:t>
                      </a:r>
                      <a:r>
                        <a:rPr lang="cs-CZ" sz="1400" baseline="0" dirty="0" smtClean="0">
                          <a:effectLst/>
                        </a:rPr>
                        <a:t>Evropa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Výstup ŠVP</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dk1"/>
                          </a:solidFill>
                          <a:effectLst/>
                          <a:latin typeface="+mn-lt"/>
                          <a:ea typeface="+mn-ea"/>
                          <a:cs typeface="+mn-cs"/>
                        </a:rPr>
                        <a:t>Žák</a:t>
                      </a:r>
                      <a:r>
                        <a:rPr lang="cs-CZ" sz="1400" baseline="0" dirty="0" smtClean="0">
                          <a:solidFill>
                            <a:schemeClr val="dk1"/>
                          </a:solidFill>
                          <a:effectLst/>
                          <a:latin typeface="+mn-lt"/>
                          <a:ea typeface="+mn-ea"/>
                          <a:cs typeface="+mn-cs"/>
                        </a:rPr>
                        <a:t> uvede podobnosti a odlišnosti v přírodních a hospodářských poměrech. </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Anotace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Charakteristika přírodních a hospodářských poměrů</a:t>
                      </a:r>
                      <a:r>
                        <a:rPr lang="cs-CZ" sz="1400" baseline="0" dirty="0" smtClean="0">
                          <a:effectLst/>
                        </a:rPr>
                        <a:t> Bulharska.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Metodický popis</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Prezentace  popisuje</a:t>
                      </a:r>
                      <a:r>
                        <a:rPr lang="cs-CZ" sz="1400" baseline="0" dirty="0" smtClean="0">
                          <a:effectLst/>
                        </a:rPr>
                        <a:t> základní charakteristiku států, může být použita k samostudiu.</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Hodnocení</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Prezentace</a:t>
                      </a:r>
                      <a:r>
                        <a:rPr lang="cs-CZ" sz="1400" baseline="0" dirty="0" smtClean="0">
                          <a:effectLst/>
                        </a:rPr>
                        <a:t> je názornou pomůckou k doplnění učiva.</a:t>
                      </a:r>
                      <a:endParaRPr lang="cs-CZ" sz="1400" dirty="0">
                        <a:solidFill>
                          <a:srgbClr val="365F91"/>
                        </a:solidFill>
                        <a:effectLst/>
                        <a:latin typeface="Calibri"/>
                        <a:ea typeface="Calibri"/>
                        <a:cs typeface="Times New Roman"/>
                      </a:endParaRPr>
                    </a:p>
                  </a:txBody>
                  <a:tcPr marL="68580" marR="68580" marT="0" marB="0"/>
                </a:tc>
              </a:tr>
              <a:tr h="640159">
                <a:tc gridSpan="2">
                  <a:txBody>
                    <a:bodyPr/>
                    <a:lstStyle/>
                    <a:p>
                      <a:pPr algn="ctr">
                        <a:lnSpc>
                          <a:spcPct val="150000"/>
                        </a:lnSpc>
                        <a:spcAft>
                          <a:spcPts val="0"/>
                        </a:spcAft>
                      </a:pPr>
                      <a:r>
                        <a:rPr lang="cs-CZ" sz="1400" dirty="0">
                          <a:effectLst/>
                        </a:rPr>
                        <a:t>Autor prohlašuje, že řádně uvedl všechny použité zdroje. Pokud není uvedeno jinak, použitý materiál je z vlastních zdrojů autora.</a:t>
                      </a:r>
                      <a:endParaRPr lang="cs-CZ" sz="1400" dirty="0">
                        <a:solidFill>
                          <a:srgbClr val="365F91"/>
                        </a:solidFill>
                        <a:effectLst/>
                        <a:latin typeface="Calibri"/>
                        <a:ea typeface="Calibri"/>
                        <a:cs typeface="Times New Roman"/>
                      </a:endParaRPr>
                    </a:p>
                  </a:txBody>
                  <a:tcPr marL="68580" marR="68580" marT="0" marB="0"/>
                </a:tc>
                <a:tc hMerge="1">
                  <a:txBody>
                    <a:bodyPr/>
                    <a:lstStyle/>
                    <a:p>
                      <a:endParaRPr lang="cs-CZ"/>
                    </a:p>
                  </a:txBody>
                  <a:tcPr/>
                </a:tc>
              </a:tr>
            </a:tbl>
          </a:graphicData>
        </a:graphic>
      </p:graphicFrame>
      <p:sp>
        <p:nvSpPr>
          <p:cNvPr id="2099"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dirty="0"/>
          </a:p>
        </p:txBody>
      </p:sp>
      <p:pic>
        <p:nvPicPr>
          <p:cNvPr id="2100" name="Obrázek 1" descr="http://hilase.cz/wp-content/uploads/2012/12/OPVK_hor_zakladni_logolink_RGB_c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5713" y="228600"/>
            <a:ext cx="6632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rgbClr val="92D050"/>
          </a:solidFill>
          <a:ln w="76200">
            <a:solidFill>
              <a:srgbClr val="FF0000"/>
            </a:solidFill>
          </a:ln>
        </p:spPr>
        <p:txBody>
          <a:bodyPr anchor="ctr">
            <a:normAutofit/>
          </a:bodyPr>
          <a:lstStyle/>
          <a:p>
            <a:pPr algn="ctr"/>
            <a:r>
              <a:rPr lang="cs-CZ" dirty="0" smtClean="0">
                <a:effectLst>
                  <a:outerShdw blurRad="38100" dist="38100" dir="2700000" algn="tl">
                    <a:srgbClr val="000000">
                      <a:alpha val="43137"/>
                    </a:srgbClr>
                  </a:outerShdw>
                </a:effectLst>
              </a:rPr>
              <a:t>B U L H A R S K O</a:t>
            </a:r>
            <a:endParaRPr lang="cs-CZ" dirty="0">
              <a:effectLst>
                <a:outerShdw blurRad="38100" dist="38100" dir="2700000" algn="tl">
                  <a:srgbClr val="000000">
                    <a:alpha val="43137"/>
                  </a:srgbClr>
                </a:outerShdw>
              </a:effectLst>
            </a:endParaRPr>
          </a:p>
        </p:txBody>
      </p:sp>
      <p:pic>
        <p:nvPicPr>
          <p:cNvPr id="5" name="Zástupný symbol pro obsah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92518" y="2492896"/>
            <a:ext cx="2807684" cy="1684610"/>
          </a:xfrm>
          <a:ln>
            <a:solidFill>
              <a:schemeClr val="tx1"/>
            </a:solidFill>
          </a:ln>
        </p:spPr>
      </p:pic>
      <p:sp>
        <p:nvSpPr>
          <p:cNvPr id="3" name="Zástupný symbol pro obsah 2"/>
          <p:cNvSpPr>
            <a:spLocks noGrp="1"/>
          </p:cNvSpPr>
          <p:nvPr>
            <p:ph sz="half" idx="2"/>
          </p:nvPr>
        </p:nvSpPr>
        <p:spPr>
          <a:xfrm>
            <a:off x="4644008" y="2204863"/>
            <a:ext cx="4038600" cy="3672409"/>
          </a:xfrm>
        </p:spPr>
        <p:txBody>
          <a:bodyPr/>
          <a:lstStyle/>
          <a:p>
            <a:r>
              <a:rPr lang="cs-CZ" dirty="0" smtClean="0"/>
              <a:t>Hlavní město: Sofia</a:t>
            </a:r>
          </a:p>
          <a:p>
            <a:r>
              <a:rPr lang="cs-CZ" dirty="0" smtClean="0"/>
              <a:t>bulharština</a:t>
            </a:r>
          </a:p>
          <a:p>
            <a:r>
              <a:rPr lang="cs-CZ" dirty="0" smtClean="0"/>
              <a:t>Bulharská leva</a:t>
            </a:r>
          </a:p>
          <a:p>
            <a:r>
              <a:rPr lang="cs-CZ" dirty="0" smtClean="0"/>
              <a:t>Člen EU, NATO</a:t>
            </a:r>
          </a:p>
          <a:p>
            <a:r>
              <a:rPr lang="cs-CZ" dirty="0" smtClean="0"/>
              <a:t>Burgas, Varna</a:t>
            </a:r>
          </a:p>
          <a:p>
            <a:endParaRPr lang="cs-CZ" dirty="0" smtClean="0"/>
          </a:p>
          <a:p>
            <a:endParaRPr lang="cs-CZ" dirty="0"/>
          </a:p>
        </p:txBody>
      </p:sp>
      <p:sp>
        <p:nvSpPr>
          <p:cNvPr id="2" name="Obdélník 1"/>
          <p:cNvSpPr/>
          <p:nvPr/>
        </p:nvSpPr>
        <p:spPr>
          <a:xfrm>
            <a:off x="899592" y="5877272"/>
            <a:ext cx="3903826" cy="646331"/>
          </a:xfrm>
          <a:prstGeom prst="rect">
            <a:avLst/>
          </a:prstGeom>
        </p:spPr>
        <p:txBody>
          <a:bodyPr wrap="none">
            <a:spAutoFit/>
          </a:bodyPr>
          <a:lstStyle/>
          <a:p>
            <a:r>
              <a:rPr lang="cs-CZ" sz="1200" u="sng" dirty="0">
                <a:hlinkClick r:id="rId3"/>
              </a:rPr>
              <a:t>http://upload.wikimedia.org/wikipedia/Flag </a:t>
            </a:r>
            <a:r>
              <a:rPr lang="cs-CZ" sz="1200" u="sng" dirty="0" err="1">
                <a:hlinkClick r:id="rId3"/>
              </a:rPr>
              <a:t>of</a:t>
            </a:r>
            <a:r>
              <a:rPr lang="cs-CZ" sz="1200" u="sng" dirty="0">
                <a:hlinkClick r:id="rId3"/>
              </a:rPr>
              <a:t> </a:t>
            </a:r>
            <a:r>
              <a:rPr lang="cs-CZ" sz="1200" u="sng" dirty="0" err="1" smtClean="0">
                <a:hlinkClick r:id="rId3"/>
              </a:rPr>
              <a:t>Bulgaria</a:t>
            </a:r>
            <a:r>
              <a:rPr lang="cs-CZ" sz="1200" u="sng" dirty="0" smtClean="0">
                <a:hlinkClick r:id="rId3"/>
              </a:rPr>
              <a:t>..</a:t>
            </a:r>
            <a:r>
              <a:rPr lang="cs-CZ" sz="1200" u="sng" dirty="0" err="1" smtClean="0">
                <a:hlinkClick r:id="rId3"/>
              </a:rPr>
              <a:t>svg</a:t>
            </a:r>
            <a:endParaRPr lang="cs-CZ" sz="1200" u="sng" dirty="0" smtClean="0"/>
          </a:p>
          <a:p>
            <a:endParaRPr lang="cs-CZ" sz="1200" dirty="0"/>
          </a:p>
          <a:p>
            <a:endParaRPr lang="cs-CZ" sz="1200" dirty="0"/>
          </a:p>
        </p:txBody>
      </p:sp>
    </p:spTree>
    <p:extLst>
      <p:ext uri="{BB962C8B-B14F-4D97-AF65-F5344CB8AC3E}">
        <p14:creationId xmlns:p14="http://schemas.microsoft.com/office/powerpoint/2010/main" val="8650912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a:solidFill>
            <a:srgbClr val="92D050"/>
          </a:solidFill>
          <a:ln w="38100">
            <a:solidFill>
              <a:srgbClr val="FF0000"/>
            </a:solidFill>
          </a:ln>
        </p:spPr>
        <p:txBody>
          <a:bodyPr/>
          <a:lstStyle/>
          <a:p>
            <a:r>
              <a:rPr lang="cs-CZ" sz="3200" b="1" dirty="0" smtClean="0"/>
              <a:t>Přírodní poměry</a:t>
            </a:r>
            <a:endParaRPr lang="cs-CZ" sz="3200" b="1" dirty="0"/>
          </a:p>
        </p:txBody>
      </p:sp>
      <p:sp>
        <p:nvSpPr>
          <p:cNvPr id="3" name="Zástupný symbol pro obsah 2"/>
          <p:cNvSpPr>
            <a:spLocks noGrp="1"/>
          </p:cNvSpPr>
          <p:nvPr>
            <p:ph idx="1"/>
          </p:nvPr>
        </p:nvSpPr>
        <p:spPr>
          <a:xfrm>
            <a:off x="107504" y="1556792"/>
            <a:ext cx="8892480" cy="4997152"/>
          </a:xfrm>
        </p:spPr>
        <p:txBody>
          <a:bodyPr/>
          <a:lstStyle/>
          <a:p>
            <a:r>
              <a:rPr lang="cs-CZ" sz="2600" dirty="0" smtClean="0"/>
              <a:t>Leží v JV části Balkánského poloostrova</a:t>
            </a:r>
          </a:p>
          <a:p>
            <a:r>
              <a:rPr lang="cs-CZ" sz="2600" dirty="0" smtClean="0"/>
              <a:t>354 km dlouhé pobřeží Černého moře,</a:t>
            </a:r>
          </a:p>
          <a:p>
            <a:r>
              <a:rPr lang="cs-CZ" sz="2600" u="sng" dirty="0" smtClean="0"/>
              <a:t>Povrch</a:t>
            </a:r>
            <a:r>
              <a:rPr lang="cs-CZ" sz="2600" dirty="0" smtClean="0"/>
              <a:t>: </a:t>
            </a:r>
          </a:p>
          <a:p>
            <a:pPr lvl="1"/>
            <a:r>
              <a:rPr lang="cs-CZ" sz="2600" dirty="0" smtClean="0"/>
              <a:t>nížinou na severu protéká Dunaj, </a:t>
            </a:r>
          </a:p>
          <a:p>
            <a:pPr lvl="1"/>
            <a:r>
              <a:rPr lang="cs-CZ" sz="2600" dirty="0" smtClean="0"/>
              <a:t>střed – pohoří Balkán, </a:t>
            </a:r>
          </a:p>
          <a:p>
            <a:pPr lvl="1"/>
            <a:r>
              <a:rPr lang="cs-CZ" sz="2600" dirty="0" smtClean="0"/>
              <a:t>celý JZ zaujímají hory: masiv </a:t>
            </a:r>
            <a:r>
              <a:rPr lang="cs-CZ" sz="2600" dirty="0" err="1" smtClean="0"/>
              <a:t>Vitoša</a:t>
            </a:r>
            <a:r>
              <a:rPr lang="cs-CZ" sz="2600" dirty="0" smtClean="0"/>
              <a:t>, pohoří </a:t>
            </a:r>
            <a:r>
              <a:rPr lang="cs-CZ" sz="2600" dirty="0" err="1" smtClean="0"/>
              <a:t>Rila</a:t>
            </a:r>
            <a:r>
              <a:rPr lang="cs-CZ" sz="2600" dirty="0" smtClean="0"/>
              <a:t> (</a:t>
            </a:r>
            <a:r>
              <a:rPr lang="cs-CZ" sz="2600" dirty="0" err="1" smtClean="0"/>
              <a:t>Musala</a:t>
            </a:r>
            <a:r>
              <a:rPr lang="cs-CZ" sz="2600" dirty="0" smtClean="0"/>
              <a:t> 2925 m n.m.), vápencové pohoří </a:t>
            </a:r>
            <a:r>
              <a:rPr lang="cs-CZ" sz="2600" dirty="0" err="1" smtClean="0"/>
              <a:t>Pirin</a:t>
            </a:r>
            <a:r>
              <a:rPr lang="cs-CZ" sz="2600" dirty="0" smtClean="0"/>
              <a:t>, a rozsáhlé zalesněné Rodopy.</a:t>
            </a:r>
          </a:p>
          <a:p>
            <a:r>
              <a:rPr lang="cs-CZ" sz="2600" u="sng" dirty="0" smtClean="0"/>
              <a:t>Podnebí</a:t>
            </a:r>
            <a:r>
              <a:rPr lang="cs-CZ" sz="2600" dirty="0" smtClean="0"/>
              <a:t>: středomořské podnebí s teplými suchými léty a mírnými vlhkými zimami. S a Z země má </a:t>
            </a:r>
            <a:r>
              <a:rPr lang="cs-CZ" sz="2600" dirty="0" err="1" smtClean="0"/>
              <a:t>kontinentálnější</a:t>
            </a:r>
            <a:r>
              <a:rPr lang="cs-CZ" sz="2600" dirty="0" smtClean="0"/>
              <a:t> podnebí s chladnějšími zimami.</a:t>
            </a:r>
          </a:p>
        </p:txBody>
      </p:sp>
    </p:spTree>
    <p:extLst>
      <p:ext uri="{BB962C8B-B14F-4D97-AF65-F5344CB8AC3E}">
        <p14:creationId xmlns:p14="http://schemas.microsoft.com/office/powerpoint/2010/main" val="25676697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solidFill>
            <a:srgbClr val="92D050"/>
          </a:solidFill>
          <a:ln w="38100">
            <a:solidFill>
              <a:srgbClr val="FF0000"/>
            </a:solidFill>
          </a:ln>
        </p:spPr>
        <p:txBody>
          <a:bodyPr/>
          <a:lstStyle/>
          <a:p>
            <a:r>
              <a:rPr lang="cs-CZ" sz="3200" b="1" dirty="0" smtClean="0"/>
              <a:t>Zemědělství</a:t>
            </a:r>
            <a:endParaRPr lang="cs-CZ" sz="3200" b="1" dirty="0"/>
          </a:p>
        </p:txBody>
      </p:sp>
      <p:sp>
        <p:nvSpPr>
          <p:cNvPr id="3" name="Zástupný symbol pro obsah 2"/>
          <p:cNvSpPr>
            <a:spLocks noGrp="1"/>
          </p:cNvSpPr>
          <p:nvPr>
            <p:ph idx="1"/>
          </p:nvPr>
        </p:nvSpPr>
        <p:spPr>
          <a:xfrm>
            <a:off x="323528" y="1772816"/>
            <a:ext cx="8579296" cy="4525963"/>
          </a:xfrm>
        </p:spPr>
        <p:txBody>
          <a:bodyPr/>
          <a:lstStyle/>
          <a:p>
            <a:pPr>
              <a:lnSpc>
                <a:spcPct val="130000"/>
              </a:lnSpc>
            </a:pPr>
            <a:r>
              <a:rPr lang="cs-CZ" sz="2600" dirty="0" smtClean="0"/>
              <a:t>Dominuje rostlinná výroba a především produkce </a:t>
            </a:r>
            <a:r>
              <a:rPr lang="cs-CZ" sz="2600" b="1" dirty="0" smtClean="0"/>
              <a:t>pšenice</a:t>
            </a:r>
            <a:r>
              <a:rPr lang="cs-CZ" sz="2600" dirty="0" smtClean="0"/>
              <a:t>. Dále se pěstuje </a:t>
            </a:r>
            <a:r>
              <a:rPr lang="cs-CZ" sz="2600" b="1" dirty="0" smtClean="0"/>
              <a:t>kukuřice, ječmen, velké množství zeleniny (rajčata), vinné révy, ovoce (broskve, meruňky), tabáku a slunečnice.</a:t>
            </a:r>
          </a:p>
          <a:p>
            <a:pPr>
              <a:lnSpc>
                <a:spcPct val="130000"/>
              </a:lnSpc>
            </a:pPr>
            <a:r>
              <a:rPr lang="cs-CZ" sz="2600" dirty="0" smtClean="0"/>
              <a:t>Ve velkém množství se pěstují </a:t>
            </a:r>
            <a:r>
              <a:rPr lang="cs-CZ" sz="2600" b="1" dirty="0" smtClean="0"/>
              <a:t>růže</a:t>
            </a:r>
            <a:r>
              <a:rPr lang="cs-CZ" sz="2600" dirty="0" smtClean="0"/>
              <a:t>. Vyrábí se z nich </a:t>
            </a:r>
            <a:r>
              <a:rPr lang="cs-CZ" sz="2600" b="1" dirty="0" smtClean="0"/>
              <a:t>růžový olej</a:t>
            </a:r>
            <a:r>
              <a:rPr lang="cs-CZ" sz="2600" dirty="0" smtClean="0"/>
              <a:t> používaný celosvětově k výrobě </a:t>
            </a:r>
            <a:r>
              <a:rPr lang="cs-CZ" sz="2600" u="sng" dirty="0" smtClean="0"/>
              <a:t>parfémů a v kosmetice</a:t>
            </a:r>
            <a:r>
              <a:rPr lang="cs-CZ" sz="2600" dirty="0" smtClean="0"/>
              <a:t>.</a:t>
            </a:r>
          </a:p>
          <a:p>
            <a:pPr>
              <a:lnSpc>
                <a:spcPct val="130000"/>
              </a:lnSpc>
            </a:pPr>
            <a:r>
              <a:rPr lang="cs-CZ" sz="2600" dirty="0" smtClean="0"/>
              <a:t>Chov ovcí, vepřů a skotu.</a:t>
            </a:r>
            <a:endParaRPr lang="cs-CZ" sz="2600" dirty="0"/>
          </a:p>
        </p:txBody>
      </p:sp>
    </p:spTree>
    <p:extLst>
      <p:ext uri="{BB962C8B-B14F-4D97-AF65-F5344CB8AC3E}">
        <p14:creationId xmlns:p14="http://schemas.microsoft.com/office/powerpoint/2010/main" val="15330254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a:solidFill>
            <a:srgbClr val="92D050"/>
          </a:solidFill>
          <a:ln w="38100">
            <a:solidFill>
              <a:srgbClr val="FF0000"/>
            </a:solidFill>
          </a:ln>
        </p:spPr>
        <p:txBody>
          <a:bodyPr/>
          <a:lstStyle/>
          <a:p>
            <a:r>
              <a:rPr lang="cs-CZ" sz="3200" b="1" dirty="0" smtClean="0"/>
              <a:t>Hospodářství</a:t>
            </a:r>
            <a:endParaRPr lang="cs-CZ" sz="3200" b="1" dirty="0"/>
          </a:p>
        </p:txBody>
      </p:sp>
      <p:sp>
        <p:nvSpPr>
          <p:cNvPr id="3" name="Zástupný symbol pro obsah 2"/>
          <p:cNvSpPr>
            <a:spLocks noGrp="1"/>
          </p:cNvSpPr>
          <p:nvPr>
            <p:ph idx="1"/>
          </p:nvPr>
        </p:nvSpPr>
        <p:spPr>
          <a:xfrm>
            <a:off x="0" y="1124744"/>
            <a:ext cx="9036496" cy="5400600"/>
          </a:xfrm>
        </p:spPr>
        <p:txBody>
          <a:bodyPr/>
          <a:lstStyle/>
          <a:p>
            <a:pPr>
              <a:lnSpc>
                <a:spcPct val="130000"/>
              </a:lnSpc>
            </a:pPr>
            <a:r>
              <a:rPr lang="cs-CZ" sz="2600" dirty="0" smtClean="0"/>
              <a:t>Po převratu v r. 1991 byla zahájena privatizace. Jako důsledek války  v Perském zálivu (1991) ustal důležitý obchod s Irákem. Hospodářské embargo OSN proti Srbsku a Černé Hoře (1992-96) poškodilo bulharskou ekonomiku. Inflace se zvyšovala až do r. 1997. K překonání vleklé a hluboké hospodářské krize poskytl IMF Bulharsku v r. 1998 úvěr ve výši 1,6 mld. USD. Dohoda je spjata s programem, který počítá s hospodářskými a reformami a přestavbou sociálního a důchodového systému.</a:t>
            </a:r>
          </a:p>
          <a:p>
            <a:pPr>
              <a:lnSpc>
                <a:spcPct val="130000"/>
              </a:lnSpc>
            </a:pPr>
            <a:r>
              <a:rPr lang="cs-CZ" sz="2600" dirty="0" smtClean="0"/>
              <a:t>Průmysl nedosahuje úrovně západoevropských zemí.</a:t>
            </a:r>
          </a:p>
          <a:p>
            <a:pPr>
              <a:lnSpc>
                <a:spcPct val="130000"/>
              </a:lnSpc>
            </a:pPr>
            <a:r>
              <a:rPr lang="cs-CZ" sz="2600" dirty="0" smtClean="0"/>
              <a:t>Přístavy: Burgas a Varna, mezinárodní letiště: Sofie.</a:t>
            </a:r>
            <a:endParaRPr lang="cs-CZ" sz="2600" dirty="0"/>
          </a:p>
        </p:txBody>
      </p:sp>
    </p:spTree>
    <p:extLst>
      <p:ext uri="{BB962C8B-B14F-4D97-AF65-F5344CB8AC3E}">
        <p14:creationId xmlns:p14="http://schemas.microsoft.com/office/powerpoint/2010/main" val="14556272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634082"/>
          </a:xfrm>
          <a:solidFill>
            <a:srgbClr val="92D050"/>
          </a:solidFill>
          <a:ln w="38100">
            <a:solidFill>
              <a:srgbClr val="FF0000"/>
            </a:solidFill>
          </a:ln>
        </p:spPr>
        <p:txBody>
          <a:bodyPr/>
          <a:lstStyle/>
          <a:p>
            <a:r>
              <a:rPr lang="cs-CZ" sz="3200" b="1" dirty="0" smtClean="0"/>
              <a:t>Cestovní ruch</a:t>
            </a:r>
            <a:endParaRPr lang="cs-CZ" sz="3200" b="1" dirty="0"/>
          </a:p>
        </p:txBody>
      </p:sp>
      <p:sp>
        <p:nvSpPr>
          <p:cNvPr id="3" name="Zástupný symbol pro obsah 2"/>
          <p:cNvSpPr>
            <a:spLocks noGrp="1"/>
          </p:cNvSpPr>
          <p:nvPr>
            <p:ph idx="1"/>
          </p:nvPr>
        </p:nvSpPr>
        <p:spPr>
          <a:xfrm>
            <a:off x="0" y="1556792"/>
            <a:ext cx="9144000" cy="4853136"/>
          </a:xfrm>
        </p:spPr>
        <p:txBody>
          <a:bodyPr/>
          <a:lstStyle/>
          <a:p>
            <a:pPr>
              <a:lnSpc>
                <a:spcPct val="130000"/>
              </a:lnSpc>
            </a:pPr>
            <a:r>
              <a:rPr lang="cs-CZ" sz="2600" dirty="0"/>
              <a:t>V posledních letech příjmy z turistického ruchu v Bulharsku rapidně vzrostly. </a:t>
            </a:r>
            <a:endParaRPr lang="cs-CZ" sz="2600" dirty="0" smtClean="0"/>
          </a:p>
          <a:p>
            <a:pPr>
              <a:lnSpc>
                <a:spcPct val="130000"/>
              </a:lnSpc>
            </a:pPr>
            <a:endParaRPr lang="cs-CZ" sz="1200" dirty="0" smtClean="0"/>
          </a:p>
          <a:p>
            <a:pPr>
              <a:lnSpc>
                <a:spcPct val="130000"/>
              </a:lnSpc>
            </a:pPr>
            <a:r>
              <a:rPr lang="cs-CZ" sz="2600" dirty="0" smtClean="0"/>
              <a:t>Přímořská </a:t>
            </a:r>
            <a:r>
              <a:rPr lang="cs-CZ" sz="2600" dirty="0"/>
              <a:t>letoviska </a:t>
            </a:r>
            <a:r>
              <a:rPr lang="cs-CZ" sz="2600" dirty="0" smtClean="0"/>
              <a:t>(</a:t>
            </a:r>
            <a:r>
              <a:rPr lang="cs-CZ" sz="2600" b="1" dirty="0" err="1" smtClean="0"/>
              <a:t>Sozopol</a:t>
            </a:r>
            <a:r>
              <a:rPr lang="cs-CZ" sz="2600" b="1" dirty="0" smtClean="0"/>
              <a:t>, </a:t>
            </a:r>
            <a:r>
              <a:rPr lang="cs-CZ" sz="2600" b="1" dirty="0" err="1" smtClean="0"/>
              <a:t>Nesebar</a:t>
            </a:r>
            <a:r>
              <a:rPr lang="cs-CZ" sz="2600" b="1" dirty="0" smtClean="0"/>
              <a:t>, Zlaté písky, Sluneční pobřeží, </a:t>
            </a:r>
            <a:r>
              <a:rPr lang="cs-CZ" sz="2600" b="1" dirty="0" err="1" smtClean="0"/>
              <a:t>Primorsko</a:t>
            </a:r>
            <a:r>
              <a:rPr lang="cs-CZ" sz="2600" b="1" dirty="0"/>
              <a:t>, Albena, Varna, Burgas, </a:t>
            </a:r>
            <a:r>
              <a:rPr lang="cs-CZ" sz="2600" b="1" dirty="0" err="1" smtClean="0"/>
              <a:t>Kranevo</a:t>
            </a:r>
            <a:r>
              <a:rPr lang="cs-CZ" sz="2600" b="1" dirty="0" smtClean="0"/>
              <a:t> a </a:t>
            </a:r>
            <a:r>
              <a:rPr lang="cs-CZ" sz="2600" b="1" dirty="0" err="1" smtClean="0"/>
              <a:t>Balčik</a:t>
            </a:r>
            <a:r>
              <a:rPr lang="cs-CZ" sz="2600" dirty="0" smtClean="0"/>
              <a:t>) </a:t>
            </a:r>
            <a:r>
              <a:rPr lang="cs-CZ" sz="2600" dirty="0"/>
              <a:t>se stávají oblíbenými pro turisty ze západních evropských zemí i pro turisty z </a:t>
            </a:r>
            <a:r>
              <a:rPr lang="cs-CZ" sz="2600" dirty="0" smtClean="0"/>
              <a:t>Česka. </a:t>
            </a:r>
          </a:p>
          <a:p>
            <a:pPr>
              <a:lnSpc>
                <a:spcPct val="130000"/>
              </a:lnSpc>
            </a:pPr>
            <a:endParaRPr lang="cs-CZ" sz="1200" dirty="0" smtClean="0"/>
          </a:p>
          <a:p>
            <a:pPr>
              <a:lnSpc>
                <a:spcPct val="130000"/>
              </a:lnSpc>
            </a:pPr>
            <a:r>
              <a:rPr lang="cs-CZ" sz="2600" dirty="0" smtClean="0"/>
              <a:t>V</a:t>
            </a:r>
            <a:r>
              <a:rPr lang="cs-CZ" sz="2600" dirty="0"/>
              <a:t> zimní sezoně jsou populární lyžařská střediska </a:t>
            </a:r>
            <a:r>
              <a:rPr lang="cs-CZ" sz="2600" dirty="0" smtClean="0"/>
              <a:t>Bansko </a:t>
            </a:r>
            <a:r>
              <a:rPr lang="cs-CZ" sz="2600" dirty="0"/>
              <a:t>v </a:t>
            </a:r>
            <a:r>
              <a:rPr lang="cs-CZ" sz="2600" dirty="0" err="1"/>
              <a:t>Pirinu</a:t>
            </a:r>
            <a:r>
              <a:rPr lang="cs-CZ" sz="2600" dirty="0"/>
              <a:t>, </a:t>
            </a:r>
            <a:r>
              <a:rPr lang="cs-CZ" sz="2600" dirty="0" err="1" smtClean="0"/>
              <a:t>Pamporovo</a:t>
            </a:r>
            <a:r>
              <a:rPr lang="cs-CZ" sz="2600" dirty="0" smtClean="0"/>
              <a:t> </a:t>
            </a:r>
            <a:r>
              <a:rPr lang="cs-CZ" sz="2600" dirty="0"/>
              <a:t>v Rodopech a </a:t>
            </a:r>
            <a:r>
              <a:rPr lang="cs-CZ" sz="2600" dirty="0" smtClean="0"/>
              <a:t>Borovec </a:t>
            </a:r>
            <a:r>
              <a:rPr lang="cs-CZ" sz="2600" dirty="0"/>
              <a:t>v </a:t>
            </a:r>
            <a:r>
              <a:rPr lang="cs-CZ" sz="2600" dirty="0" err="1"/>
              <a:t>Rile</a:t>
            </a:r>
            <a:r>
              <a:rPr lang="cs-CZ" sz="2600" dirty="0" smtClean="0"/>
              <a:t>.</a:t>
            </a:r>
            <a:endParaRPr lang="cs-CZ" sz="2600" dirty="0"/>
          </a:p>
        </p:txBody>
      </p:sp>
    </p:spTree>
    <p:extLst>
      <p:ext uri="{BB962C8B-B14F-4D97-AF65-F5344CB8AC3E}">
        <p14:creationId xmlns:p14="http://schemas.microsoft.com/office/powerpoint/2010/main" val="14556272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sp>
        <p:nvSpPr>
          <p:cNvPr id="5" name="TextovéPole 4"/>
          <p:cNvSpPr txBox="1"/>
          <p:nvPr/>
        </p:nvSpPr>
        <p:spPr>
          <a:xfrm>
            <a:off x="251520" y="176550"/>
            <a:ext cx="1059906" cy="400110"/>
          </a:xfrm>
          <a:prstGeom prst="rect">
            <a:avLst/>
          </a:prstGeom>
          <a:noFill/>
        </p:spPr>
        <p:txBody>
          <a:bodyPr wrap="none" rtlCol="0">
            <a:spAutoFit/>
          </a:bodyPr>
          <a:lstStyle/>
          <a:p>
            <a:r>
              <a:rPr lang="cs-CZ" sz="2000" b="1" dirty="0" err="1" smtClean="0"/>
              <a:t>Neseba</a:t>
            </a:r>
            <a:r>
              <a:rPr lang="cs-CZ" dirty="0" err="1" smtClean="0"/>
              <a:t>r</a:t>
            </a:r>
            <a:endParaRPr lang="cs-CZ" dirty="0"/>
          </a:p>
        </p:txBody>
      </p:sp>
      <p:sp>
        <p:nvSpPr>
          <p:cNvPr id="2" name="TextovéPole 1"/>
          <p:cNvSpPr txBox="1"/>
          <p:nvPr/>
        </p:nvSpPr>
        <p:spPr>
          <a:xfrm>
            <a:off x="7092280" y="6370295"/>
            <a:ext cx="1496692" cy="276999"/>
          </a:xfrm>
          <a:prstGeom prst="rect">
            <a:avLst/>
          </a:prstGeom>
          <a:noFill/>
        </p:spPr>
        <p:txBody>
          <a:bodyPr wrap="none" rtlCol="0">
            <a:spAutoFit/>
          </a:bodyPr>
          <a:lstStyle/>
          <a:p>
            <a:r>
              <a:rPr lang="cs-CZ" sz="1200" dirty="0" smtClean="0">
                <a:solidFill>
                  <a:srgbClr val="FFFF00"/>
                </a:solidFill>
              </a:rPr>
              <a:t>Foto z archivu autora</a:t>
            </a:r>
            <a:endParaRPr lang="cs-CZ" sz="1200" dirty="0">
              <a:solidFill>
                <a:srgbClr val="FFFF00"/>
              </a:solidFill>
            </a:endParaRPr>
          </a:p>
        </p:txBody>
      </p:sp>
    </p:spTree>
    <p:extLst>
      <p:ext uri="{BB962C8B-B14F-4D97-AF65-F5344CB8AC3E}">
        <p14:creationId xmlns:p14="http://schemas.microsoft.com/office/powerpoint/2010/main" val="21307007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a:solidFill>
            <a:srgbClr val="92D050"/>
          </a:solidFill>
          <a:ln w="38100">
            <a:solidFill>
              <a:srgbClr val="FF0000"/>
            </a:solidFill>
          </a:ln>
        </p:spPr>
        <p:txBody>
          <a:bodyPr/>
          <a:lstStyle/>
          <a:p>
            <a:r>
              <a:rPr lang="cs-CZ" sz="3200" b="1" dirty="0" smtClean="0"/>
              <a:t>Sofie</a:t>
            </a:r>
            <a:endParaRPr lang="cs-CZ" sz="3200" b="1" dirty="0"/>
          </a:p>
        </p:txBody>
      </p:sp>
      <p:sp>
        <p:nvSpPr>
          <p:cNvPr id="3" name="Zástupný symbol pro obsah 2"/>
          <p:cNvSpPr>
            <a:spLocks noGrp="1"/>
          </p:cNvSpPr>
          <p:nvPr>
            <p:ph idx="1"/>
          </p:nvPr>
        </p:nvSpPr>
        <p:spPr>
          <a:xfrm>
            <a:off x="467544" y="1340768"/>
            <a:ext cx="8363272" cy="4525963"/>
          </a:xfrm>
        </p:spPr>
        <p:txBody>
          <a:bodyPr/>
          <a:lstStyle/>
          <a:p>
            <a:pPr>
              <a:lnSpc>
                <a:spcPct val="130000"/>
              </a:lnSpc>
            </a:pPr>
            <a:r>
              <a:rPr lang="cs-CZ" sz="2600" dirty="0" smtClean="0"/>
              <a:t>Katedrála Alexandra Něvského byla postavena jako výraz vděčnosti ruské armádě, která r. 1878 osvobodila Bulharsko od turecké nadvlády, trvající téměř 500 let. Následujícího roku se Sofie stala hlavním městem.</a:t>
            </a:r>
            <a:endParaRPr lang="cs-CZ" sz="2600" dirty="0"/>
          </a:p>
        </p:txBody>
      </p:sp>
    </p:spTree>
    <p:extLst>
      <p:ext uri="{BB962C8B-B14F-4D97-AF65-F5344CB8AC3E}">
        <p14:creationId xmlns:p14="http://schemas.microsoft.com/office/powerpoint/2010/main" val="705228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060" y="2708920"/>
            <a:ext cx="2572742" cy="3958064"/>
          </a:xfrm>
          <a:prstGeom prst="rect">
            <a:avLst/>
          </a:prstGeom>
        </p:spPr>
      </p:pic>
      <p:sp>
        <p:nvSpPr>
          <p:cNvPr id="4" name="TextovéPole 3"/>
          <p:cNvSpPr txBox="1"/>
          <p:nvPr/>
        </p:nvSpPr>
        <p:spPr>
          <a:xfrm>
            <a:off x="313904" y="1106488"/>
            <a:ext cx="8820472" cy="2893100"/>
          </a:xfrm>
          <a:prstGeom prst="rect">
            <a:avLst/>
          </a:prstGeom>
          <a:noFill/>
        </p:spPr>
        <p:txBody>
          <a:bodyPr wrap="square" rtlCol="0">
            <a:spAutoFit/>
          </a:bodyPr>
          <a:lstStyle/>
          <a:p>
            <a:pPr algn="ctr"/>
            <a:endParaRPr lang="cs-CZ" sz="2600" u="sng" dirty="0" smtClean="0"/>
          </a:p>
          <a:p>
            <a:pPr marL="342900" indent="-342900">
              <a:buFont typeface="Arial" pitchFamily="34" charset="0"/>
              <a:buChar char="•"/>
            </a:pPr>
            <a:r>
              <a:rPr lang="cs-CZ" sz="2600" dirty="0" smtClean="0"/>
              <a:t>Druhé největší město Bulharska.</a:t>
            </a:r>
          </a:p>
          <a:p>
            <a:pPr marL="342900" indent="-342900">
              <a:buFont typeface="Arial" pitchFamily="34" charset="0"/>
              <a:buChar char="•"/>
            </a:pPr>
            <a:r>
              <a:rPr lang="cs-CZ" sz="2600" dirty="0" smtClean="0"/>
              <a:t>Má půvabnou starou čtvrť, kde najdeme dobře zachované domy z 19. století i antické římské památky.</a:t>
            </a:r>
          </a:p>
          <a:p>
            <a:pPr marL="342900" indent="-342900">
              <a:buFont typeface="Arial" pitchFamily="34" charset="0"/>
              <a:buChar char="•"/>
            </a:pPr>
            <a:r>
              <a:rPr lang="cs-CZ" sz="2600" dirty="0" smtClean="0"/>
              <a:t>Od r. 1946 do r. 1985 vzrostl počet obyvatel 6x.</a:t>
            </a:r>
          </a:p>
          <a:p>
            <a:pPr marL="342900" indent="-342900">
              <a:buFont typeface="Arial" pitchFamily="34" charset="0"/>
              <a:buChar char="•"/>
            </a:pPr>
            <a:r>
              <a:rPr lang="cs-CZ" sz="2600" dirty="0" smtClean="0"/>
              <a:t>Významné průmyslové a obchodní centrum.</a:t>
            </a:r>
          </a:p>
          <a:p>
            <a:pPr marL="342900" indent="-342900">
              <a:buFont typeface="Arial" pitchFamily="34" charset="0"/>
              <a:buChar char="•"/>
            </a:pPr>
            <a:endParaRPr lang="cs-CZ" sz="2600" dirty="0" smtClean="0"/>
          </a:p>
        </p:txBody>
      </p:sp>
      <p:sp>
        <p:nvSpPr>
          <p:cNvPr id="3" name="Nadpis 1"/>
          <p:cNvSpPr txBox="1">
            <a:spLocks/>
          </p:cNvSpPr>
          <p:nvPr/>
        </p:nvSpPr>
        <p:spPr>
          <a:xfrm>
            <a:off x="457200" y="274638"/>
            <a:ext cx="8229600" cy="562074"/>
          </a:xfrm>
          <a:prstGeom prst="rect">
            <a:avLst/>
          </a:prstGeom>
          <a:solidFill>
            <a:srgbClr val="92D050"/>
          </a:solidFill>
          <a:ln w="38100">
            <a:solidFill>
              <a:srgbClr val="FF0000"/>
            </a:solidFill>
          </a:ln>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smtClean="0"/>
              <a:t>Plovdiv</a:t>
            </a:r>
            <a:endParaRPr lang="cs-CZ" sz="3200" b="1" dirty="0"/>
          </a:p>
        </p:txBody>
      </p:sp>
      <p:sp>
        <p:nvSpPr>
          <p:cNvPr id="2" name="Obdélník 1"/>
          <p:cNvSpPr/>
          <p:nvPr/>
        </p:nvSpPr>
        <p:spPr>
          <a:xfrm>
            <a:off x="3992412" y="6297652"/>
            <a:ext cx="2156616" cy="369332"/>
          </a:xfrm>
          <a:prstGeom prst="rect">
            <a:avLst/>
          </a:prstGeom>
        </p:spPr>
        <p:txBody>
          <a:bodyPr wrap="none">
            <a:spAutoFit/>
          </a:bodyPr>
          <a:lstStyle/>
          <a:p>
            <a:r>
              <a:rPr lang="cs-CZ" dirty="0"/>
              <a:t>Foto z archivu autora</a:t>
            </a:r>
            <a:endParaRPr lang="cs-CZ" dirty="0"/>
          </a:p>
        </p:txBody>
      </p:sp>
    </p:spTree>
    <p:extLst>
      <p:ext uri="{BB962C8B-B14F-4D97-AF65-F5344CB8AC3E}">
        <p14:creationId xmlns:p14="http://schemas.microsoft.com/office/powerpoint/2010/main" val="14454361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4" y="116632"/>
            <a:ext cx="9151764" cy="6137933"/>
          </a:xfrm>
          <a:prstGeom prst="rect">
            <a:avLst/>
          </a:prstGeom>
        </p:spPr>
      </p:pic>
      <p:sp>
        <p:nvSpPr>
          <p:cNvPr id="3" name="TextovéPole 2"/>
          <p:cNvSpPr txBox="1"/>
          <p:nvPr/>
        </p:nvSpPr>
        <p:spPr>
          <a:xfrm>
            <a:off x="395536" y="420633"/>
            <a:ext cx="1557221" cy="400110"/>
          </a:xfrm>
          <a:prstGeom prst="rect">
            <a:avLst/>
          </a:prstGeom>
          <a:noFill/>
        </p:spPr>
        <p:txBody>
          <a:bodyPr wrap="none" rtlCol="0">
            <a:spAutoFit/>
          </a:bodyPr>
          <a:lstStyle/>
          <a:p>
            <a:r>
              <a:rPr lang="cs-CZ" sz="2000" b="1" dirty="0" smtClean="0"/>
              <a:t>Klášter v </a:t>
            </a:r>
            <a:r>
              <a:rPr lang="cs-CZ" sz="2000" b="1" dirty="0" err="1" smtClean="0"/>
              <a:t>Rile</a:t>
            </a:r>
            <a:endParaRPr lang="cs-CZ" sz="2000" b="1" dirty="0"/>
          </a:p>
        </p:txBody>
      </p:sp>
      <p:sp>
        <p:nvSpPr>
          <p:cNvPr id="4" name="Obdélník 3"/>
          <p:cNvSpPr/>
          <p:nvPr/>
        </p:nvSpPr>
        <p:spPr>
          <a:xfrm>
            <a:off x="71121" y="6355834"/>
            <a:ext cx="3794757" cy="646331"/>
          </a:xfrm>
          <a:prstGeom prst="rect">
            <a:avLst/>
          </a:prstGeom>
        </p:spPr>
        <p:txBody>
          <a:bodyPr wrap="none">
            <a:spAutoFit/>
          </a:bodyPr>
          <a:lstStyle/>
          <a:p>
            <a:r>
              <a:rPr lang="cs-CZ" dirty="0">
                <a:hlinkClick r:id="rId3"/>
              </a:rPr>
              <a:t>http://</a:t>
            </a:r>
            <a:r>
              <a:rPr lang="cs-CZ" dirty="0" smtClean="0">
                <a:hlinkClick r:id="rId3"/>
              </a:rPr>
              <a:t>cs.wikipedia.org/wiki/Bulharsko</a:t>
            </a:r>
            <a:endParaRPr lang="cs-CZ" dirty="0" smtClean="0"/>
          </a:p>
          <a:p>
            <a:endParaRPr lang="cs-CZ" dirty="0"/>
          </a:p>
        </p:txBody>
      </p:sp>
    </p:spTree>
    <p:extLst>
      <p:ext uri="{BB962C8B-B14F-4D97-AF65-F5344CB8AC3E}">
        <p14:creationId xmlns:p14="http://schemas.microsoft.com/office/powerpoint/2010/main" val="31719085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7938" y="970855"/>
            <a:ext cx="9240564" cy="5724644"/>
          </a:xfrm>
          <a:prstGeom prst="rect">
            <a:avLst/>
          </a:prstGeom>
          <a:noFill/>
        </p:spPr>
        <p:txBody>
          <a:bodyPr wrap="square" rtlCol="0">
            <a:spAutoFit/>
          </a:bodyPr>
          <a:lstStyle/>
          <a:p>
            <a:pPr marL="171450" indent="-171450" algn="ctr">
              <a:buFont typeface="Arial" pitchFamily="34" charset="0"/>
              <a:buChar char="•"/>
            </a:pPr>
            <a:endParaRPr lang="cs-CZ" sz="800" dirty="0" smtClean="0"/>
          </a:p>
          <a:p>
            <a:pPr marL="457200" indent="-457200">
              <a:buFont typeface="Arial" pitchFamily="34" charset="0"/>
              <a:buChar char="•"/>
            </a:pPr>
            <a:r>
              <a:rPr lang="cs-CZ" sz="2600" dirty="0" smtClean="0"/>
              <a:t>Zde jsou uloženy ostatky světce a královo srdce.</a:t>
            </a:r>
          </a:p>
          <a:p>
            <a:pPr marL="171450" indent="-171450">
              <a:buFont typeface="Arial" pitchFamily="34" charset="0"/>
              <a:buChar char="•"/>
            </a:pPr>
            <a:endParaRPr lang="cs-CZ" sz="800" dirty="0" smtClean="0"/>
          </a:p>
          <a:p>
            <a:pPr marL="457200" indent="-457200">
              <a:buFont typeface="Arial" pitchFamily="34" charset="0"/>
              <a:buChar char="•"/>
            </a:pPr>
            <a:r>
              <a:rPr lang="cs-CZ" sz="2600" dirty="0" smtClean="0"/>
              <a:t>Ve výšce přes 1000 m n.m. se na skalnaté plošině tyčí pevnost obklopená horami, která je posvátným místem všech Bulharů. Legendární klášter se strmými venkovními zdmi (výška 24 m), středověkou strážní věží, modrou kostelní kaplí a zlatými kříži. Bílý a černý mramor vyjadřuje úctu Bulharů ke křesťanskému Západu.</a:t>
            </a:r>
          </a:p>
          <a:p>
            <a:pPr marL="342900" indent="-342900">
              <a:buFont typeface="Arial" pitchFamily="34" charset="0"/>
              <a:buChar char="•"/>
            </a:pPr>
            <a:r>
              <a:rPr lang="cs-CZ" sz="2400" i="1" dirty="0" smtClean="0"/>
              <a:t>Je zde pohřben nejznámější bulharský mnich – poustevník zde žil 12 let a modlíval se v jeskyni vedle místa, kde byl později postaven klášter. Obyvatelé okolních hor mu začali říkat Ivan </a:t>
            </a:r>
            <a:r>
              <a:rPr lang="cs-CZ" sz="2400" i="1" dirty="0" err="1" smtClean="0"/>
              <a:t>Rilski</a:t>
            </a:r>
            <a:r>
              <a:rPr lang="cs-CZ" sz="2400" i="1" dirty="0" smtClean="0"/>
              <a:t>. V dalších letech zřídili věřící bratři malý klášter a Ivan </a:t>
            </a:r>
            <a:r>
              <a:rPr lang="cs-CZ" sz="2400" i="1" dirty="0" err="1" smtClean="0"/>
              <a:t>Rilski</a:t>
            </a:r>
            <a:r>
              <a:rPr lang="cs-CZ" sz="2400" i="1" dirty="0" smtClean="0"/>
              <a:t> písemně zaznamenal pravidla, jimiž se izolovaný život v klášteře řídil. Zemřel v r. 946 ve věku 70 let a byl tak slavný, že ho car Petr nechal pohřbít v bulharské metropoli a teprve později byly ostatky převezeny do kláštera v </a:t>
            </a:r>
            <a:r>
              <a:rPr lang="cs-CZ" sz="2400" i="1" dirty="0" err="1" smtClean="0"/>
              <a:t>Rile</a:t>
            </a:r>
            <a:r>
              <a:rPr lang="cs-CZ" sz="2400" i="1" dirty="0" smtClean="0"/>
              <a:t>.</a:t>
            </a:r>
          </a:p>
        </p:txBody>
      </p:sp>
      <p:sp>
        <p:nvSpPr>
          <p:cNvPr id="3" name="Nadpis 1"/>
          <p:cNvSpPr txBox="1">
            <a:spLocks/>
          </p:cNvSpPr>
          <p:nvPr/>
        </p:nvSpPr>
        <p:spPr>
          <a:xfrm>
            <a:off x="467544" y="188640"/>
            <a:ext cx="8229600" cy="576064"/>
          </a:xfrm>
          <a:prstGeom prst="rect">
            <a:avLst/>
          </a:prstGeom>
          <a:solidFill>
            <a:srgbClr val="92D050"/>
          </a:solidFill>
          <a:ln w="38100">
            <a:solidFill>
              <a:srgbClr val="FF0000"/>
            </a:solidFill>
          </a:ln>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s-CZ" sz="3200" b="1" dirty="0"/>
              <a:t>Klášter v </a:t>
            </a:r>
            <a:r>
              <a:rPr lang="cs-CZ" sz="3200" b="1" dirty="0" err="1"/>
              <a:t>Rile</a:t>
            </a:r>
            <a:endParaRPr lang="cs-CZ" sz="3200" b="1" dirty="0"/>
          </a:p>
          <a:p>
            <a:endParaRPr lang="cs-CZ" sz="3200" b="1" dirty="0"/>
          </a:p>
        </p:txBody>
      </p:sp>
    </p:spTree>
    <p:extLst>
      <p:ext uri="{BB962C8B-B14F-4D97-AF65-F5344CB8AC3E}">
        <p14:creationId xmlns:p14="http://schemas.microsoft.com/office/powerpoint/2010/main" val="3199282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3164" y="764704"/>
            <a:ext cx="8712968" cy="4493538"/>
          </a:xfrm>
          <a:prstGeom prst="rect">
            <a:avLst/>
          </a:prstGeom>
          <a:noFill/>
        </p:spPr>
        <p:txBody>
          <a:bodyPr wrap="square" rtlCol="0">
            <a:spAutoFit/>
          </a:bodyPr>
          <a:lstStyle/>
          <a:p>
            <a:pPr marL="457200" indent="-457200">
              <a:buFont typeface="Arial" pitchFamily="34" charset="0"/>
              <a:buChar char="•"/>
            </a:pPr>
            <a:r>
              <a:rPr lang="cs-CZ" sz="2600" dirty="0" smtClean="0"/>
              <a:t>V klášterním kostele našlo po neuvěřitelné odyseji pokoj tělo bulharského krále Borise III. Tělesné ostatky panovníka, jemuž bylo z rituálních důvodů vyňato srdce, zde byly pohřbeny až v r. 1943. O 3 roky později musely být na popud komunistických mocnářů převezeny do zámeckého parku v královské vile </a:t>
            </a:r>
            <a:r>
              <a:rPr lang="cs-CZ" sz="2600" dirty="0" err="1" smtClean="0"/>
              <a:t>Vranja</a:t>
            </a:r>
            <a:r>
              <a:rPr lang="cs-CZ" sz="2600" dirty="0" smtClean="0"/>
              <a:t>. Od r. 1956, kdy bylo podruhé pohřebiště vykradeno, se tělesné ostatky panovníka pohřešují. Později se našlo pouze samostatně uchované srdce, které přežilo komunistický režim na lékařské fakultě sofijské univerzity. Ve Španělsku žijící rodina mrtvého krále se postarala o to, aby bylo srdce uloženo v Rilském klášteře.</a:t>
            </a:r>
            <a:endParaRPr lang="cs-CZ" sz="2600" dirty="0"/>
          </a:p>
        </p:txBody>
      </p:sp>
    </p:spTree>
    <p:extLst>
      <p:ext uri="{BB962C8B-B14F-4D97-AF65-F5344CB8AC3E}">
        <p14:creationId xmlns:p14="http://schemas.microsoft.com/office/powerpoint/2010/main" val="27760668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pPr algn="l"/>
            <a:r>
              <a:rPr lang="cs-CZ" sz="3200" dirty="0" smtClean="0"/>
              <a:t>Seznam použitých zdrojů</a:t>
            </a:r>
            <a:endParaRPr lang="cs-CZ" sz="3200" dirty="0"/>
          </a:p>
        </p:txBody>
      </p:sp>
      <p:sp>
        <p:nvSpPr>
          <p:cNvPr id="3" name="Zástupný symbol pro obsah 2"/>
          <p:cNvSpPr>
            <a:spLocks noGrp="1"/>
          </p:cNvSpPr>
          <p:nvPr>
            <p:ph sz="quarter" idx="1"/>
          </p:nvPr>
        </p:nvSpPr>
        <p:spPr>
          <a:xfrm>
            <a:off x="467544" y="1268760"/>
            <a:ext cx="8229600" cy="3960440"/>
          </a:xfrm>
        </p:spPr>
        <p:txBody>
          <a:bodyPr/>
          <a:lstStyle/>
          <a:p>
            <a:r>
              <a:rPr lang="cs-CZ" sz="2000" dirty="0"/>
              <a:t>HÜBELOVÁ, Dana a Petr CHALUPA. </a:t>
            </a:r>
            <a:r>
              <a:rPr lang="cs-CZ" sz="2000" i="1" dirty="0"/>
              <a:t>Zeměpis: učebnice</a:t>
            </a:r>
            <a:r>
              <a:rPr lang="cs-CZ" sz="2000" dirty="0"/>
              <a:t>. 1. vyd. [i.e. 2. vyd.]. Brno: Nová škola, </a:t>
            </a:r>
            <a:r>
              <a:rPr lang="cs-CZ" sz="2000" dirty="0" smtClean="0"/>
              <a:t>2010</a:t>
            </a:r>
            <a:r>
              <a:rPr lang="cs-CZ" sz="2000" dirty="0"/>
              <a:t>, 95 s. Duhová řada. ISBN 978-80-7289-148-1</a:t>
            </a:r>
            <a:r>
              <a:rPr lang="cs-CZ" sz="2000" dirty="0" smtClean="0"/>
              <a:t>.</a:t>
            </a:r>
            <a:endParaRPr lang="cs-CZ" sz="2000" dirty="0"/>
          </a:p>
          <a:p>
            <a:r>
              <a:rPr lang="cs-CZ" sz="2000" dirty="0"/>
              <a:t>JEŘÁBEK, Milan a Vít VILÍMEK. </a:t>
            </a:r>
            <a:r>
              <a:rPr lang="cs-CZ" sz="2000" i="1" dirty="0"/>
              <a:t>Zeměpis světa: učebnice zeměpisu pro základní školy a víceletá gymnázia</a:t>
            </a:r>
            <a:r>
              <a:rPr lang="cs-CZ" sz="2000" dirty="0"/>
              <a:t>. 1. vyd. Praha: Nakladatelství České geografické společnosti, 1997, 60 s. ISBN 80-860-3407-0</a:t>
            </a:r>
            <a:r>
              <a:rPr lang="cs-CZ" sz="2000" dirty="0" smtClean="0"/>
              <a:t>.</a:t>
            </a:r>
            <a:endParaRPr lang="cs-CZ" sz="2000" dirty="0"/>
          </a:p>
          <a:p>
            <a:r>
              <a:rPr lang="cs-CZ" sz="2000" i="1" dirty="0"/>
              <a:t>Encyklopedie Zeměpis světa</a:t>
            </a:r>
            <a:r>
              <a:rPr lang="cs-CZ" sz="2000" dirty="0"/>
              <a:t>. V Praze: Columbus, 2002, 512 s. ISBN 80-901-7276-8</a:t>
            </a:r>
            <a:r>
              <a:rPr lang="cs-CZ" sz="2000" dirty="0" smtClean="0"/>
              <a:t>.</a:t>
            </a:r>
          </a:p>
          <a:p>
            <a:r>
              <a:rPr lang="cs-CZ" sz="2000" dirty="0"/>
              <a:t>MAASS, Winfried. </a:t>
            </a:r>
            <a:r>
              <a:rPr lang="cs-CZ" sz="2000" i="1" dirty="0"/>
              <a:t>100 divů světa: největší poklady lidstva na pěti kontinentech</a:t>
            </a:r>
            <a:r>
              <a:rPr lang="cs-CZ" sz="2000" dirty="0"/>
              <a:t>. 2. vyd. Čestlice: </a:t>
            </a:r>
            <a:r>
              <a:rPr lang="cs-CZ" sz="2000" dirty="0" err="1"/>
              <a:t>Rebo</a:t>
            </a:r>
            <a:r>
              <a:rPr lang="cs-CZ" sz="2000" dirty="0"/>
              <a:t>, 2001, 207 s. ISBN 80-723-4185-5</a:t>
            </a:r>
            <a:r>
              <a:rPr lang="cs-CZ" sz="2000" dirty="0" smtClean="0"/>
              <a:t>.</a:t>
            </a:r>
          </a:p>
          <a:p>
            <a:r>
              <a:rPr lang="cs-CZ" sz="2000" dirty="0">
                <a:hlinkClick r:id="rId2"/>
              </a:rPr>
              <a:t>http://</a:t>
            </a:r>
            <a:r>
              <a:rPr lang="cs-CZ" sz="2000" dirty="0" smtClean="0">
                <a:hlinkClick r:id="rId2"/>
              </a:rPr>
              <a:t>cs.wikipedia.org/wiki/Bulharsko</a:t>
            </a:r>
            <a:endParaRPr lang="cs-CZ" sz="2000" dirty="0" smtClean="0"/>
          </a:p>
          <a:p>
            <a:r>
              <a:rPr lang="cs-CZ" sz="2000" u="sng" dirty="0">
                <a:hlinkClick r:id="rId3"/>
              </a:rPr>
              <a:t>http://upload.wikimedia.org/wikipedia/Flag </a:t>
            </a:r>
            <a:r>
              <a:rPr lang="cs-CZ" sz="2000" u="sng" dirty="0" err="1">
                <a:hlinkClick r:id="rId3"/>
              </a:rPr>
              <a:t>of</a:t>
            </a:r>
            <a:r>
              <a:rPr lang="cs-CZ" sz="2000" u="sng" dirty="0">
                <a:hlinkClick r:id="rId3"/>
              </a:rPr>
              <a:t> </a:t>
            </a:r>
            <a:r>
              <a:rPr lang="cs-CZ" sz="2000" u="sng" dirty="0" err="1" smtClean="0">
                <a:hlinkClick r:id="rId3"/>
              </a:rPr>
              <a:t>Bulgaria.svg</a:t>
            </a:r>
            <a:endParaRPr lang="cs-CZ" sz="2000" u="sng" dirty="0" smtClean="0"/>
          </a:p>
          <a:p>
            <a:endParaRPr lang="cs-CZ" sz="2000" dirty="0"/>
          </a:p>
          <a:p>
            <a:endParaRPr lang="cs-CZ" sz="2000" dirty="0" smtClean="0"/>
          </a:p>
          <a:p>
            <a:endParaRPr lang="cs-CZ" sz="2000" dirty="0" smtClean="0"/>
          </a:p>
          <a:p>
            <a:pPr marL="0" indent="0">
              <a:buNone/>
            </a:pPr>
            <a:endParaRPr lang="cs-CZ" sz="2000" dirty="0"/>
          </a:p>
        </p:txBody>
      </p:sp>
    </p:spTree>
    <p:extLst>
      <p:ext uri="{BB962C8B-B14F-4D97-AF65-F5344CB8AC3E}">
        <p14:creationId xmlns:p14="http://schemas.microsoft.com/office/powerpoint/2010/main" val="26975297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357</TotalTime>
  <Words>772</Words>
  <Application>Microsoft Office PowerPoint</Application>
  <PresentationFormat>Předvádění na obrazovce (4:3)</PresentationFormat>
  <Paragraphs>88</Paragraphs>
  <Slides>13</Slides>
  <Notes>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B U L H A R S K O</vt:lpstr>
      <vt:lpstr>Přírodní poměry</vt:lpstr>
      <vt:lpstr>Zemědělství</vt:lpstr>
      <vt:lpstr>Hospodářství</vt:lpstr>
      <vt:lpstr>Cestovní ruch</vt:lpstr>
      <vt:lpstr>Prezentace aplikace PowerPoint</vt:lpstr>
      <vt:lpstr>Sofie</vt:lpstr>
      <vt:lpstr>Prezentace aplikace PowerPoint</vt:lpstr>
      <vt:lpstr>Prezentace aplikace PowerPoint</vt:lpstr>
      <vt:lpstr>Prezentace aplikace PowerPoint</vt:lpstr>
      <vt:lpstr>Prezentace aplikace PowerPoint</vt:lpstr>
      <vt:lpstr>Seznam použitých zdrojů</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Antonín Zelený</dc:creator>
  <cp:lastModifiedBy>pc4</cp:lastModifiedBy>
  <cp:revision>48</cp:revision>
  <dcterms:created xsi:type="dcterms:W3CDTF">2012-12-23T08:55:19Z</dcterms:created>
  <dcterms:modified xsi:type="dcterms:W3CDTF">2013-12-19T08:44:01Z</dcterms:modified>
</cp:coreProperties>
</file>