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9" r:id="rId3"/>
    <p:sldId id="260" r:id="rId4"/>
    <p:sldId id="271" r:id="rId5"/>
    <p:sldId id="262" r:id="rId6"/>
    <p:sldId id="264" r:id="rId7"/>
    <p:sldId id="261" r:id="rId8"/>
    <p:sldId id="265" r:id="rId9"/>
    <p:sldId id="267" r:id="rId10"/>
    <p:sldId id="269" r:id="rId11"/>
    <p:sldId id="270" r:id="rId12"/>
    <p:sldId id="266" r:id="rId13"/>
    <p:sldId id="268" r:id="rId14"/>
    <p:sldId id="272" r:id="rId15"/>
    <p:sldId id="258" r:id="rId16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691" autoAdjust="0"/>
    <p:restoredTop sz="94660"/>
  </p:normalViewPr>
  <p:slideViewPr>
    <p:cSldViewPr>
      <p:cViewPr varScale="1">
        <p:scale>
          <a:sx n="66" d="100"/>
          <a:sy n="66" d="100"/>
        </p:scale>
        <p:origin x="-45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4D0ADDE-D832-4316-88AA-6D2662ADCEA8}" type="datetimeFigureOut">
              <a:rPr lang="cs-CZ"/>
              <a:pPr>
                <a:defRPr/>
              </a:pPr>
              <a:t>19.12.2013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A698A11-D540-4D7E-A8B6-687477D5CC70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1590123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2B77FA-C72F-4A4A-915D-43ED77A9A6BF}" type="datetimeFigureOut">
              <a:rPr lang="cs-CZ"/>
              <a:pPr>
                <a:defRPr/>
              </a:pPr>
              <a:t>19.12.2013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B3EC76-534B-4DCD-A6E8-8FA44D39116F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1221704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19A2BD5-8458-4A51-A610-5E250A859A21}" type="datetimeFigureOut">
              <a:rPr lang="cs-CZ"/>
              <a:pPr>
                <a:defRPr/>
              </a:pPr>
              <a:t>19.12.2013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AD88CB-05DD-46E9-B683-43D9515D60A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747484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787747F-D895-45B5-A84D-1294A91DB436}" type="datetimeFigureOut">
              <a:rPr lang="cs-CZ"/>
              <a:pPr>
                <a:defRPr/>
              </a:pPr>
              <a:t>19.12.2013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1016297-A660-4E01-8D68-2E8A2D401853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2784013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3461AD-A643-4060-8F6E-D9D269A83533}" type="datetimeFigureOut">
              <a:rPr lang="cs-CZ"/>
              <a:pPr>
                <a:defRPr/>
              </a:pPr>
              <a:t>19.12.2013</a:t>
            </a:fld>
            <a:endParaRPr lang="cs-CZ" dirty="0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9ABE49-601B-45FB-99BF-FDA62D26AEB0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8089634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F42925-469C-4EEA-99D1-7DAD66CFFB97}" type="datetimeFigureOut">
              <a:rPr lang="cs-CZ"/>
              <a:pPr>
                <a:defRPr/>
              </a:pPr>
              <a:t>19.12.2013</a:t>
            </a:fld>
            <a:endParaRPr lang="cs-CZ" dirty="0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C324F0B-B7E1-4D42-9C5D-F76F0A40C00E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442412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84B985D-03AE-4F72-9441-A47945FE0CCE}" type="datetimeFigureOut">
              <a:rPr lang="cs-CZ"/>
              <a:pPr>
                <a:defRPr/>
              </a:pPr>
              <a:t>19.12.2013</a:t>
            </a:fld>
            <a:endParaRPr lang="cs-CZ" dirty="0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29BF8B-0BC7-4A0E-B258-E08347ACFD8F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7308234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5E70CE-BCB2-477D-A84E-3AABD5186316}" type="datetimeFigureOut">
              <a:rPr lang="cs-CZ"/>
              <a:pPr>
                <a:defRPr/>
              </a:pPr>
              <a:t>19.12.2013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D9293C-65DA-4C88-A43D-0AA088FC7AE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462880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CFB8CB5-B97B-4974-A1BD-12296B3FEFC1}" type="datetimeFigureOut">
              <a:rPr lang="cs-CZ"/>
              <a:pPr>
                <a:defRPr/>
              </a:pPr>
              <a:t>19.12.2013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9E931A-3990-4B98-A1CC-7901BE464B33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9149983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2C5CE7E-E9C5-4663-924D-A6548D555A16}" type="datetimeFigureOut">
              <a:rPr lang="cs-CZ"/>
              <a:pPr>
                <a:defRPr/>
              </a:pPr>
              <a:t>19.12.2013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2D1A05-E9AB-400E-8572-695CF967FCD3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327401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D6A3A31-E815-46A3-A25B-60D1C5E87CA9}" type="datetimeFigureOut">
              <a:rPr lang="cs-CZ"/>
              <a:pPr>
                <a:defRPr/>
              </a:pPr>
              <a:t>19.12.2013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9247B94-3EDE-4EC1-937F-3CF0DC43B4D4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2602606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7C0EB536-877B-4EE2-A093-356BC81B1B95}" type="datetimeFigureOut">
              <a:rPr lang="cs-CZ"/>
              <a:pPr>
                <a:defRPr/>
              </a:pPr>
              <a:t>19.12.2013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0D2823DA-B5B1-4685-9153-FF82473DBFEC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Flag%20of%20Switzerland.svg" TargetMode="External"/><Relationship Id="rId2" Type="http://schemas.openxmlformats.org/officeDocument/2006/relationships/hyperlink" Target="http://cs.wikipedia.org/wiki/&#352;v&#253;carsko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45885148"/>
              </p:ext>
            </p:extLst>
          </p:nvPr>
        </p:nvGraphicFramePr>
        <p:xfrm>
          <a:off x="467518" y="1676400"/>
          <a:ext cx="8208963" cy="5441279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243830"/>
                <a:gridCol w="5965133"/>
              </a:tblGrid>
              <a:tr h="320080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Škola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Katolické gymnázium Třebíč, Otmarova 22, Třebíč 674 01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20080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Název </a:t>
                      </a:r>
                      <a:r>
                        <a:rPr lang="cs-CZ" sz="1400" dirty="0" smtClean="0">
                          <a:effectLst/>
                        </a:rPr>
                        <a:t>projektu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Moderní škola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20080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Číslo projektu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CZ.1.07/1.5.00/34.0464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20080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Šablona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III/2 Inovace a zkvalitnění výuky prostřednictvím ICT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20080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Autor DUM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  <a:tabLst>
                          <a:tab pos="2056765" algn="ctr"/>
                        </a:tabLst>
                      </a:pPr>
                      <a:r>
                        <a:rPr lang="cs-CZ" sz="1400" dirty="0" smtClean="0">
                          <a:effectLst/>
                        </a:rPr>
                        <a:t>Mgr.</a:t>
                      </a:r>
                      <a:r>
                        <a:rPr lang="cs-CZ" sz="1400" baseline="0" dirty="0" smtClean="0">
                          <a:effectLst/>
                        </a:rPr>
                        <a:t> </a:t>
                      </a:r>
                      <a:r>
                        <a:rPr lang="cs-CZ" sz="1400" baseline="0" smtClean="0">
                          <a:effectLst/>
                        </a:rPr>
                        <a:t>Renata Kohoutková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20080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Název DUM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Švýcarsko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2008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b="1" kern="120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Kód DUM</a:t>
                      </a:r>
                      <a:endParaRPr lang="cs-CZ" sz="1400" b="1" kern="1200" dirty="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VY_32_INOVACE_6.2</a:t>
                      </a:r>
                      <a:r>
                        <a:rPr lang="cs-CZ" sz="1400" kern="12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.2 </a:t>
                      </a:r>
                      <a:endParaRPr lang="cs-CZ" sz="14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/>
                </a:tc>
              </a:tr>
              <a:tr h="32008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Datum vytvoření 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</a:rPr>
                        <a:t>6. 10. 2013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20080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Předmět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</a:rPr>
                        <a:t>Zeměpis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20080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Tematická oblast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</a:rPr>
                        <a:t>Střední a jihovýchodní Evropa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20080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Výstup ŠVP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</a:rPr>
                        <a:t>Žák</a:t>
                      </a:r>
                      <a:r>
                        <a:rPr lang="cs-CZ" sz="1400" baseline="0" dirty="0" smtClean="0">
                          <a:effectLst/>
                        </a:rPr>
                        <a:t> popíše zvláštnosti  přírodních a hospodářských poměrů Švýcarska.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20080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Anotace DUM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</a:rPr>
                        <a:t>Materiál</a:t>
                      </a:r>
                      <a:r>
                        <a:rPr lang="cs-CZ" sz="1400" baseline="0" dirty="0" smtClean="0">
                          <a:effectLst/>
                        </a:rPr>
                        <a:t> obsahuje zeměpisnou charakteristiku státu.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20080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Metodický popis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effectLst/>
                        </a:rPr>
                        <a:t>Materiál je určen k</a:t>
                      </a:r>
                      <a:r>
                        <a:rPr lang="cs-CZ" sz="1400" baseline="0" dirty="0" smtClean="0">
                          <a:effectLst/>
                        </a:rPr>
                        <a:t> doplnění výuky o Švýcarsku. Lze jej využít jako studijní materiál.</a:t>
                      </a:r>
                      <a:endParaRPr lang="cs-CZ" sz="1400" dirty="0" smtClean="0">
                        <a:solidFill>
                          <a:srgbClr val="365F9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20080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Hodnocení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</a:rPr>
                        <a:t>Materiál</a:t>
                      </a:r>
                      <a:r>
                        <a:rPr lang="cs-CZ" sz="1400" baseline="0" dirty="0" smtClean="0">
                          <a:effectLst/>
                        </a:rPr>
                        <a:t> byl názornou pomůckou na dokreslení představy o Švýcarsku.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640159">
                <a:tc gridSpan="2"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Autor prohlašuje, že řádně uvedl všechny použité zdroje. Pokud není uvedeno jinak, použitý materiál je z vlastních zdrojů autora.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2099" name="Rectangle 3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cs-CZ" dirty="0"/>
          </a:p>
        </p:txBody>
      </p:sp>
      <p:pic>
        <p:nvPicPr>
          <p:cNvPr id="2100" name="Obrázek 1" descr="http://hilase.cz/wp-content/uploads/2012/12/OPVK_hor_zakladni_logolink_RGB_cz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5713" y="116632"/>
            <a:ext cx="6632575" cy="1447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bg1"/>
          </a:solidFill>
          <a:ln w="76200">
            <a:solidFill>
              <a:srgbClr val="FF0000"/>
            </a:solidFill>
          </a:ln>
        </p:spPr>
        <p:txBody>
          <a:bodyPr/>
          <a:lstStyle/>
          <a:p>
            <a:pPr>
              <a:defRPr/>
            </a:pPr>
            <a:r>
              <a:rPr lang="cs-CZ" b="1" dirty="0" smtClean="0"/>
              <a:t>Š V Ý C A R S K O</a:t>
            </a:r>
            <a:endParaRPr lang="cs-CZ" b="1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half" idx="2"/>
          </p:nvPr>
        </p:nvSpPr>
        <p:spPr>
          <a:xfrm>
            <a:off x="4648200" y="2132856"/>
            <a:ext cx="4038600" cy="3993307"/>
          </a:xfrm>
        </p:spPr>
        <p:txBody>
          <a:bodyPr/>
          <a:lstStyle/>
          <a:p>
            <a:r>
              <a:rPr lang="cs-CZ" dirty="0" smtClean="0"/>
              <a:t>Hlavní město: Bern</a:t>
            </a:r>
          </a:p>
          <a:p>
            <a:r>
              <a:rPr lang="cs-CZ" dirty="0" smtClean="0"/>
              <a:t>Němčina, francouzština, italština, rétorománština</a:t>
            </a:r>
          </a:p>
          <a:p>
            <a:r>
              <a:rPr lang="cs-CZ" dirty="0" smtClean="0"/>
              <a:t>Švýcarský frank</a:t>
            </a:r>
          </a:p>
          <a:p>
            <a:r>
              <a:rPr lang="cs-CZ" dirty="0" smtClean="0"/>
              <a:t>Curych, Ženeva, Basilej, Lausanne, Luzern </a:t>
            </a:r>
          </a:p>
          <a:p>
            <a:endParaRPr lang="cs-CZ" dirty="0"/>
          </a:p>
        </p:txBody>
      </p:sp>
      <p:pic>
        <p:nvPicPr>
          <p:cNvPr id="9" name="Zástupný symbol pro obsah 8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2500" y="2339181"/>
            <a:ext cx="3048000" cy="3048000"/>
          </a:xfrm>
        </p:spPr>
      </p:pic>
      <p:sp>
        <p:nvSpPr>
          <p:cNvPr id="3" name="Obdélník 2"/>
          <p:cNvSpPr/>
          <p:nvPr/>
        </p:nvSpPr>
        <p:spPr>
          <a:xfrm>
            <a:off x="792952" y="6093296"/>
            <a:ext cx="4155240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1200" u="sng" dirty="0"/>
              <a:t>http://upload.wikimedia.org/wikipedia/Flag </a:t>
            </a:r>
            <a:r>
              <a:rPr lang="cs-CZ" sz="1200" u="sng" dirty="0" smtClean="0"/>
              <a:t> </a:t>
            </a:r>
            <a:r>
              <a:rPr lang="cs-CZ" sz="1200" u="sng" dirty="0" err="1" smtClean="0"/>
              <a:t>of</a:t>
            </a:r>
            <a:r>
              <a:rPr lang="cs-CZ" sz="1200" u="sng" dirty="0" smtClean="0"/>
              <a:t>  </a:t>
            </a:r>
            <a:r>
              <a:rPr lang="cs-CZ" sz="1200" u="sng" dirty="0" err="1" smtClean="0"/>
              <a:t>Switzerland.svg</a:t>
            </a:r>
            <a:endParaRPr lang="cs-CZ" sz="1200" u="sng" dirty="0" smtClean="0"/>
          </a:p>
          <a:p>
            <a:pPr>
              <a:defRPr/>
            </a:pPr>
            <a:endParaRPr lang="cs-CZ" sz="1200" dirty="0"/>
          </a:p>
          <a:p>
            <a:pPr eaLnBrk="1" hangingPunct="1">
              <a:defRPr/>
            </a:pPr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10952" y="116632"/>
            <a:ext cx="8229600" cy="706090"/>
          </a:xfrm>
          <a:ln w="38100">
            <a:solidFill>
              <a:srgbClr val="FF0000"/>
            </a:solidFill>
          </a:ln>
        </p:spPr>
        <p:txBody>
          <a:bodyPr/>
          <a:lstStyle/>
          <a:p>
            <a:r>
              <a:rPr lang="cs-CZ" sz="3200" b="1" dirty="0" smtClean="0"/>
              <a:t>Přírodní poměry</a:t>
            </a:r>
            <a:endParaRPr lang="cs-CZ" sz="32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23920" y="1052736"/>
            <a:ext cx="9120080" cy="566308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600" u="sng" dirty="0" smtClean="0"/>
              <a:t>Povrch</a:t>
            </a:r>
            <a:r>
              <a:rPr lang="cs-CZ" sz="2600" dirty="0" smtClean="0"/>
              <a:t> hornatý (70%): </a:t>
            </a:r>
          </a:p>
          <a:p>
            <a:pPr marL="800100" lvl="1" indent="-342900">
              <a:buFont typeface="Arial" pitchFamily="34" charset="0"/>
              <a:buChar char="•"/>
            </a:pPr>
            <a:r>
              <a:rPr lang="cs-CZ" sz="2600" dirty="0" smtClean="0"/>
              <a:t>SZ – vápencové pohoří Jura, údolí Rýna,</a:t>
            </a:r>
          </a:p>
          <a:p>
            <a:pPr marL="800100" lvl="1" indent="-342900">
              <a:buFont typeface="Arial" pitchFamily="34" charset="0"/>
              <a:buChar char="•"/>
            </a:pPr>
            <a:r>
              <a:rPr lang="cs-CZ" sz="2600" dirty="0" smtClean="0"/>
              <a:t>Střed – Švýcarská plošina </a:t>
            </a:r>
            <a:r>
              <a:rPr lang="cs-CZ" sz="2400" dirty="0" smtClean="0"/>
              <a:t>(od Ženevského po Bodamského j.),</a:t>
            </a:r>
          </a:p>
          <a:p>
            <a:pPr marL="800100" lvl="1" indent="-342900">
              <a:buFont typeface="Arial" pitchFamily="34" charset="0"/>
              <a:buChar char="•"/>
            </a:pPr>
            <a:r>
              <a:rPr lang="cs-CZ" sz="2600" dirty="0" smtClean="0"/>
              <a:t>J – Alpy (Bernské, </a:t>
            </a:r>
            <a:r>
              <a:rPr lang="cs-CZ" sz="2600" dirty="0" err="1" smtClean="0"/>
              <a:t>Glarnské</a:t>
            </a:r>
            <a:r>
              <a:rPr lang="cs-CZ" sz="2600" dirty="0" smtClean="0"/>
              <a:t>…)</a:t>
            </a:r>
          </a:p>
          <a:p>
            <a:pPr marL="800100" lvl="1" indent="-342900">
              <a:buFont typeface="Arial" pitchFamily="34" charset="0"/>
              <a:buChar char="•"/>
            </a:pPr>
            <a:endParaRPr lang="cs-CZ" sz="800" dirty="0"/>
          </a:p>
          <a:p>
            <a:pPr marL="342900" indent="-342900">
              <a:buFont typeface="Arial" pitchFamily="34" charset="0"/>
              <a:buChar char="•"/>
            </a:pPr>
            <a:r>
              <a:rPr lang="cs-CZ" sz="2600" u="sng" dirty="0" smtClean="0"/>
              <a:t>Podnebí</a:t>
            </a:r>
            <a:r>
              <a:rPr lang="cs-CZ" sz="2600" dirty="0" smtClean="0"/>
              <a:t> – mírné s vlivy kontinentálními, oceánskými i středomořskými, je silně ovlivňováno expozicí</a:t>
            </a:r>
          </a:p>
          <a:p>
            <a:pPr marL="800100" lvl="1" indent="-342900">
              <a:buFont typeface="Arial" pitchFamily="34" charset="0"/>
              <a:buChar char="•"/>
            </a:pPr>
            <a:r>
              <a:rPr lang="cs-CZ" sz="2600" b="1" dirty="0" smtClean="0"/>
              <a:t>Fén</a:t>
            </a:r>
            <a:r>
              <a:rPr lang="cs-CZ" sz="2600" dirty="0" smtClean="0"/>
              <a:t> – teplý a suchý místní vítr, který klesá z hor, </a:t>
            </a:r>
            <a:r>
              <a:rPr lang="cs-CZ" sz="2600" dirty="0" smtClean="0"/>
              <a:t>na </a:t>
            </a:r>
            <a:r>
              <a:rPr lang="cs-CZ" sz="2600" dirty="0" smtClean="0"/>
              <a:t>jaře a </a:t>
            </a:r>
            <a:r>
              <a:rPr lang="cs-CZ" sz="2600" dirty="0" smtClean="0"/>
              <a:t>   na </a:t>
            </a:r>
            <a:r>
              <a:rPr lang="cs-CZ" sz="2600" dirty="0" smtClean="0"/>
              <a:t>podzim, způsobuje rychlé tání sněhu a povodně.</a:t>
            </a:r>
          </a:p>
          <a:p>
            <a:pPr marL="800100" lvl="1" indent="-342900">
              <a:buFont typeface="Arial" pitchFamily="34" charset="0"/>
              <a:buChar char="•"/>
            </a:pPr>
            <a:endParaRPr lang="cs-CZ" sz="800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cs-CZ" sz="2600" u="sng" dirty="0" smtClean="0"/>
              <a:t>Řeky</a:t>
            </a:r>
            <a:r>
              <a:rPr lang="cs-CZ" sz="2600" dirty="0" smtClean="0"/>
              <a:t> – pramení </a:t>
            </a:r>
            <a:r>
              <a:rPr lang="cs-CZ" sz="2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Rýn a Rhôna</a:t>
            </a:r>
            <a:endParaRPr lang="cs-CZ" sz="2600" b="1" u="sng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800100" lvl="1" indent="-342900">
              <a:buFont typeface="Arial" pitchFamily="34" charset="0"/>
              <a:buChar char="•"/>
            </a:pPr>
            <a:endParaRPr lang="cs-CZ" sz="800" dirty="0"/>
          </a:p>
          <a:p>
            <a:pPr marL="342900" indent="-342900">
              <a:buFont typeface="Arial" pitchFamily="34" charset="0"/>
              <a:buChar char="•"/>
            </a:pPr>
            <a:r>
              <a:rPr lang="cs-CZ" sz="2600" u="sng" dirty="0" smtClean="0"/>
              <a:t>Jezera </a:t>
            </a:r>
          </a:p>
          <a:p>
            <a:pPr marL="800100" lvl="1" indent="-342900">
              <a:buFont typeface="Arial" pitchFamily="34" charset="0"/>
              <a:buChar char="•"/>
            </a:pPr>
            <a:r>
              <a:rPr lang="cs-CZ" sz="2600" dirty="0" smtClean="0"/>
              <a:t>Ledovcového původu – Ženevské, Bodamské, Curyšské, </a:t>
            </a:r>
            <a:r>
              <a:rPr lang="cs-CZ" sz="2600" dirty="0" err="1" smtClean="0"/>
              <a:t>Zugské</a:t>
            </a:r>
            <a:r>
              <a:rPr lang="cs-CZ" sz="2600" dirty="0" smtClean="0"/>
              <a:t>, </a:t>
            </a:r>
            <a:r>
              <a:rPr lang="cs-CZ" sz="2600" dirty="0" err="1" smtClean="0"/>
              <a:t>Vierwaldstättské</a:t>
            </a:r>
            <a:r>
              <a:rPr lang="cs-CZ" sz="2600" dirty="0" smtClean="0"/>
              <a:t>, </a:t>
            </a:r>
            <a:r>
              <a:rPr lang="cs-CZ" sz="2600" dirty="0" err="1" smtClean="0"/>
              <a:t>Thunské</a:t>
            </a:r>
            <a:r>
              <a:rPr lang="cs-CZ" sz="2600" dirty="0" smtClean="0"/>
              <a:t>, Luganské, </a:t>
            </a:r>
            <a:r>
              <a:rPr lang="cs-CZ" sz="2600" dirty="0" err="1" smtClean="0"/>
              <a:t>Lago</a:t>
            </a:r>
            <a:r>
              <a:rPr lang="cs-CZ" sz="2600" dirty="0" smtClean="0"/>
              <a:t> </a:t>
            </a:r>
            <a:r>
              <a:rPr lang="cs-CZ" sz="2600" dirty="0" err="1" smtClean="0"/>
              <a:t>Maggiore</a:t>
            </a:r>
            <a:r>
              <a:rPr lang="cs-CZ" sz="2600" dirty="0" smtClean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032169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96260"/>
            <a:ext cx="8964488" cy="169277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600" u="sng" dirty="0"/>
              <a:t>Fauna a flora </a:t>
            </a:r>
          </a:p>
          <a:p>
            <a:pPr marL="800100" lvl="1" indent="-342900">
              <a:buFont typeface="Arial" pitchFamily="34" charset="0"/>
              <a:buChar char="•"/>
            </a:pPr>
            <a:r>
              <a:rPr lang="cs-CZ" sz="2600" dirty="0"/>
              <a:t>švýcarská horská květena patří k nejbohatším v Evropě (hořce a alpská protěž).</a:t>
            </a:r>
          </a:p>
          <a:p>
            <a:pPr marL="800100" lvl="1" indent="-342900">
              <a:buFont typeface="Arial" pitchFamily="34" charset="0"/>
              <a:buChar char="•"/>
            </a:pPr>
            <a:r>
              <a:rPr lang="cs-CZ" sz="2600" dirty="0"/>
              <a:t>Alpská zvířena – kamzík, kozorožec a svišť.</a:t>
            </a:r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32" y="2060848"/>
            <a:ext cx="6410640" cy="44656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7236296" y="1729330"/>
            <a:ext cx="1467838" cy="49244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600" dirty="0"/>
              <a:t>NP </a:t>
            </a:r>
            <a:r>
              <a:rPr lang="cs-CZ" sz="2600" dirty="0" err="1"/>
              <a:t>Écrins</a:t>
            </a:r>
            <a:endParaRPr lang="cs-CZ" sz="2600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08263" y="2226872"/>
            <a:ext cx="6535737" cy="4608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808755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25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25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25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78185" y="1066047"/>
            <a:ext cx="8132763" cy="52609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485510" y="173495"/>
            <a:ext cx="8125438" cy="8925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600" dirty="0"/>
              <a:t>Velký </a:t>
            </a:r>
            <a:r>
              <a:rPr lang="cs-CZ" sz="2600" dirty="0" err="1"/>
              <a:t>Aletschský</a:t>
            </a:r>
            <a:r>
              <a:rPr lang="cs-CZ" sz="2600" dirty="0"/>
              <a:t> [</a:t>
            </a:r>
            <a:r>
              <a:rPr lang="cs-CZ" sz="2600" dirty="0" err="1"/>
              <a:t>alečský</a:t>
            </a:r>
            <a:r>
              <a:rPr lang="cs-CZ" sz="2600" dirty="0"/>
              <a:t>] </a:t>
            </a:r>
            <a:r>
              <a:rPr lang="cs-CZ" sz="2600" dirty="0" smtClean="0"/>
              <a:t>ledovec - jeho </a:t>
            </a:r>
            <a:r>
              <a:rPr lang="cs-CZ" sz="2600" dirty="0"/>
              <a:t>tloušťka je dokonce 800 m, délka 26,8 </a:t>
            </a:r>
            <a:r>
              <a:rPr lang="cs-CZ" sz="2600" dirty="0" smtClean="0"/>
              <a:t>km. </a:t>
            </a:r>
            <a:endParaRPr lang="cs-CZ" sz="2600" dirty="0"/>
          </a:p>
        </p:txBody>
      </p:sp>
      <p:sp>
        <p:nvSpPr>
          <p:cNvPr id="2" name="Obdélník 1"/>
          <p:cNvSpPr/>
          <p:nvPr/>
        </p:nvSpPr>
        <p:spPr>
          <a:xfrm>
            <a:off x="478185" y="6327022"/>
            <a:ext cx="215661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Foto z archivu autora</a:t>
            </a:r>
          </a:p>
        </p:txBody>
      </p:sp>
    </p:spTree>
    <p:extLst>
      <p:ext uri="{BB962C8B-B14F-4D97-AF65-F5344CB8AC3E}">
        <p14:creationId xmlns:p14="http://schemas.microsoft.com/office/powerpoint/2010/main" val="4177124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08519" y="0"/>
            <a:ext cx="9421766" cy="6858000"/>
          </a:xfrm>
          <a:prstGeom prst="rect">
            <a:avLst/>
          </a:prstGeom>
        </p:spPr>
      </p:pic>
      <p:sp>
        <p:nvSpPr>
          <p:cNvPr id="2" name="TextovéPole 1"/>
          <p:cNvSpPr txBox="1"/>
          <p:nvPr/>
        </p:nvSpPr>
        <p:spPr>
          <a:xfrm>
            <a:off x="14828" y="179347"/>
            <a:ext cx="1807803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>
                <a:solidFill>
                  <a:schemeClr val="bg1"/>
                </a:solidFill>
              </a:rPr>
              <a:t>Monte Rosa</a:t>
            </a:r>
            <a:endParaRPr lang="cs-CZ" sz="2600" dirty="0">
              <a:solidFill>
                <a:schemeClr val="bg1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79512" y="6309320"/>
            <a:ext cx="215661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solidFill>
                  <a:srgbClr val="FFFF00"/>
                </a:solidFill>
              </a:rPr>
              <a:t>Foto z archivu autora</a:t>
            </a:r>
          </a:p>
        </p:txBody>
      </p:sp>
    </p:spTree>
    <p:extLst>
      <p:ext uri="{BB962C8B-B14F-4D97-AF65-F5344CB8AC3E}">
        <p14:creationId xmlns:p14="http://schemas.microsoft.com/office/powerpoint/2010/main" val="14553743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0" y="188640"/>
            <a:ext cx="1768241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>
                <a:solidFill>
                  <a:schemeClr val="bg1"/>
                </a:solidFill>
              </a:rPr>
              <a:t>Matterhorn</a:t>
            </a:r>
            <a:endParaRPr lang="cs-CZ" sz="2600" dirty="0">
              <a:solidFill>
                <a:schemeClr val="bg1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6804248" y="6488668"/>
            <a:ext cx="215661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Foto z archivu autora</a:t>
            </a:r>
          </a:p>
        </p:txBody>
      </p:sp>
    </p:spTree>
    <p:extLst>
      <p:ext uri="{BB962C8B-B14F-4D97-AF65-F5344CB8AC3E}">
        <p14:creationId xmlns:p14="http://schemas.microsoft.com/office/powerpoint/2010/main" val="10191595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  <a:ln w="38100">
            <a:solidFill>
              <a:srgbClr val="FF0000"/>
            </a:solidFill>
          </a:ln>
        </p:spPr>
        <p:txBody>
          <a:bodyPr/>
          <a:lstStyle/>
          <a:p>
            <a:r>
              <a:rPr lang="cs-CZ" sz="3200" b="1" dirty="0" smtClean="0"/>
              <a:t>Hospodářství</a:t>
            </a:r>
            <a:endParaRPr lang="cs-CZ" sz="32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348" y="1340768"/>
            <a:ext cx="9118651" cy="50136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130000"/>
              </a:lnSpc>
              <a:buFont typeface="Arial" pitchFamily="34" charset="0"/>
              <a:buChar char="•"/>
            </a:pPr>
            <a:r>
              <a:rPr lang="cs-CZ" sz="2600" dirty="0" smtClean="0"/>
              <a:t>Kvůli nedostatku orné půdy musí mnoho potravin dovážet.</a:t>
            </a:r>
          </a:p>
          <a:p>
            <a:pPr marL="342900" indent="-342900">
              <a:lnSpc>
                <a:spcPct val="130000"/>
              </a:lnSpc>
              <a:buFont typeface="Arial" pitchFamily="34" charset="0"/>
              <a:buChar char="•"/>
            </a:pPr>
            <a:r>
              <a:rPr lang="cs-CZ" sz="2600" dirty="0" smtClean="0"/>
              <a:t>Netěží se téměř žádné nerostné suroviny, průmysl však patří mezi </a:t>
            </a:r>
            <a:r>
              <a:rPr lang="cs-CZ" sz="2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nejvyspělejší na světě</a:t>
            </a:r>
            <a:r>
              <a:rPr lang="cs-CZ" sz="2600" dirty="0" smtClean="0"/>
              <a:t>.</a:t>
            </a:r>
          </a:p>
          <a:p>
            <a:pPr marL="342900" indent="-342900">
              <a:lnSpc>
                <a:spcPct val="130000"/>
              </a:lnSpc>
              <a:buFont typeface="Arial" pitchFamily="34" charset="0"/>
              <a:buChar char="•"/>
            </a:pPr>
            <a:r>
              <a:rPr lang="cs-CZ" sz="2600" dirty="0" smtClean="0"/>
              <a:t>Zaměření na výrobu složitých zařízení (energetická zařízení, obráběcí stroje)a </a:t>
            </a:r>
            <a:r>
              <a:rPr lang="cs-CZ" sz="2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přesné mechaniky a optiky </a:t>
            </a:r>
            <a:r>
              <a:rPr lang="cs-CZ" sz="2600" dirty="0" smtClean="0"/>
              <a:t>(laboratorní, měřící, geodetické přístroje a hodinky např. </a:t>
            </a:r>
            <a:r>
              <a:rPr lang="cs-CZ" sz="2600" dirty="0" err="1" smtClean="0"/>
              <a:t>Tissot</a:t>
            </a:r>
            <a:r>
              <a:rPr lang="cs-CZ" sz="2600" dirty="0" smtClean="0"/>
              <a:t>).</a:t>
            </a:r>
          </a:p>
          <a:p>
            <a:pPr marL="342900" indent="-342900">
              <a:lnSpc>
                <a:spcPct val="130000"/>
              </a:lnSpc>
              <a:buFont typeface="Arial" pitchFamily="34" charset="0"/>
              <a:buChar char="•"/>
            </a:pPr>
            <a:r>
              <a:rPr lang="cs-CZ" sz="2600" dirty="0" smtClean="0"/>
              <a:t>Výroba </a:t>
            </a:r>
            <a:r>
              <a:rPr lang="cs-CZ" sz="2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chemikálií a léků</a:t>
            </a:r>
          </a:p>
          <a:p>
            <a:pPr marL="342900" indent="-342900">
              <a:lnSpc>
                <a:spcPct val="130000"/>
              </a:lnSpc>
              <a:buFont typeface="Arial" pitchFamily="34" charset="0"/>
              <a:buChar char="•"/>
            </a:pPr>
            <a:r>
              <a:rPr lang="cs-CZ" sz="2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Potravinářský průmysl </a:t>
            </a:r>
            <a:r>
              <a:rPr lang="cs-CZ" sz="2600" dirty="0" smtClean="0"/>
              <a:t>– čokolády, sýry (ementál)</a:t>
            </a:r>
          </a:p>
          <a:p>
            <a:pPr marL="342900" indent="-342900">
              <a:lnSpc>
                <a:spcPct val="130000"/>
              </a:lnSpc>
              <a:buFont typeface="Arial" pitchFamily="34" charset="0"/>
              <a:buChar char="•"/>
            </a:pPr>
            <a:endParaRPr lang="cs-CZ" sz="1200" dirty="0"/>
          </a:p>
          <a:p>
            <a:pPr marL="342900" indent="-342900">
              <a:lnSpc>
                <a:spcPct val="130000"/>
              </a:lnSpc>
              <a:buFont typeface="Arial" pitchFamily="34" charset="0"/>
              <a:buChar char="•"/>
            </a:pPr>
            <a:r>
              <a:rPr lang="cs-CZ" sz="2600" dirty="0" smtClean="0"/>
              <a:t>Světové </a:t>
            </a:r>
            <a:r>
              <a:rPr lang="cs-CZ" sz="2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finanční a bankovní centrum.</a:t>
            </a:r>
            <a:endParaRPr lang="cs-CZ" sz="2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095646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G:\2_Švýcarsko\Švýcarsko 015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3880"/>
            <a:ext cx="9144000" cy="6858000"/>
          </a:xfrm>
          <a:prstGeom prst="rect">
            <a:avLst/>
          </a:prstGeom>
          <a:noFill/>
          <a:ln>
            <a:solidFill>
              <a:schemeClr val="accent1">
                <a:lumMod val="20000"/>
                <a:lumOff val="80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6588224" y="6443659"/>
            <a:ext cx="2156616" cy="369332"/>
          </a:xfrm>
          <a:prstGeom prst="rect">
            <a:avLst/>
          </a:prstGeom>
          <a:solidFill>
            <a:schemeClr val="bg2"/>
          </a:solidFill>
        </p:spPr>
        <p:txBody>
          <a:bodyPr wrap="none">
            <a:spAutoFit/>
          </a:bodyPr>
          <a:lstStyle/>
          <a:p>
            <a:r>
              <a:rPr lang="cs-CZ" dirty="0"/>
              <a:t>Foto z archivu autora</a:t>
            </a:r>
          </a:p>
        </p:txBody>
      </p:sp>
    </p:spTree>
    <p:extLst>
      <p:ext uri="{BB962C8B-B14F-4D97-AF65-F5344CB8AC3E}">
        <p14:creationId xmlns:p14="http://schemas.microsoft.com/office/powerpoint/2010/main" val="39192454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G:\2_Švýcarsko\Švýcarsko 024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7537" y="0"/>
            <a:ext cx="7164288" cy="53732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817481" y="361847"/>
            <a:ext cx="139095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Čokoládovna</a:t>
            </a:r>
            <a:endParaRPr lang="cs-CZ" dirty="0"/>
          </a:p>
        </p:txBody>
      </p:sp>
      <p:pic>
        <p:nvPicPr>
          <p:cNvPr id="3075" name="Picture 3" descr="G:\2_Švýcarsko\Švýcarsko 025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176" r="15731" b="10275"/>
          <a:stretch/>
        </p:blipFill>
        <p:spPr bwMode="auto">
          <a:xfrm>
            <a:off x="3420120" y="1841251"/>
            <a:ext cx="5691117" cy="50167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7139797" y="54070"/>
            <a:ext cx="2004203" cy="89255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Čokoládovna </a:t>
            </a:r>
          </a:p>
          <a:p>
            <a:r>
              <a:rPr lang="cs-CZ" sz="2600" dirty="0" err="1" smtClean="0"/>
              <a:t>Caillers</a:t>
            </a:r>
            <a:endParaRPr lang="cs-CZ" sz="2600" dirty="0"/>
          </a:p>
        </p:txBody>
      </p:sp>
      <p:sp>
        <p:nvSpPr>
          <p:cNvPr id="4" name="Obdélník 3"/>
          <p:cNvSpPr/>
          <p:nvPr/>
        </p:nvSpPr>
        <p:spPr>
          <a:xfrm>
            <a:off x="1130131" y="6309320"/>
            <a:ext cx="215661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Foto z archivu autora</a:t>
            </a:r>
          </a:p>
        </p:txBody>
      </p:sp>
    </p:spTree>
    <p:extLst>
      <p:ext uri="{BB962C8B-B14F-4D97-AF65-F5344CB8AC3E}">
        <p14:creationId xmlns:p14="http://schemas.microsoft.com/office/powerpoint/2010/main" val="1714962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  <a:ln w="38100">
            <a:solidFill>
              <a:srgbClr val="FF0000"/>
            </a:solidFill>
          </a:ln>
        </p:spPr>
        <p:txBody>
          <a:bodyPr/>
          <a:lstStyle/>
          <a:p>
            <a:r>
              <a:rPr lang="cs-CZ" sz="3200" dirty="0" smtClean="0"/>
              <a:t>Doprava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268760"/>
            <a:ext cx="8229600" cy="5184576"/>
          </a:xfrm>
        </p:spPr>
        <p:txBody>
          <a:bodyPr/>
          <a:lstStyle/>
          <a:p>
            <a:r>
              <a:rPr lang="cs-CZ" sz="2600" dirty="0" smtClean="0"/>
              <a:t>I přes horský terén vynikající komunikační síť.</a:t>
            </a:r>
          </a:p>
          <a:p>
            <a:endParaRPr lang="cs-CZ" sz="800" dirty="0" smtClean="0"/>
          </a:p>
          <a:p>
            <a:r>
              <a:rPr lang="cs-CZ" sz="2600" b="1" dirty="0" smtClean="0"/>
              <a:t>Železnice</a:t>
            </a:r>
            <a:r>
              <a:rPr lang="cs-CZ" sz="2600" dirty="0" smtClean="0"/>
              <a:t> – plně </a:t>
            </a:r>
            <a:r>
              <a:rPr lang="cs-CZ" sz="2600" b="1" dirty="0" smtClean="0"/>
              <a:t>elektrifikované</a:t>
            </a:r>
            <a:r>
              <a:rPr lang="cs-CZ" sz="2600" dirty="0" smtClean="0"/>
              <a:t>.</a:t>
            </a:r>
          </a:p>
          <a:p>
            <a:endParaRPr lang="cs-CZ" sz="800" dirty="0" smtClean="0"/>
          </a:p>
          <a:p>
            <a:r>
              <a:rPr lang="cs-CZ" sz="2600" dirty="0" smtClean="0"/>
              <a:t>Přes území vede několik důležitých transevropských spojů překonávajících Alpy dlouhými </a:t>
            </a:r>
            <a:r>
              <a:rPr lang="cs-CZ" sz="2600" b="1" dirty="0" smtClean="0"/>
              <a:t>tunely</a:t>
            </a:r>
            <a:r>
              <a:rPr lang="cs-CZ" sz="2600" dirty="0" smtClean="0"/>
              <a:t>.</a:t>
            </a:r>
          </a:p>
          <a:p>
            <a:pPr lvl="1"/>
            <a:r>
              <a:rPr lang="cs-CZ" sz="2600" dirty="0" smtClean="0"/>
              <a:t>Tunel sv. Gottharda otevřený v r. 1980 je nejdůležitějším spojením mezi jižním a severním Švýcarskem, měří 16300m.</a:t>
            </a:r>
          </a:p>
          <a:p>
            <a:pPr lvl="1"/>
            <a:r>
              <a:rPr lang="cs-CZ" sz="2600" dirty="0" smtClean="0"/>
              <a:t>Další velké tunely Itálie-Švýcarsko </a:t>
            </a:r>
            <a:r>
              <a:rPr lang="cs-CZ" sz="2600" dirty="0" err="1" smtClean="0"/>
              <a:t>Simplon</a:t>
            </a:r>
            <a:r>
              <a:rPr lang="cs-CZ" sz="2600" dirty="0" smtClean="0"/>
              <a:t> la – dokončený  r. 1906 a měří 19803m, </a:t>
            </a:r>
            <a:r>
              <a:rPr lang="cs-CZ" sz="2600" dirty="0" err="1" smtClean="0"/>
              <a:t>Simplon</a:t>
            </a:r>
            <a:r>
              <a:rPr lang="cs-CZ" sz="2600" dirty="0" smtClean="0"/>
              <a:t> II.- dokončený r. 1922 dlouhý 19824m.</a:t>
            </a:r>
          </a:p>
        </p:txBody>
      </p:sp>
    </p:spTree>
    <p:extLst>
      <p:ext uri="{BB962C8B-B14F-4D97-AF65-F5344CB8AC3E}">
        <p14:creationId xmlns:p14="http://schemas.microsoft.com/office/powerpoint/2010/main" val="6700980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1196" y="2564904"/>
            <a:ext cx="8229600" cy="706090"/>
          </a:xfrm>
          <a:ln w="38100">
            <a:solidFill>
              <a:srgbClr val="FF0000"/>
            </a:solidFill>
          </a:ln>
        </p:spPr>
        <p:txBody>
          <a:bodyPr/>
          <a:lstStyle/>
          <a:p>
            <a:r>
              <a:rPr lang="cs-CZ" sz="3200" b="1" dirty="0" smtClean="0"/>
              <a:t>Státní zřízení</a:t>
            </a:r>
            <a:endParaRPr lang="cs-CZ" sz="32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1520" y="3573016"/>
            <a:ext cx="8568952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600" dirty="0" smtClean="0"/>
              <a:t>Politicky je Švýcarsko federativní republikou, tvořenou 26 historickými kantony.</a:t>
            </a:r>
          </a:p>
          <a:p>
            <a:pPr marL="285750" indent="-285750">
              <a:buFont typeface="Arial" pitchFamily="34" charset="0"/>
              <a:buChar char="•"/>
            </a:pPr>
            <a:endParaRPr lang="cs-CZ" sz="800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sz="2600" dirty="0" smtClean="0"/>
              <a:t>Neutrální stát, neutralitu si zachovalo během všech válek. </a:t>
            </a:r>
          </a:p>
          <a:p>
            <a:pPr marL="285750" indent="-285750">
              <a:buFont typeface="Arial" pitchFamily="34" charset="0"/>
              <a:buChar char="•"/>
            </a:pPr>
            <a:endParaRPr lang="cs-CZ" sz="800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sz="2600" dirty="0" smtClean="0"/>
              <a:t>Není členským státem EU ani OSN.</a:t>
            </a:r>
          </a:p>
          <a:p>
            <a:pPr marL="285750" indent="-285750">
              <a:buFont typeface="Arial" pitchFamily="34" charset="0"/>
              <a:buChar char="•"/>
            </a:pPr>
            <a:endParaRPr lang="cs-CZ" sz="800" dirty="0"/>
          </a:p>
          <a:p>
            <a:pPr marL="285750" indent="-285750">
              <a:buFont typeface="Arial" pitchFamily="34" charset="0"/>
              <a:buChar char="•"/>
            </a:pPr>
            <a:r>
              <a:rPr lang="cs-CZ" sz="2600" dirty="0" smtClean="0"/>
              <a:t>Sídlo mezinárodních institucí – Červený kříž, Liga národů, Ženevská konvence</a:t>
            </a:r>
            <a:endParaRPr lang="cs-CZ" sz="2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39552" y="620688"/>
            <a:ext cx="7992888" cy="16106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130000"/>
              </a:lnSpc>
              <a:buFont typeface="Arial" pitchFamily="34" charset="0"/>
              <a:buChar char="•"/>
            </a:pPr>
            <a:r>
              <a:rPr lang="cs-CZ" sz="2600" dirty="0"/>
              <a:t>Basilej – jediný nákladní přístav na Rýně</a:t>
            </a:r>
            <a:r>
              <a:rPr lang="cs-CZ" sz="2600" dirty="0" smtClean="0"/>
              <a:t>.</a:t>
            </a:r>
            <a:endParaRPr lang="cs-CZ" sz="2600" dirty="0"/>
          </a:p>
          <a:p>
            <a:pPr marL="342900" indent="-342900">
              <a:lnSpc>
                <a:spcPct val="130000"/>
              </a:lnSpc>
              <a:buFont typeface="Arial" pitchFamily="34" charset="0"/>
              <a:buChar char="•"/>
            </a:pPr>
            <a:r>
              <a:rPr lang="cs-CZ" sz="2600" dirty="0"/>
              <a:t>Mezinárodní letiště </a:t>
            </a:r>
            <a:r>
              <a:rPr lang="cs-CZ" sz="2600" dirty="0" err="1"/>
              <a:t>Zürich</a:t>
            </a:r>
            <a:r>
              <a:rPr lang="cs-CZ" sz="2600" dirty="0"/>
              <a:t>, </a:t>
            </a:r>
            <a:r>
              <a:rPr lang="cs-CZ" sz="2600" dirty="0" smtClean="0"/>
              <a:t>Ženeva.</a:t>
            </a:r>
            <a:endParaRPr lang="cs-CZ" sz="2600" dirty="0"/>
          </a:p>
          <a:p>
            <a:pPr marL="342900" indent="-342900">
              <a:lnSpc>
                <a:spcPct val="130000"/>
              </a:lnSpc>
              <a:buFont typeface="Arial" pitchFamily="34" charset="0"/>
              <a:buChar char="•"/>
            </a:pPr>
            <a:r>
              <a:rPr lang="cs-CZ" sz="2600" dirty="0" err="1"/>
              <a:t>Swissair</a:t>
            </a:r>
            <a:r>
              <a:rPr lang="cs-CZ" sz="2600" dirty="0"/>
              <a:t> – letecká </a:t>
            </a:r>
            <a:r>
              <a:rPr lang="cs-CZ" sz="2600" dirty="0" smtClean="0"/>
              <a:t>společnost</a:t>
            </a:r>
            <a:endParaRPr lang="cs-CZ" sz="2600" dirty="0"/>
          </a:p>
        </p:txBody>
      </p:sp>
    </p:spTree>
    <p:extLst>
      <p:ext uri="{BB962C8B-B14F-4D97-AF65-F5344CB8AC3E}">
        <p14:creationId xmlns:p14="http://schemas.microsoft.com/office/powerpoint/2010/main" val="7117691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G:\2_Švýcarsko\Švýcarsko 016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" y="5234"/>
            <a:ext cx="9137021" cy="6852766"/>
          </a:xfrm>
          <a:prstGeom prst="rect">
            <a:avLst/>
          </a:prstGeom>
          <a:noFill/>
          <a:ln>
            <a:solidFill>
              <a:schemeClr val="accent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51520" y="6324128"/>
            <a:ext cx="1067158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>
                <a:solidFill>
                  <a:srgbClr val="FFFF00"/>
                </a:solidFill>
              </a:rPr>
              <a:t>Bern</a:t>
            </a:r>
            <a:endParaRPr lang="cs-CZ" sz="2600" dirty="0">
              <a:solidFill>
                <a:srgbClr val="FFFF00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6156176" y="6429758"/>
            <a:ext cx="215661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solidFill>
                  <a:srgbClr val="FFFF00"/>
                </a:solidFill>
              </a:rPr>
              <a:t>Foto z archivu autora</a:t>
            </a:r>
          </a:p>
        </p:txBody>
      </p:sp>
    </p:spTree>
    <p:extLst>
      <p:ext uri="{BB962C8B-B14F-4D97-AF65-F5344CB8AC3E}">
        <p14:creationId xmlns:p14="http://schemas.microsoft.com/office/powerpoint/2010/main" val="32711344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17702"/>
            <a:ext cx="9144000" cy="6870126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25224" y="132601"/>
            <a:ext cx="2533066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Rýnské vodopády</a:t>
            </a:r>
            <a:endParaRPr lang="cs-CZ" sz="2600" dirty="0"/>
          </a:p>
        </p:txBody>
      </p:sp>
      <p:sp>
        <p:nvSpPr>
          <p:cNvPr id="4" name="Obdélník 3"/>
          <p:cNvSpPr/>
          <p:nvPr/>
        </p:nvSpPr>
        <p:spPr>
          <a:xfrm>
            <a:off x="6732240" y="6354318"/>
            <a:ext cx="215661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solidFill>
                  <a:srgbClr val="FFFF00"/>
                </a:solidFill>
              </a:rPr>
              <a:t>Foto z archivu autora</a:t>
            </a:r>
          </a:p>
        </p:txBody>
      </p:sp>
    </p:spTree>
    <p:extLst>
      <p:ext uri="{BB962C8B-B14F-4D97-AF65-F5344CB8AC3E}">
        <p14:creationId xmlns:p14="http://schemas.microsoft.com/office/powerpoint/2010/main" val="15631671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90537"/>
          </a:xfrm>
        </p:spPr>
        <p:txBody>
          <a:bodyPr/>
          <a:lstStyle/>
          <a:p>
            <a:pPr algn="l" eaLnBrk="1" hangingPunct="1"/>
            <a:r>
              <a:rPr lang="cs-CZ" sz="2800" dirty="0" smtClean="0"/>
              <a:t>Seznam použitých zdrojů:</a:t>
            </a:r>
          </a:p>
        </p:txBody>
      </p:sp>
      <p:sp>
        <p:nvSpPr>
          <p:cNvPr id="14339" name="Zástupný symbol pro obsah 2"/>
          <p:cNvSpPr>
            <a:spLocks noGrp="1"/>
          </p:cNvSpPr>
          <p:nvPr>
            <p:ph idx="1"/>
          </p:nvPr>
        </p:nvSpPr>
        <p:spPr>
          <a:xfrm>
            <a:off x="107504" y="1312862"/>
            <a:ext cx="9036496" cy="4780434"/>
          </a:xfrm>
        </p:spPr>
        <p:txBody>
          <a:bodyPr/>
          <a:lstStyle/>
          <a:p>
            <a:pPr eaLnBrk="1" hangingPunct="1">
              <a:defRPr/>
            </a:pPr>
            <a:r>
              <a:rPr lang="cs-CZ" sz="2000" dirty="0"/>
              <a:t>HÜBELOVÁ, Dana a Petr CHALUPA. </a:t>
            </a:r>
            <a:r>
              <a:rPr lang="cs-CZ" sz="2000" i="1" dirty="0"/>
              <a:t>Zeměpis: učebnice</a:t>
            </a:r>
            <a:r>
              <a:rPr lang="cs-CZ" sz="2000" dirty="0"/>
              <a:t>. 1. vyd. [i.e. 2. vyd.]. Brno: Nová škola, 2010, 95 s. Duhová řada. ISBN 978-80-7289-148-1</a:t>
            </a:r>
            <a:r>
              <a:rPr lang="cs-CZ" sz="2000" dirty="0" smtClean="0"/>
              <a:t>.</a:t>
            </a:r>
          </a:p>
          <a:p>
            <a:pPr marL="0" indent="0" eaLnBrk="1" hangingPunct="1">
              <a:buFont typeface="Arial" charset="0"/>
              <a:buNone/>
              <a:defRPr/>
            </a:pPr>
            <a:endParaRPr lang="cs-CZ" sz="2000" dirty="0"/>
          </a:p>
          <a:p>
            <a:pPr eaLnBrk="1" hangingPunct="1">
              <a:defRPr/>
            </a:pPr>
            <a:r>
              <a:rPr lang="cs-CZ" sz="2000" dirty="0" smtClean="0"/>
              <a:t>KASTNER, Jiří, Milan HOLEČEK a Libor KRAJÍČEK. </a:t>
            </a:r>
            <a:r>
              <a:rPr lang="cs-CZ" sz="2000" i="1" dirty="0" smtClean="0"/>
              <a:t>Zeměpis naší vlasti: učebnice zeměpisu pro základní školy a víceletá gymnázia</a:t>
            </a:r>
            <a:r>
              <a:rPr lang="cs-CZ" sz="2000" dirty="0" smtClean="0"/>
              <a:t>. 1. vyd. Praha: Nakladatelství České geografické společnosti, 1997, 95 s. ISBN 80-860-3409-7. </a:t>
            </a:r>
          </a:p>
          <a:p>
            <a:pPr eaLnBrk="1" hangingPunct="1">
              <a:defRPr/>
            </a:pPr>
            <a:endParaRPr lang="cs-CZ" sz="2000" dirty="0" smtClean="0"/>
          </a:p>
          <a:p>
            <a:pPr eaLnBrk="1" hangingPunct="1">
              <a:defRPr/>
            </a:pPr>
            <a:r>
              <a:rPr lang="cs-CZ" sz="2000" i="1" dirty="0"/>
              <a:t>Encyklopedie Zeměpis světa</a:t>
            </a:r>
            <a:r>
              <a:rPr lang="cs-CZ" sz="2000" dirty="0"/>
              <a:t>. V Praze: </a:t>
            </a:r>
            <a:r>
              <a:rPr lang="cs-CZ" sz="2000" dirty="0" err="1"/>
              <a:t>Columbus</a:t>
            </a:r>
            <a:r>
              <a:rPr lang="cs-CZ" sz="2000" dirty="0"/>
              <a:t>, 2002, 512 s. ISBN 80-901-7276-8</a:t>
            </a:r>
            <a:r>
              <a:rPr lang="cs-CZ" sz="2000" dirty="0" smtClean="0"/>
              <a:t>.</a:t>
            </a:r>
          </a:p>
          <a:p>
            <a:pPr eaLnBrk="1" hangingPunct="1">
              <a:defRPr/>
            </a:pPr>
            <a:endParaRPr lang="cs-CZ" sz="2000" dirty="0" smtClean="0"/>
          </a:p>
          <a:p>
            <a:pPr eaLnBrk="1" hangingPunct="1">
              <a:defRPr/>
            </a:pPr>
            <a:r>
              <a:rPr lang="cs-CZ" sz="2000" i="1" dirty="0"/>
              <a:t>Lexikon zemí 2000</a:t>
            </a:r>
            <a:r>
              <a:rPr lang="cs-CZ" sz="2000" dirty="0"/>
              <a:t>. Praha: Fortuna </a:t>
            </a:r>
            <a:r>
              <a:rPr lang="cs-CZ" sz="2000" dirty="0" err="1"/>
              <a:t>Print</a:t>
            </a:r>
            <a:r>
              <a:rPr lang="cs-CZ" sz="2000" dirty="0"/>
              <a:t>, 1999, 503 s. ISBN 80-861-4435-6</a:t>
            </a:r>
            <a:r>
              <a:rPr lang="cs-CZ" sz="2000" dirty="0" smtClean="0"/>
              <a:t>.</a:t>
            </a:r>
          </a:p>
          <a:p>
            <a:pPr eaLnBrk="1" hangingPunct="1">
              <a:defRPr/>
            </a:pPr>
            <a:endParaRPr lang="cs-CZ" sz="2000" dirty="0" smtClean="0"/>
          </a:p>
          <a:p>
            <a:pPr eaLnBrk="1" hangingPunct="1">
              <a:defRPr/>
            </a:pPr>
            <a:r>
              <a:rPr lang="cs-CZ" sz="2000" dirty="0">
                <a:hlinkClick r:id="rId2"/>
              </a:rPr>
              <a:t>http://</a:t>
            </a:r>
            <a:r>
              <a:rPr lang="cs-CZ" sz="2000" dirty="0" smtClean="0">
                <a:hlinkClick r:id="rId2"/>
              </a:rPr>
              <a:t>cs.wikipedia.org/wiki/Švýcarsko</a:t>
            </a:r>
            <a:endParaRPr lang="cs-CZ" sz="2000" dirty="0" smtClean="0"/>
          </a:p>
          <a:p>
            <a:pPr eaLnBrk="1" hangingPunct="1">
              <a:defRPr/>
            </a:pPr>
            <a:r>
              <a:rPr lang="cs-CZ" sz="2000" u="sng" dirty="0">
                <a:hlinkClick r:id="rId3"/>
              </a:rPr>
              <a:t>http://upload.wikimedia.org/wikipedia/Flag </a:t>
            </a:r>
            <a:r>
              <a:rPr lang="cs-CZ" sz="2000" u="sng" dirty="0" err="1">
                <a:hlinkClick r:id="rId3"/>
              </a:rPr>
              <a:t>of</a:t>
            </a:r>
            <a:r>
              <a:rPr lang="cs-CZ" sz="2000" u="sng" dirty="0">
                <a:hlinkClick r:id="rId3"/>
              </a:rPr>
              <a:t> </a:t>
            </a:r>
            <a:r>
              <a:rPr lang="cs-CZ" sz="2000" u="sng" dirty="0" err="1" smtClean="0">
                <a:hlinkClick r:id="rId3"/>
              </a:rPr>
              <a:t>Switzerland.svg</a:t>
            </a:r>
            <a:endParaRPr lang="cs-CZ" sz="2000" u="sng" dirty="0" smtClean="0"/>
          </a:p>
          <a:p>
            <a:pPr eaLnBrk="1" hangingPunct="1">
              <a:defRPr/>
            </a:pPr>
            <a:endParaRPr lang="cs-CZ" sz="2000" dirty="0"/>
          </a:p>
          <a:p>
            <a:pPr eaLnBrk="1" hangingPunct="1">
              <a:defRPr/>
            </a:pPr>
            <a:endParaRPr lang="cs-CZ" sz="2000" dirty="0" smtClean="0"/>
          </a:p>
          <a:p>
            <a:pPr marL="0" indent="0" eaLnBrk="1" hangingPunct="1">
              <a:buNone/>
              <a:defRPr/>
            </a:pPr>
            <a:endParaRPr lang="cs-CZ" sz="2000" dirty="0"/>
          </a:p>
          <a:p>
            <a:pPr eaLnBrk="1" hangingPunct="1">
              <a:defRPr/>
            </a:pPr>
            <a:endParaRPr lang="cs-CZ" sz="20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435</TotalTime>
  <Words>557</Words>
  <Application>Microsoft Office PowerPoint</Application>
  <PresentationFormat>Předvádění na obrazovce (4:3)</PresentationFormat>
  <Paragraphs>107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systému Office</vt:lpstr>
      <vt:lpstr>Prezentace aplikace PowerPoint</vt:lpstr>
      <vt:lpstr>Š V Ý C A R S K O</vt:lpstr>
      <vt:lpstr>Přírodní poměry</vt:lpstr>
      <vt:lpstr>Prezentace aplikace PowerPoint</vt:lpstr>
      <vt:lpstr>Prezentace aplikace PowerPoint</vt:lpstr>
      <vt:lpstr>Prezentace aplikace PowerPoint</vt:lpstr>
      <vt:lpstr>Prezentace aplikace PowerPoint</vt:lpstr>
      <vt:lpstr>Hospodářství</vt:lpstr>
      <vt:lpstr>Prezentace aplikace PowerPoint</vt:lpstr>
      <vt:lpstr>Prezentace aplikace PowerPoint</vt:lpstr>
      <vt:lpstr>Doprava</vt:lpstr>
      <vt:lpstr>Státní zřízení</vt:lpstr>
      <vt:lpstr>Prezentace aplikace PowerPoint</vt:lpstr>
      <vt:lpstr>Prezentace aplikace PowerPoint</vt:lpstr>
      <vt:lpstr>Seznam použitých zdrojů: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Antonín Zelený</dc:creator>
  <cp:lastModifiedBy>pc4</cp:lastModifiedBy>
  <cp:revision>50</cp:revision>
  <dcterms:created xsi:type="dcterms:W3CDTF">2012-12-23T08:55:19Z</dcterms:created>
  <dcterms:modified xsi:type="dcterms:W3CDTF">2013-12-19T08:40:11Z</dcterms:modified>
</cp:coreProperties>
</file>