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7" r:id="rId7"/>
    <p:sldId id="262" r:id="rId8"/>
    <p:sldId id="263" r:id="rId9"/>
    <p:sldId id="264" r:id="rId10"/>
    <p:sldId id="270" r:id="rId11"/>
    <p:sldId id="268" r:id="rId12"/>
    <p:sldId id="265" r:id="rId13"/>
    <p:sldId id="266" r:id="rId14"/>
    <p:sldId id="269" r:id="rId15"/>
    <p:sldId id="258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>
        <p:scale>
          <a:sx n="70" d="100"/>
          <a:sy n="70" d="100"/>
        </p:scale>
        <p:origin x="-3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A8E42-FDD0-4BE6-8245-9A0947E4CCC9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597B6-5191-4C9D-94D3-7B3B789461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2253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46B5F-DB2F-47F5-8F78-3E0E9DB2F5DD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6046D-DFC2-4672-A5CF-38A27C8A00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937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D0DBB-3CAB-42C1-BBFD-3563EE7B02DA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31D55-9FC3-43AF-87D9-252D41B24D4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3137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3BDF5-2B70-4386-AE19-F92C29777E29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26BE9-F7E1-4BF4-A2C1-956DE2EAEE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2241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36A06-5C05-4581-95EB-548DD9001C4F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9D172-3E13-4061-A04F-B61BCFFEBC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8817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86E1C-C0CA-46E6-864E-98003B691B3A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F14C1-D301-4DDC-A6A0-158ED528E59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3027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5F46C-C4D6-4A8E-9D93-62089730F9DF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F3203-016E-4ECA-ADF9-470621DEAE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4961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5E129-ABA8-41AA-A493-D22FB65DEBAA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FDC3F-53DA-4F6E-A3BC-54767E48A6E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3481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F151D-9C87-40C9-99CD-D214FE4C34BB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115F3-6740-41C6-A2D9-FEA7377B83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3317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FF252-9852-45D0-90BD-FF6945D98AE6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9FE2C-AEC2-43E9-8954-C7DF995EAD8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566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48DA5-8BBA-49C2-8DE4-FD8F3C24F008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E683E-85B7-402C-AC2B-D690DB037BE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267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F98A0B-EAC6-4CF5-BE01-2CDE11D9A0A0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75A1F9-F7FE-4C7D-852B-32F2E7E1A6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b/ba/Flag_of_Germany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b/ba/Flag_of_Germany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653302"/>
              </p:ext>
            </p:extLst>
          </p:nvPr>
        </p:nvGraphicFramePr>
        <p:xfrm>
          <a:off x="179512" y="1772816"/>
          <a:ext cx="8784976" cy="51300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7"/>
                <a:gridCol w="6383699"/>
              </a:tblGrid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Hana Polanecká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Německo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VY_32_INOVACE_6.1.19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944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13. 9. 2013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lang="cs-CZ" sz="14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popíše přírodní podmínky, zdůvodní proč je Německo evropskou mocností.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Hospodářská</a:t>
                      </a:r>
                      <a:r>
                        <a:rPr lang="cs-CZ" sz="1400" baseline="0" dirty="0" smtClean="0">
                          <a:effectLst/>
                        </a:rPr>
                        <a:t> charakteristika státu.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Prezentace věnovaná</a:t>
                      </a:r>
                      <a:r>
                        <a:rPr lang="cs-CZ" sz="1400" baseline="0" dirty="0" smtClean="0">
                          <a:effectLst/>
                        </a:rPr>
                        <a:t> obyvatelstvu a hospodářství Německa.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967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se osvědčil jako doplněk k výuce.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934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2860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539552" y="2492896"/>
            <a:ext cx="8229600" cy="1143000"/>
          </a:xfrm>
          <a:solidFill>
            <a:srgbClr val="FFFF00"/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cs-CZ" b="1" dirty="0" smtClean="0">
                <a:cs typeface="Times New Roman" pitchFamily="18" charset="0"/>
              </a:rPr>
              <a:t>Německo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Spolková republika Německo</a:t>
            </a:r>
            <a:endParaRPr lang="cs-CZ" sz="3200" b="1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492896"/>
            <a:ext cx="3048000" cy="1828800"/>
          </a:xfrm>
          <a:ln>
            <a:solidFill>
              <a:schemeClr val="tx1"/>
            </a:solidFill>
          </a:ln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49644" y="2060848"/>
            <a:ext cx="4038600" cy="3412976"/>
          </a:xfrm>
        </p:spPr>
        <p:txBody>
          <a:bodyPr/>
          <a:lstStyle/>
          <a:p>
            <a:r>
              <a:rPr lang="cs-CZ" dirty="0" smtClean="0"/>
              <a:t>Hlavní město: BERLÍN</a:t>
            </a:r>
          </a:p>
          <a:p>
            <a:r>
              <a:rPr lang="cs-CZ" dirty="0" smtClean="0"/>
              <a:t>Němčina</a:t>
            </a:r>
          </a:p>
          <a:p>
            <a:r>
              <a:rPr lang="cs-CZ" dirty="0" smtClean="0"/>
              <a:t>Euro</a:t>
            </a:r>
          </a:p>
          <a:p>
            <a:r>
              <a:rPr lang="cs-CZ" dirty="0" smtClean="0"/>
              <a:t>Republika</a:t>
            </a:r>
          </a:p>
          <a:p>
            <a:r>
              <a:rPr lang="cs-CZ" dirty="0" smtClean="0"/>
              <a:t>Hamburk, Mnichov, Kolín nad Rýnem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97216" y="5827362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u="sng" dirty="0">
                <a:hlinkClick r:id="rId3"/>
              </a:rPr>
              <a:t>http://</a:t>
            </a:r>
            <a:r>
              <a:rPr lang="cs-CZ" sz="1200" u="sng" dirty="0" smtClean="0">
                <a:hlinkClick r:id="rId3"/>
              </a:rPr>
              <a:t>upload.wikimedia.org/wikipedia/commons/thumb/b/ba/Flag_of_Germany.svg</a:t>
            </a:r>
            <a:endParaRPr lang="cs-CZ" sz="1200" u="sng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3834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Historie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0668" y="908720"/>
            <a:ext cx="8943820" cy="504056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sz="2600" dirty="0" smtClean="0"/>
              <a:t>Německo, které vyvolalo 2.světovou válku, bylo v roce 1945 poraženo vojsky Sovětského svazu, USA, Velké Británie a Francie, kterým pomáhali příslušníci mnoha států. Po válce bylo Německo rozděleno do 4 částí, které spravovaly vítězné mocnosti. Spojením západních částí vznikla </a:t>
            </a:r>
            <a:r>
              <a:rPr lang="cs-CZ" sz="2600" b="1" dirty="0" smtClean="0"/>
              <a:t>Německá spolková republika </a:t>
            </a:r>
            <a:r>
              <a:rPr lang="cs-CZ" sz="2600" dirty="0" smtClean="0"/>
              <a:t>(NSR). Z části pod správou Sovětského svazu vznikla </a:t>
            </a:r>
            <a:r>
              <a:rPr lang="cs-CZ" sz="2600" b="1" dirty="0" smtClean="0"/>
              <a:t>Německá demokratická republika </a:t>
            </a:r>
            <a:r>
              <a:rPr lang="cs-CZ" sz="2600" dirty="0" smtClean="0"/>
              <a:t>(NDR). V roce </a:t>
            </a:r>
            <a:r>
              <a:rPr lang="cs-CZ" sz="2600" b="1" dirty="0" smtClean="0"/>
              <a:t>1990</a:t>
            </a:r>
            <a:r>
              <a:rPr lang="cs-CZ" sz="2600" dirty="0" smtClean="0"/>
              <a:t> došlo ke spojení obou zemí a vznikl federativní stát – </a:t>
            </a:r>
            <a:r>
              <a:rPr lang="cs-CZ" sz="2600" b="1" dirty="0" smtClean="0"/>
              <a:t>Spolková republika Německo </a:t>
            </a:r>
            <a:r>
              <a:rPr lang="cs-CZ" sz="2600" dirty="0" smtClean="0"/>
              <a:t>(zkráceně Německo). Skládá se ze 16 spolkových zemí.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51520" y="6179343"/>
            <a:ext cx="6134949" cy="5336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400" b="1" dirty="0">
                <a:solidFill>
                  <a:srgbClr val="FF0000"/>
                </a:solidFill>
              </a:rPr>
              <a:t>Vyhledejte názvy spolkových zemí Německa</a:t>
            </a:r>
            <a:r>
              <a:rPr lang="cs-CZ" sz="2400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426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Obyvatelstvo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r>
              <a:rPr lang="cs-CZ" sz="2800" dirty="0" smtClean="0"/>
              <a:t>Počtem obyvatel je 2. největší země v Evropě po Rusku.</a:t>
            </a:r>
          </a:p>
          <a:p>
            <a:r>
              <a:rPr lang="cs-CZ" sz="2800" dirty="0" smtClean="0"/>
              <a:t>Většinu obyvatel tvoří Němci (91%). </a:t>
            </a:r>
          </a:p>
          <a:p>
            <a:r>
              <a:rPr lang="cs-CZ" sz="2800" dirty="0" smtClean="0"/>
              <a:t>V zemi žije vysoký </a:t>
            </a:r>
            <a:r>
              <a:rPr lang="cs-CZ" sz="2800" b="1" dirty="0" smtClean="0"/>
              <a:t>počet cizích státních příslušníků</a:t>
            </a:r>
            <a:r>
              <a:rPr lang="cs-CZ" sz="2800" dirty="0" smtClean="0"/>
              <a:t>, kteří sem přicházejí z méně vyspělých států (např. </a:t>
            </a:r>
            <a:r>
              <a:rPr lang="cs-CZ" sz="2800" dirty="0"/>
              <a:t>T</a:t>
            </a:r>
            <a:r>
              <a:rPr lang="cs-CZ" sz="2800" dirty="0" smtClean="0"/>
              <a:t>urci, Albánci).</a:t>
            </a:r>
          </a:p>
          <a:p>
            <a:pPr marL="0" indent="0">
              <a:buNone/>
            </a:pPr>
            <a:endParaRPr lang="cs-CZ" sz="2800" i="1" dirty="0" smtClean="0"/>
          </a:p>
          <a:p>
            <a:r>
              <a:rPr lang="cs-CZ" sz="2800" i="1" dirty="0" smtClean="0"/>
              <a:t>Německý národ má společné dějiny trvající mnoho staletí, ale společnou řeč nabyl teprve v 16. stol. Překlad bible Martina Luthera v r. 1522 se stal základem spisovné němčiny.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0278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79512" y="1196752"/>
            <a:ext cx="8804235" cy="5472608"/>
          </a:xfrm>
        </p:spPr>
        <p:txBody>
          <a:bodyPr/>
          <a:lstStyle/>
          <a:p>
            <a:pPr marL="0" indent="0">
              <a:lnSpc>
                <a:spcPct val="130000"/>
              </a:lnSpc>
              <a:buNone/>
            </a:pPr>
            <a:r>
              <a:rPr lang="cs-CZ" sz="2600" dirty="0" smtClean="0"/>
              <a:t>	Současná hospodářská i vojenskopolitická síla Německa pramení z poválečného vývoje. Tehdy obnovu západoněmeckého hospodářství podpořily významně USA. Pomoc finanční, technická i příchod odborníků (známá pod pojmem </a:t>
            </a:r>
            <a:r>
              <a:rPr lang="cs-CZ" sz="2600" b="1" dirty="0" smtClean="0"/>
              <a:t>Marshallův plán</a:t>
            </a:r>
            <a:r>
              <a:rPr lang="cs-CZ" sz="2600" dirty="0" smtClean="0"/>
              <a:t>) ve spojení s nesmírným odhodláním německého obyvatelstva přivedly Německo v poměrně krátké době mezi nejvyspělejší země světa. 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cs-CZ" sz="2600" dirty="0"/>
              <a:t>	</a:t>
            </a:r>
            <a:r>
              <a:rPr lang="cs-CZ" sz="2600" dirty="0" smtClean="0"/>
              <a:t>Hovořilo se o „hospodářském zázraku“. Později se Německo - společně s Francií – stalo strůjcem sjednocujících procesů v Evropě.</a:t>
            </a:r>
          </a:p>
          <a:p>
            <a:pPr marL="0" indent="0">
              <a:lnSpc>
                <a:spcPct val="130000"/>
              </a:lnSpc>
              <a:buNone/>
            </a:pPr>
            <a:endParaRPr lang="cs-CZ" sz="2600" dirty="0"/>
          </a:p>
        </p:txBody>
      </p:sp>
      <p:sp>
        <p:nvSpPr>
          <p:cNvPr id="6" name="Nadpis 3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Hospodářství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75291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251520" y="188640"/>
            <a:ext cx="8892480" cy="7128792"/>
          </a:xfrm>
        </p:spPr>
        <p:txBody>
          <a:bodyPr/>
          <a:lstStyle/>
          <a:p>
            <a:r>
              <a:rPr lang="cs-CZ" sz="2600" dirty="0" smtClean="0"/>
              <a:t>Patří k </a:t>
            </a:r>
            <a:r>
              <a:rPr lang="cs-CZ" sz="2600" b="1" dirty="0" smtClean="0"/>
              <a:t>hospodářsky nejvyspělejším státům světa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Největší hospodářská mocnost Evropy (rozdíly mezi východem a západem).</a:t>
            </a:r>
          </a:p>
          <a:p>
            <a:r>
              <a:rPr lang="cs-CZ" sz="2600" dirty="0" smtClean="0"/>
              <a:t>Ložiska: </a:t>
            </a:r>
            <a:r>
              <a:rPr lang="cs-CZ" sz="2600" b="1" dirty="0" smtClean="0"/>
              <a:t>hnědé uhlí </a:t>
            </a:r>
            <a:r>
              <a:rPr lang="cs-CZ" sz="2600" dirty="0" smtClean="0"/>
              <a:t>(1.m na světě), </a:t>
            </a:r>
            <a:r>
              <a:rPr lang="cs-CZ" sz="2600" b="1" dirty="0" smtClean="0"/>
              <a:t>černé uhlí</a:t>
            </a:r>
            <a:r>
              <a:rPr lang="cs-CZ" sz="2600" dirty="0" smtClean="0"/>
              <a:t>, </a:t>
            </a:r>
            <a:r>
              <a:rPr lang="cs-CZ" sz="2600" b="1" dirty="0" smtClean="0"/>
              <a:t>draselná sůl. </a:t>
            </a:r>
          </a:p>
          <a:p>
            <a:r>
              <a:rPr lang="cs-CZ" sz="2600" dirty="0" smtClean="0"/>
              <a:t>Základem hospodářství je průmysl:</a:t>
            </a:r>
            <a:endParaRPr lang="cs-CZ" sz="2600" dirty="0" smtClean="0">
              <a:sym typeface="Wingdings" pitchFamily="2" charset="2"/>
            </a:endParaRP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>
                <a:sym typeface="Wingdings" pitchFamily="2" charset="2"/>
              </a:rPr>
              <a:t> </a:t>
            </a:r>
            <a:r>
              <a:rPr lang="cs-CZ" sz="2600" b="1" dirty="0" smtClean="0">
                <a:sym typeface="Wingdings" pitchFamily="2" charset="2"/>
              </a:rPr>
              <a:t>strojírenství </a:t>
            </a:r>
            <a:r>
              <a:rPr lang="cs-CZ" sz="2600" dirty="0" smtClean="0">
                <a:sym typeface="Wingdings" pitchFamily="2" charset="2"/>
              </a:rPr>
              <a:t>–  obráběcí stroje, výroba automobilů ( např. </a:t>
            </a:r>
            <a:r>
              <a:rPr lang="cs-CZ" sz="2600" b="1" dirty="0" smtClean="0">
                <a:solidFill>
                  <a:srgbClr val="0070C0"/>
                </a:solidFill>
                <a:sym typeface="Wingdings" pitchFamily="2" charset="2"/>
              </a:rPr>
              <a:t>Opel, Audi, VW, BMW,MAN, Daimler-Benz</a:t>
            </a:r>
            <a:r>
              <a:rPr lang="cs-CZ" sz="2600" dirty="0" smtClean="0">
                <a:sym typeface="Wingdings" pitchFamily="2" charset="2"/>
              </a:rPr>
              <a:t>),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>
                <a:sym typeface="Wingdings" pitchFamily="2" charset="2"/>
              </a:rPr>
              <a:t>Výroba </a:t>
            </a:r>
            <a:r>
              <a:rPr lang="cs-CZ" sz="2600" b="1" dirty="0" smtClean="0">
                <a:sym typeface="Wingdings" pitchFamily="2" charset="2"/>
              </a:rPr>
              <a:t>elektrotechniky</a:t>
            </a:r>
            <a:r>
              <a:rPr lang="cs-CZ" sz="2600" dirty="0" smtClean="0">
                <a:sym typeface="Wingdings" pitchFamily="2" charset="2"/>
              </a:rPr>
              <a:t> – </a:t>
            </a:r>
            <a:r>
              <a:rPr lang="cs-CZ" sz="2600" b="1" dirty="0" smtClean="0">
                <a:solidFill>
                  <a:srgbClr val="0070C0"/>
                </a:solidFill>
                <a:sym typeface="Wingdings" pitchFamily="2" charset="2"/>
              </a:rPr>
              <a:t>SIEMENS, AEG, GRUNDIG</a:t>
            </a:r>
            <a:r>
              <a:rPr lang="cs-CZ" sz="2600" dirty="0" smtClean="0">
                <a:sym typeface="Wingdings" pitchFamily="2" charset="2"/>
              </a:rPr>
              <a:t>,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smtClean="0">
                <a:sym typeface="Wingdings" pitchFamily="2" charset="2"/>
              </a:rPr>
              <a:t>Chemický průmysl </a:t>
            </a:r>
            <a:r>
              <a:rPr lang="cs-CZ" sz="2600" dirty="0" smtClean="0">
                <a:sym typeface="Wingdings" pitchFamily="2" charset="2"/>
              </a:rPr>
              <a:t>– veškerý sortiment ( např. kyselina solná, sírová, hnojiva, syntetický kaučuk), léky </a:t>
            </a:r>
            <a:r>
              <a:rPr lang="cs-CZ" sz="2600" b="1" dirty="0" smtClean="0">
                <a:solidFill>
                  <a:srgbClr val="0070C0"/>
                </a:solidFill>
                <a:sym typeface="Wingdings" pitchFamily="2" charset="2"/>
              </a:rPr>
              <a:t>BASF</a:t>
            </a:r>
            <a:r>
              <a:rPr lang="cs-CZ" sz="2600" dirty="0" smtClean="0">
                <a:sym typeface="Wingdings" pitchFamily="2" charset="2"/>
              </a:rPr>
              <a:t>,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smtClean="0">
                <a:sym typeface="Wingdings" pitchFamily="2" charset="2"/>
              </a:rPr>
              <a:t>Hutnictví,</a:t>
            </a:r>
            <a:r>
              <a:rPr lang="cs-CZ" sz="2600" dirty="0" smtClean="0">
                <a:sym typeface="Wingdings" pitchFamily="2" charset="2"/>
              </a:rPr>
              <a:t>	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smtClean="0">
                <a:sym typeface="Wingdings" pitchFamily="2" charset="2"/>
              </a:rPr>
              <a:t>Potravinářský</a:t>
            </a:r>
            <a:r>
              <a:rPr lang="cs-CZ" sz="2600" dirty="0" smtClean="0">
                <a:sym typeface="Wingdings" pitchFamily="2" charset="2"/>
              </a:rPr>
              <a:t> (pivovarnický, mlékárenský, cukrovary) </a:t>
            </a:r>
            <a:r>
              <a:rPr lang="cs-CZ" sz="2600" b="1" dirty="0" smtClean="0">
                <a:sym typeface="Wingdings" pitchFamily="2" charset="2"/>
              </a:rPr>
              <a:t>průmysl</a:t>
            </a:r>
            <a:r>
              <a:rPr lang="cs-CZ" sz="2600" dirty="0" smtClean="0">
                <a:sym typeface="Wingdings" pitchFamily="2" charset="2"/>
              </a:rPr>
              <a:t>,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smtClean="0">
                <a:sym typeface="Wingdings" pitchFamily="2" charset="2"/>
              </a:rPr>
              <a:t>Spotřební průmysl – textilní, oděvní, sklářský, keramický.</a:t>
            </a:r>
            <a:endParaRPr lang="cs-CZ" sz="2600" b="1" dirty="0" smtClean="0"/>
          </a:p>
        </p:txBody>
      </p:sp>
    </p:spTree>
    <p:extLst>
      <p:ext uri="{BB962C8B-B14F-4D97-AF65-F5344CB8AC3E}">
        <p14:creationId xmlns:p14="http://schemas.microsoft.com/office/powerpoint/2010/main" val="380575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06090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Zemědělství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661248"/>
          </a:xfrm>
        </p:spPr>
        <p:txBody>
          <a:bodyPr/>
          <a:lstStyle/>
          <a:p>
            <a:r>
              <a:rPr lang="cs-CZ" sz="2800" dirty="0" smtClean="0"/>
              <a:t>Velmi intenzivní, mechanizované</a:t>
            </a:r>
          </a:p>
          <a:p>
            <a:r>
              <a:rPr lang="cs-CZ" sz="2800" dirty="0" smtClean="0"/>
              <a:t>Dovoz potravin ze zemí EU, zejména Francie, Itálie</a:t>
            </a:r>
          </a:p>
          <a:p>
            <a:pPr marL="0" indent="0">
              <a:buNone/>
            </a:pPr>
            <a:endParaRPr lang="cs-CZ" sz="1200" dirty="0" smtClean="0"/>
          </a:p>
          <a:p>
            <a:r>
              <a:rPr lang="cs-CZ" sz="2800" dirty="0" smtClean="0"/>
              <a:t>Pěstují se: </a:t>
            </a:r>
            <a:r>
              <a:rPr lang="cs-CZ" sz="2800" b="1" dirty="0" smtClean="0"/>
              <a:t>obiloviny, brambory, cukrová řepa, zelenina </a:t>
            </a:r>
            <a:r>
              <a:rPr lang="cs-CZ" sz="2800" dirty="0" smtClean="0"/>
              <a:t>(zelí)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/>
              <a:t>Chmel</a:t>
            </a:r>
            <a:r>
              <a:rPr lang="cs-CZ" dirty="0" smtClean="0"/>
              <a:t> (1.m na světě) – vyrábí 500 značek piva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/>
              <a:t>Víno</a:t>
            </a:r>
            <a:r>
              <a:rPr lang="cs-CZ" dirty="0" smtClean="0"/>
              <a:t> – údolí Rýna a Mosely</a:t>
            </a:r>
          </a:p>
          <a:p>
            <a:pPr lvl="1">
              <a:buFont typeface="Wingdings" pitchFamily="2" charset="2"/>
              <a:buChar char="§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¾ produkce zemědělství zajišťuje chov hospodářských zvířat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/>
              <a:t>Prasata</a:t>
            </a:r>
            <a:r>
              <a:rPr lang="cs-CZ" dirty="0" smtClean="0"/>
              <a:t> (1.m v Evropě), skot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rybolov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328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634082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Doprava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3150" y="908720"/>
            <a:ext cx="8959539" cy="5949280"/>
          </a:xfrm>
        </p:spPr>
        <p:txBody>
          <a:bodyPr/>
          <a:lstStyle/>
          <a:p>
            <a:r>
              <a:rPr lang="cs-CZ" sz="2600" dirty="0" smtClean="0"/>
              <a:t>Vynikající a velmi hustá síť železnic a silnic.</a:t>
            </a:r>
          </a:p>
          <a:p>
            <a:r>
              <a:rPr lang="cs-CZ" sz="2600" dirty="0" smtClean="0"/>
              <a:t>Nejdelší dálniční síť v Evropě (11000 km).</a:t>
            </a:r>
          </a:p>
          <a:p>
            <a:pPr marL="0" indent="0">
              <a:buNone/>
            </a:pPr>
            <a:endParaRPr lang="cs-CZ" sz="400" dirty="0"/>
          </a:p>
          <a:p>
            <a:r>
              <a:rPr lang="cs-CZ" sz="2600" dirty="0" smtClean="0"/>
              <a:t>Vodní doprava: 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/>
              <a:t>Rýn – spojen kanály se Severním mořem, Labem, Odrou, přes Mohan i s Dunajem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/>
              <a:t>Říční přístav – největší </a:t>
            </a:r>
            <a:r>
              <a:rPr lang="cs-CZ" sz="2600" b="1" dirty="0" smtClean="0"/>
              <a:t>Duisburg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/>
              <a:t>Námořní přístavy – </a:t>
            </a:r>
            <a:r>
              <a:rPr lang="cs-CZ" sz="2600" b="1" dirty="0" smtClean="0"/>
              <a:t>Hamburk, Brémy, Rostock, Kiel </a:t>
            </a:r>
            <a:r>
              <a:rPr lang="cs-CZ" sz="2600" dirty="0" smtClean="0"/>
              <a:t>u Baltského moře má Severomořským kanálem spojení se Severním mořem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/>
              <a:t>Letecká doprava: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smtClean="0"/>
              <a:t>Frankfurt nad Mohanem </a:t>
            </a:r>
            <a:r>
              <a:rPr lang="cs-CZ" sz="2600" dirty="0" smtClean="0"/>
              <a:t>– patří k největším leteckým uzlům v Evropě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/>
              <a:t>Mezinárodní letiště – </a:t>
            </a:r>
            <a:r>
              <a:rPr lang="cs-CZ" sz="2600" b="1" dirty="0" smtClean="0"/>
              <a:t>Köln-Bonn, Mnichov</a:t>
            </a:r>
            <a:r>
              <a:rPr lang="cs-CZ" sz="2600" dirty="0" smtClean="0"/>
              <a:t>, </a:t>
            </a:r>
            <a:r>
              <a:rPr lang="cs-CZ" sz="2600" b="1" dirty="0" smtClean="0"/>
              <a:t>Berlín</a:t>
            </a:r>
          </a:p>
          <a:p>
            <a:pPr lvl="1">
              <a:buFont typeface="Wingdings" pitchFamily="2" charset="2"/>
              <a:buChar char="§"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157285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59823"/>
            <a:ext cx="7488832" cy="524056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43625" y="251810"/>
            <a:ext cx="26822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Památky Německa</a:t>
            </a:r>
            <a:endParaRPr lang="cs-CZ" sz="2600" dirty="0"/>
          </a:p>
        </p:txBody>
      </p:sp>
      <p:sp>
        <p:nvSpPr>
          <p:cNvPr id="4" name="Obdélník 3"/>
          <p:cNvSpPr/>
          <p:nvPr/>
        </p:nvSpPr>
        <p:spPr>
          <a:xfrm>
            <a:off x="766366" y="6209596"/>
            <a:ext cx="1496692" cy="313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>
                <a:sym typeface="Wingdings" pitchFamily="2" charset="2"/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319899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434"/>
            <a:ext cx="5859379" cy="399863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54" y="3212976"/>
            <a:ext cx="5584128" cy="364502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5962490" y="226581"/>
            <a:ext cx="264437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b="1" dirty="0" smtClean="0"/>
              <a:t>Rýn</a:t>
            </a:r>
            <a:r>
              <a:rPr lang="cs-CZ" sz="2600" dirty="0" smtClean="0"/>
              <a:t> </a:t>
            </a:r>
          </a:p>
          <a:p>
            <a:r>
              <a:rPr lang="cs-CZ" sz="2600" dirty="0" smtClean="0"/>
              <a:t>- u městečka Kaub</a:t>
            </a:r>
            <a:endParaRPr lang="cs-CZ" sz="2600" dirty="0"/>
          </a:p>
        </p:txBody>
      </p:sp>
      <p:sp>
        <p:nvSpPr>
          <p:cNvPr id="2" name="Obdélník 1"/>
          <p:cNvSpPr/>
          <p:nvPr/>
        </p:nvSpPr>
        <p:spPr>
          <a:xfrm>
            <a:off x="1719946" y="6393829"/>
            <a:ext cx="1496692" cy="313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>
                <a:sym typeface="Wingdings" pitchFamily="2" charset="2"/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327386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78098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Mnichov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964488" cy="5733256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sz="2800" dirty="0" smtClean="0"/>
              <a:t>Kulaťoučký mnich ve znaku bavorské metropole připomíná, že město získalo své jméno podle „munichen“ = mnichů, kteří v 8.stol. žili v nedalekém benediktinském klášteře.</a:t>
            </a:r>
          </a:p>
          <a:p>
            <a:pPr>
              <a:lnSpc>
                <a:spcPct val="130000"/>
              </a:lnSpc>
            </a:pPr>
            <a:r>
              <a:rPr lang="cs-CZ" sz="2800" dirty="0" smtClean="0"/>
              <a:t>V 19.stol vyrostl v honosnou královskou rezidenci.</a:t>
            </a:r>
          </a:p>
          <a:p>
            <a:pPr>
              <a:lnSpc>
                <a:spcPct val="130000"/>
              </a:lnSpc>
            </a:pPr>
            <a:r>
              <a:rPr lang="cs-CZ" sz="2800" dirty="0" smtClean="0"/>
              <a:t>Marienplatz s novogotickou budovou Nové radnice s 85m vysokou radniční věží, která nese jednu z největších zvonkoher v Evropě.</a:t>
            </a:r>
          </a:p>
          <a:p>
            <a:pPr>
              <a:lnSpc>
                <a:spcPct val="130000"/>
              </a:lnSpc>
            </a:pPr>
            <a:r>
              <a:rPr lang="cs-CZ" sz="2800" dirty="0" smtClean="0"/>
              <a:t>Září 1938 – </a:t>
            </a:r>
            <a:r>
              <a:rPr lang="cs-CZ" sz="2800" b="1" dirty="0" smtClean="0"/>
              <a:t>Mnichovská dohoda</a:t>
            </a:r>
            <a:r>
              <a:rPr lang="cs-CZ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995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891"/>
          <a:stretch/>
        </p:blipFill>
        <p:spPr>
          <a:xfrm>
            <a:off x="45893" y="3406295"/>
            <a:ext cx="4394123" cy="3429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68"/>
          <a:stretch/>
        </p:blipFill>
        <p:spPr>
          <a:xfrm>
            <a:off x="4660576" y="3406295"/>
            <a:ext cx="4462880" cy="34830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35621" y="65810"/>
            <a:ext cx="896448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err="1"/>
              <a:t>Oktoberfest</a:t>
            </a:r>
            <a:r>
              <a:rPr lang="cs-CZ" sz="2600" dirty="0"/>
              <a:t> – největší pivní slavnost na světě. </a:t>
            </a:r>
          </a:p>
          <a:p>
            <a:pPr indent="-57150"/>
            <a:r>
              <a:rPr lang="cs-CZ" sz="2400" i="1" dirty="0"/>
              <a:t>Pivo se podává zásadně v litrových tuplácích, žádné třetinky či půllitry tu nenajdete.</a:t>
            </a:r>
            <a:r>
              <a:rPr lang="cs-CZ" sz="2400" i="1" dirty="0">
                <a:sym typeface="Wingdings" pitchFamily="2" charset="2"/>
              </a:rPr>
              <a:t> Během slavností 7 mil. návštěvníků vypije až 5 mil. litrů piva, spořádá několik set tisíc grilovaných kuřat, pečených ryb, klobás a uzených vepřových kolen. Ve stanech </a:t>
            </a:r>
            <a:r>
              <a:rPr lang="cs-CZ" sz="2400" i="1" dirty="0" err="1">
                <a:sym typeface="Wingdings" pitchFamily="2" charset="2"/>
              </a:rPr>
              <a:t>Hackerbräu</a:t>
            </a:r>
            <a:r>
              <a:rPr lang="cs-CZ" sz="2400" i="1" dirty="0">
                <a:sym typeface="Wingdings" pitchFamily="2" charset="2"/>
              </a:rPr>
              <a:t> či </a:t>
            </a:r>
            <a:r>
              <a:rPr lang="cs-CZ" sz="2400" i="1" dirty="0" err="1">
                <a:sym typeface="Wingdings" pitchFamily="2" charset="2"/>
              </a:rPr>
              <a:t>Augustiner</a:t>
            </a:r>
            <a:r>
              <a:rPr lang="cs-CZ" sz="2400" i="1" dirty="0">
                <a:sym typeface="Wingdings" pitchFamily="2" charset="2"/>
              </a:rPr>
              <a:t> </a:t>
            </a:r>
            <a:r>
              <a:rPr lang="cs-CZ" sz="2400" i="1" dirty="0" err="1">
                <a:sym typeface="Wingdings" pitchFamily="2" charset="2"/>
              </a:rPr>
              <a:t>Festhalle</a:t>
            </a:r>
            <a:r>
              <a:rPr lang="cs-CZ" sz="2400" i="1" dirty="0">
                <a:sym typeface="Wingdings" pitchFamily="2" charset="2"/>
              </a:rPr>
              <a:t> najdete lidi, kteří jsou běžně oblečeni do „</a:t>
            </a:r>
            <a:r>
              <a:rPr lang="cs-CZ" sz="2400" i="1" dirty="0" err="1">
                <a:sym typeface="Wingdings" pitchFamily="2" charset="2"/>
              </a:rPr>
              <a:t>lederhosen</a:t>
            </a:r>
            <a:r>
              <a:rPr lang="cs-CZ" sz="2400" i="1" dirty="0">
                <a:sym typeface="Wingdings" pitchFamily="2" charset="2"/>
              </a:rPr>
              <a:t>“, bavorsko-tyrolských šortek s padacím mostem, bílých podkolenek a typických kloboučků se štětkou za stuhou.</a:t>
            </a:r>
            <a:endParaRPr lang="cs-CZ" sz="24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6197599"/>
            <a:ext cx="2156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Foto z archivu autora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60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092881"/>
            <a:ext cx="7560840" cy="481299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0" y="0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dirty="0" smtClean="0"/>
              <a:t>Heidelberg</a:t>
            </a:r>
            <a:r>
              <a:rPr lang="cs-CZ" sz="2600" dirty="0" smtClean="0"/>
              <a:t> – nad městem se tyčí majestátní zámek. Jeho stavba probíhala od 12. – 17. století.  V 16.stol byl jednou </a:t>
            </a:r>
            <a:r>
              <a:rPr lang="cs-CZ" sz="2600" dirty="0" smtClean="0"/>
              <a:t>z nejkrásnějších </a:t>
            </a:r>
            <a:r>
              <a:rPr lang="cs-CZ" sz="2600" dirty="0" smtClean="0"/>
              <a:t>německých renesančních rezidencí. Jeho nádhera byla poškozena v době třicetileté války a v r. 1689 ve válce s Francií, kdy byla větší část komplexu zničena.</a:t>
            </a:r>
            <a:endParaRPr lang="cs-CZ" sz="2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31808" y="6507225"/>
            <a:ext cx="2156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Foto z archivu autora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79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2800" dirty="0" smtClean="0"/>
              <a:t>Seznam použitých zdrojů: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136136" cy="4105126"/>
          </a:xfrm>
        </p:spPr>
        <p:txBody>
          <a:bodyPr/>
          <a:lstStyle/>
          <a:p>
            <a:r>
              <a:rPr lang="cs-CZ" sz="2000" dirty="0"/>
              <a:t>HÜBELOVÁ, Dana a Petr CHALUPA. </a:t>
            </a:r>
            <a:r>
              <a:rPr lang="cs-CZ" sz="2000" i="1" dirty="0"/>
              <a:t>Zeměpis: učebnice</a:t>
            </a:r>
            <a:r>
              <a:rPr lang="cs-CZ" sz="2000" dirty="0"/>
              <a:t>. 1. vyd. [i.e. 2. vyd.]. Brno: Nová škola, </a:t>
            </a:r>
            <a:r>
              <a:rPr lang="cs-CZ" sz="2000" dirty="0" smtClean="0"/>
              <a:t>2010</a:t>
            </a:r>
            <a:r>
              <a:rPr lang="cs-CZ" sz="2000" dirty="0"/>
              <a:t>, 95 s. Duhová řada. ISBN 978-80-7289-148-1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JEŘÁBEK, Milan a Vít VILÍMEK. </a:t>
            </a:r>
            <a:r>
              <a:rPr lang="cs-CZ" sz="2000" i="1" dirty="0"/>
              <a:t>Zeměpis světa: učebnice zeměpisu pro základní školy a víceletá gymnázia</a:t>
            </a:r>
            <a:r>
              <a:rPr lang="cs-CZ" sz="2000" dirty="0"/>
              <a:t>. 1. vyd. Praha: Nakladatelství České geografické společnosti, 1997, 60 s. ISBN 80-860-3407-0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i="1" dirty="0"/>
              <a:t>Encyklopedie Zeměpis světa</a:t>
            </a:r>
            <a:r>
              <a:rPr lang="cs-CZ" sz="2000" dirty="0"/>
              <a:t>. V Praze: Columbus, 2002, 512 s. ISBN 80-901-7276-8</a:t>
            </a:r>
            <a:r>
              <a:rPr lang="cs-CZ" sz="2000" dirty="0" smtClean="0"/>
              <a:t>.</a:t>
            </a:r>
          </a:p>
          <a:p>
            <a:r>
              <a:rPr lang="cs-CZ" sz="2000" i="1" dirty="0"/>
              <a:t>Nejkrásnější místa světa: průvodce turistickými památkami</a:t>
            </a:r>
            <a:r>
              <a:rPr lang="cs-CZ" sz="2000" dirty="0"/>
              <a:t>. V Praze: Slovart, 2005, 416 s. ISBN 80-720-9717-2</a:t>
            </a:r>
            <a:r>
              <a:rPr lang="cs-CZ" sz="2000" dirty="0" smtClean="0"/>
              <a:t>.</a:t>
            </a:r>
          </a:p>
          <a:p>
            <a:r>
              <a:rPr lang="cs-CZ" sz="2000" u="sng" dirty="0">
                <a:hlinkClick r:id="rId2"/>
              </a:rPr>
              <a:t>http</a:t>
            </a:r>
            <a:r>
              <a:rPr lang="cs-CZ" sz="2000" u="sng">
                <a:hlinkClick r:id="rId2"/>
              </a:rPr>
              <a:t>://</a:t>
            </a:r>
            <a:r>
              <a:rPr lang="cs-CZ" sz="2000" u="sng" smtClean="0">
                <a:hlinkClick r:id="rId2"/>
              </a:rPr>
              <a:t>upload.wikimedia.org/wikipedia/commons/thumb/b/ba/Flag_of_Germany.svg</a:t>
            </a:r>
            <a:endParaRPr lang="cs-CZ" sz="2000" u="sng" smtClean="0"/>
          </a:p>
          <a:p>
            <a:endParaRPr lang="cs-CZ" sz="2000" dirty="0" smtClean="0"/>
          </a:p>
          <a:p>
            <a:endParaRPr lang="cs-CZ" sz="2000" dirty="0"/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784</Words>
  <Application>Microsoft Office PowerPoint</Application>
  <PresentationFormat>Předvádění na obrazovce (4:3)</PresentationFormat>
  <Paragraphs>103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Německo</vt:lpstr>
      <vt:lpstr>Spolková republika Německo</vt:lpstr>
      <vt:lpstr>Historie</vt:lpstr>
      <vt:lpstr>Obyvatelstvo</vt:lpstr>
      <vt:lpstr>Hospodářství</vt:lpstr>
      <vt:lpstr>Prezentace aplikace PowerPoint</vt:lpstr>
      <vt:lpstr>Zemědělství</vt:lpstr>
      <vt:lpstr>Doprava</vt:lpstr>
      <vt:lpstr>Prezentace aplikace PowerPoint</vt:lpstr>
      <vt:lpstr>Prezentace aplikace PowerPoint</vt:lpstr>
      <vt:lpstr>Mnichov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pc4</cp:lastModifiedBy>
  <cp:revision>32</cp:revision>
  <dcterms:created xsi:type="dcterms:W3CDTF">2012-12-23T08:55:19Z</dcterms:created>
  <dcterms:modified xsi:type="dcterms:W3CDTF">2013-12-19T08:37:08Z</dcterms:modified>
</cp:coreProperties>
</file>