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6" r:id="rId3"/>
    <p:sldId id="259" r:id="rId4"/>
    <p:sldId id="260" r:id="rId5"/>
    <p:sldId id="261" r:id="rId6"/>
    <p:sldId id="262" r:id="rId7"/>
    <p:sldId id="265" r:id="rId8"/>
    <p:sldId id="263" r:id="rId9"/>
    <p:sldId id="277" r:id="rId10"/>
    <p:sldId id="266" r:id="rId11"/>
    <p:sldId id="278" r:id="rId12"/>
    <p:sldId id="279" r:id="rId13"/>
    <p:sldId id="280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64" r:id="rId24"/>
    <p:sldId id="276" r:id="rId25"/>
    <p:sldId id="258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896B51-3D64-4EBA-828F-9B2E838E38BD}" type="datetimeFigureOut">
              <a:rPr lang="cs-CZ" smtClean="0"/>
              <a:t>19.12.2013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40508-019E-40B2-973B-077C8FF1E5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021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A40508-019E-40B2-973B-077C8FF1E5AC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925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A8E42-FDD0-4BE6-8245-9A0947E4CCC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597B6-5191-4C9D-94D3-7B3B789461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253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46B5F-DB2F-47F5-8F78-3E0E9DB2F5DD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6046D-DFC2-4672-A5CF-38A27C8A00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37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D0DBB-3CAB-42C1-BBFD-3563EE7B02DA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31D55-9FC3-43AF-87D9-252D41B24D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37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3BDF5-2B70-4386-AE19-F92C29777E2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26BE9-F7E1-4BF4-A2C1-956DE2EAEE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2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36A06-5C05-4581-95EB-548DD9001C4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9D172-3E13-4061-A04F-B61BCFFEBC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81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86E1C-C0CA-46E6-864E-98003B691B3A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F14C1-D301-4DDC-A6A0-158ED528E5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027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5F46C-C4D6-4A8E-9D93-62089730F9D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3203-016E-4ECA-ADF9-470621DEAE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96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5E129-ABA8-41AA-A493-D22FB65DEBAA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FDC3F-53DA-4F6E-A3BC-54767E48A6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481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F151D-9C87-40C9-99CD-D214FE4C34BB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115F3-6740-41C6-A2D9-FEA7377B83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1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FF252-9852-45D0-90BD-FF6945D98AE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FE2C-AEC2-43E9-8954-C7DF995EAD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666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48DA5-8BBA-49C2-8DE4-FD8F3C24F008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E683E-85B7-402C-AC2B-D690DB037B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6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F98A0B-EAC6-4CF5-BE01-2CDE11D9A0A0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75A1F9-F7FE-4C7D-852B-32F2E7E1A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3/Flag_of_France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276771"/>
              </p:ext>
            </p:extLst>
          </p:nvPr>
        </p:nvGraphicFramePr>
        <p:xfrm>
          <a:off x="539750" y="1844675"/>
          <a:ext cx="8208963" cy="544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Francie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6.1.18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12. </a:t>
                      </a:r>
                      <a:r>
                        <a:rPr lang="cs-CZ" sz="1400" smtClean="0">
                          <a:effectLst/>
                        </a:rPr>
                        <a:t>8. </a:t>
                      </a:r>
                      <a:r>
                        <a:rPr lang="cs-CZ" sz="1400" dirty="0" smtClean="0">
                          <a:effectLst/>
                        </a:rPr>
                        <a:t>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 zhodnotí francouzské hospodářství a přírodní a společenské činitele cestovního</a:t>
                      </a:r>
                      <a:r>
                        <a:rPr lang="cs-CZ" sz="1400" baseline="0" dirty="0" smtClean="0">
                          <a:effectLst/>
                        </a:rPr>
                        <a:t> ruchu.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Hospodářská charakteristika Francie.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 slouží ke zkvalitnění výuky.</a:t>
                      </a: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 je</a:t>
                      </a:r>
                      <a:r>
                        <a:rPr lang="cs-CZ" sz="1400" baseline="0" dirty="0" smtClean="0">
                          <a:effectLst/>
                        </a:rPr>
                        <a:t> vhodným doplňkem k přiblížení této turisticky atraktivní oblasti.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F R A N C I E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204864"/>
            <a:ext cx="3048000" cy="2028825"/>
          </a:xfrm>
          <a:ln>
            <a:solidFill>
              <a:schemeClr val="accent1"/>
            </a:solidFill>
          </a:ln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37856" y="1844824"/>
            <a:ext cx="4038600" cy="3124944"/>
          </a:xfrm>
        </p:spPr>
        <p:txBody>
          <a:bodyPr/>
          <a:lstStyle/>
          <a:p>
            <a:r>
              <a:rPr lang="cs-CZ" dirty="0" smtClean="0"/>
              <a:t>Hlavní město: PAŘÍŽ</a:t>
            </a:r>
          </a:p>
          <a:p>
            <a:r>
              <a:rPr lang="cs-CZ" dirty="0" smtClean="0"/>
              <a:t>Francouzština</a:t>
            </a:r>
          </a:p>
          <a:p>
            <a:r>
              <a:rPr lang="cs-CZ" dirty="0" smtClean="0"/>
              <a:t>Euro</a:t>
            </a:r>
          </a:p>
          <a:p>
            <a:r>
              <a:rPr lang="cs-CZ" dirty="0" smtClean="0"/>
              <a:t>Marseille, Lyon,  Štrasburk, Le Havre,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22920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http://</a:t>
            </a:r>
            <a:r>
              <a:rPr lang="cs-CZ" u="sng" dirty="0" smtClean="0"/>
              <a:t>upload.wikimedia.org/wikipedia/Flag_of_France.svg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00" y="28104"/>
            <a:ext cx="91376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	Od </a:t>
            </a:r>
            <a:r>
              <a:rPr lang="cs-CZ" sz="2600" dirty="0"/>
              <a:t>časů krále Ludvíka </a:t>
            </a:r>
            <a:r>
              <a:rPr lang="cs-CZ" sz="2600" dirty="0" smtClean="0"/>
              <a:t>XV., </a:t>
            </a:r>
            <a:r>
              <a:rPr lang="cs-CZ" sz="2600" dirty="0"/>
              <a:t>v první polovině 18. </a:t>
            </a:r>
            <a:r>
              <a:rPr lang="cs-CZ" sz="2600" dirty="0" smtClean="0"/>
              <a:t>století, </a:t>
            </a:r>
            <a:r>
              <a:rPr lang="cs-CZ" sz="2600" dirty="0"/>
              <a:t>je Paříž trvale předním </a:t>
            </a:r>
            <a:r>
              <a:rPr lang="cs-CZ" sz="2600" b="1" dirty="0"/>
              <a:t>kulturním střediskem Evropy</a:t>
            </a:r>
            <a:r>
              <a:rPr lang="cs-CZ" sz="2600" dirty="0"/>
              <a:t>. Právě tady se psaly důležité kapitoly světové politiky, dějin a umění. Zrodila se tu </a:t>
            </a:r>
            <a:r>
              <a:rPr lang="cs-CZ" sz="2600" u="sng" dirty="0"/>
              <a:t>gotika</a:t>
            </a:r>
            <a:r>
              <a:rPr lang="cs-CZ" sz="2600" dirty="0"/>
              <a:t> (katedrála Notre Dame), světoznámá </a:t>
            </a:r>
            <a:r>
              <a:rPr lang="cs-CZ" sz="2600" u="sng" dirty="0"/>
              <a:t>univerzita Sorbonna </a:t>
            </a:r>
            <a:r>
              <a:rPr lang="cs-CZ" sz="2600" dirty="0"/>
              <a:t>i pojem </a:t>
            </a:r>
            <a:r>
              <a:rPr lang="cs-CZ" sz="2600" u="sng" dirty="0"/>
              <a:t>francouzského parku</a:t>
            </a:r>
            <a:r>
              <a:rPr lang="cs-CZ" sz="2600" dirty="0"/>
              <a:t>. Rozpory ve společnosti vyústily roku 1789 v buržoazní </a:t>
            </a:r>
            <a:r>
              <a:rPr lang="cs-CZ" sz="2600" u="sng" dirty="0"/>
              <a:t>revoluci</a:t>
            </a:r>
            <a:r>
              <a:rPr lang="cs-CZ" sz="2600" dirty="0"/>
              <a:t>. Známé vězení </a:t>
            </a:r>
            <a:r>
              <a:rPr lang="cs-CZ" sz="2600" u="sng" dirty="0"/>
              <a:t>Bastila</a:t>
            </a:r>
            <a:r>
              <a:rPr lang="cs-CZ" sz="2600" dirty="0"/>
              <a:t> bylo tehdy zbouráno. Bohatství panovníků, šlechty a církve připomínají četné zachované památky různých stavebních slohů (v zámku </a:t>
            </a:r>
            <a:r>
              <a:rPr lang="cs-CZ" sz="2600" u="sng" dirty="0"/>
              <a:t>Louvre</a:t>
            </a:r>
            <a:r>
              <a:rPr lang="cs-CZ" sz="2600" dirty="0"/>
              <a:t> najdeme např. zřejmě nejznámější obraz na světě – Monu Lisu). V novodobém vývoji byla Paříž místem mnoha mírových jednání, např. po první světové válce </a:t>
            </a:r>
            <a:r>
              <a:rPr lang="cs-CZ" sz="2600" dirty="0" smtClean="0"/>
              <a:t>(Versailleská </a:t>
            </a:r>
            <a:r>
              <a:rPr lang="cs-CZ" sz="2600" dirty="0"/>
              <a:t>smlouva).</a:t>
            </a:r>
          </a:p>
          <a:p>
            <a:pPr>
              <a:lnSpc>
                <a:spcPct val="150000"/>
              </a:lnSpc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54619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2"/>
                </a:solidFill>
              </a:rPr>
              <a:t>Obyvatelstvo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2548879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2600" dirty="0" smtClean="0"/>
              <a:t>Převážně Francouzi. V okrajových částech země žijí menšinové národy (např. Alsasané, Bretoňci, Katalánci, Korsičané). Významnou menšinou jsou přistěhovalci z bývalých kolonií (např. Alžířané, Tunisané).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34985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850106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2"/>
                </a:solidFill>
              </a:rPr>
              <a:t>Hospodářství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97360"/>
            <a:ext cx="8856984" cy="5760640"/>
          </a:xfrm>
        </p:spPr>
        <p:txBody>
          <a:bodyPr/>
          <a:lstStyle/>
          <a:p>
            <a:r>
              <a:rPr lang="cs-CZ" sz="2600" dirty="0" smtClean="0"/>
              <a:t>Patří </a:t>
            </a:r>
            <a:r>
              <a:rPr lang="cs-CZ" sz="2600" b="1" dirty="0" smtClean="0"/>
              <a:t>k nejvyspělejším hospodářským velmocím světa </a:t>
            </a:r>
            <a:r>
              <a:rPr lang="cs-CZ" sz="2600" dirty="0" smtClean="0"/>
              <a:t>s výkonným průmyslem i zemědělstvím.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r>
              <a:rPr lang="cs-CZ" sz="2600" b="1" dirty="0" smtClean="0"/>
              <a:t>Zemědělství</a:t>
            </a:r>
            <a:r>
              <a:rPr lang="cs-CZ" sz="2600" dirty="0" smtClean="0"/>
              <a:t> využívá více než ½ území. 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dirty="0" smtClean="0"/>
              <a:t>Pěstují se především </a:t>
            </a:r>
            <a:r>
              <a:rPr lang="cs-CZ" sz="2600" b="1" dirty="0" smtClean="0"/>
              <a:t>obilniny, řepa cukrovka, brambory a olejniny.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dirty="0" smtClean="0"/>
              <a:t>Významné je pěstování </a:t>
            </a:r>
            <a:r>
              <a:rPr lang="cs-CZ" sz="2600" b="1" dirty="0" smtClean="0"/>
              <a:t>vinné révy </a:t>
            </a:r>
            <a:r>
              <a:rPr lang="cs-CZ" sz="2600" dirty="0" smtClean="0">
                <a:sym typeface="Wingdings" pitchFamily="2" charset="2"/>
              </a:rPr>
              <a:t> produkce </a:t>
            </a:r>
            <a:r>
              <a:rPr lang="cs-CZ" sz="2600" b="1" dirty="0" smtClean="0">
                <a:sym typeface="Wingdings" pitchFamily="2" charset="2"/>
              </a:rPr>
              <a:t>vína,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>
                <a:sym typeface="Wingdings" pitchFamily="2" charset="2"/>
              </a:rPr>
              <a:t>Chov vepřů a hovězího dobytka </a:t>
            </a:r>
            <a:r>
              <a:rPr lang="cs-CZ" sz="2600" dirty="0" smtClean="0">
                <a:sym typeface="Wingdings" pitchFamily="2" charset="2"/>
              </a:rPr>
              <a:t>(1. místo v Evropě)  produkce masa, mléka a sýrů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>
                <a:sym typeface="Wingdings" pitchFamily="2" charset="2"/>
              </a:rPr>
              <a:t>Rybolov, chov ústřic,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dirty="0" smtClean="0">
                <a:sym typeface="Wingdings" pitchFamily="2" charset="2"/>
              </a:rPr>
              <a:t>Patří k</a:t>
            </a:r>
            <a:r>
              <a:rPr lang="cs-CZ" sz="2600" b="1" dirty="0" smtClean="0">
                <a:sym typeface="Wingdings" pitchFamily="2" charset="2"/>
              </a:rPr>
              <a:t> největším producentům a vývozcům zemědělských produktů </a:t>
            </a:r>
            <a:r>
              <a:rPr lang="cs-CZ" sz="2600" dirty="0" smtClean="0">
                <a:sym typeface="Wingdings" pitchFamily="2" charset="2"/>
              </a:rPr>
              <a:t>v Evropě.</a:t>
            </a: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70276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2"/>
                </a:solidFill>
              </a:rPr>
              <a:t>Průmysl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00" y="1052736"/>
            <a:ext cx="9124900" cy="5661248"/>
          </a:xfrm>
        </p:spPr>
        <p:txBody>
          <a:bodyPr/>
          <a:lstStyle/>
          <a:p>
            <a:r>
              <a:rPr lang="cs-CZ" sz="2600" dirty="0" smtClean="0"/>
              <a:t>Ložiska paliv nejsou velká, ropa a uhlí se musí dovážet.</a:t>
            </a:r>
          </a:p>
          <a:p>
            <a:r>
              <a:rPr lang="cs-CZ" sz="2600" dirty="0" smtClean="0"/>
              <a:t>Těžba: </a:t>
            </a:r>
            <a:r>
              <a:rPr lang="cs-CZ" sz="2600" b="1" dirty="0" smtClean="0"/>
              <a:t>draselných solí, železné rudy, bauxitu, uranu.</a:t>
            </a:r>
          </a:p>
          <a:p>
            <a:r>
              <a:rPr lang="cs-CZ" sz="2600" dirty="0" smtClean="0"/>
              <a:t>75% elektrické energie se vyrábí v </a:t>
            </a:r>
            <a:r>
              <a:rPr lang="cs-CZ" sz="2600" b="1" dirty="0" smtClean="0"/>
              <a:t>jaderných elektrárnách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Průmyslová odvětví: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/>
              <a:t>Strojírenství, </a:t>
            </a:r>
            <a:r>
              <a:rPr lang="cs-CZ" sz="2600" dirty="0" smtClean="0"/>
              <a:t>výroba dopravních prostředků (např. Renault, Peugeot, letadla Airbus), zbrojní průmysl.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/>
              <a:t>Elektrotechnika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/>
              <a:t>Petrochemie </a:t>
            </a:r>
            <a:r>
              <a:rPr lang="cs-CZ" sz="2600" dirty="0" smtClean="0"/>
              <a:t>(Marseille)</a:t>
            </a:r>
            <a:endParaRPr lang="cs-CZ" sz="2600" b="1" dirty="0" smtClean="0"/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/>
              <a:t>Spotřební chemie </a:t>
            </a:r>
            <a:r>
              <a:rPr lang="cs-CZ" sz="2600" dirty="0" smtClean="0"/>
              <a:t>(kosmetika – zn. Vichy, Garnier, Yves Rocher, L´Oreal),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/>
              <a:t>Průmysl oděvní, 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b="1" dirty="0" smtClean="0"/>
              <a:t>Potravinářský průmysl. </a:t>
            </a:r>
            <a:endParaRPr lang="cs-CZ" sz="2600" b="1" dirty="0"/>
          </a:p>
        </p:txBody>
      </p:sp>
    </p:spTree>
    <p:extLst>
      <p:ext uri="{BB962C8B-B14F-4D97-AF65-F5344CB8AC3E}">
        <p14:creationId xmlns:p14="http://schemas.microsoft.com/office/powerpoint/2010/main" val="151052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2"/>
                </a:solidFill>
              </a:rPr>
              <a:t>Cestovní ruch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758" y="1124744"/>
            <a:ext cx="8997738" cy="1296144"/>
          </a:xfrm>
        </p:spPr>
        <p:txBody>
          <a:bodyPr/>
          <a:lstStyle/>
          <a:p>
            <a:r>
              <a:rPr lang="cs-CZ" sz="2600" dirty="0" smtClean="0"/>
              <a:t>Pro své kulturní památky je Francie cílem mnoha návštěvníků   z celého světa.</a:t>
            </a:r>
          </a:p>
          <a:p>
            <a:r>
              <a:rPr lang="cs-CZ" sz="2600" dirty="0" smtClean="0"/>
              <a:t>K nejnavštěvovanějším na světě patří Paříž.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179512" y="4316785"/>
            <a:ext cx="237626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 smtClean="0"/>
              <a:t>Paříž</a:t>
            </a:r>
          </a:p>
          <a:p>
            <a:r>
              <a:rPr lang="cs-CZ" sz="2600" b="1" dirty="0" smtClean="0"/>
              <a:t> – Notre Dame</a:t>
            </a:r>
            <a:endParaRPr lang="cs-CZ" sz="26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511470"/>
            <a:ext cx="6444208" cy="450318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43532" y="6421742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4296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Paříž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1676" y="908720"/>
            <a:ext cx="9112324" cy="6480720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cs-CZ" sz="2600" dirty="0" smtClean="0"/>
              <a:t>Jen v málokteré evropské zemi má hlavní město v hospodářství a společnosti tak významné postavení jako Paříž ve Francii. Je sídlem všech  ústředních orgánů a nejvýznamnějším střediskem ekonomiky, kultury a vědy Francie. Jsou zde umístěny také četné </a:t>
            </a:r>
            <a:r>
              <a:rPr lang="cs-CZ" sz="2600" b="1" u="sng" dirty="0" smtClean="0"/>
              <a:t>mezinárodní instituce</a:t>
            </a:r>
            <a:r>
              <a:rPr lang="cs-CZ" sz="2600" dirty="0" smtClean="0"/>
              <a:t>: Organizace OSN pro výchovu, vědu a kulturu (</a:t>
            </a:r>
            <a:r>
              <a:rPr lang="cs-CZ" sz="2600" b="1" dirty="0" smtClean="0"/>
              <a:t>UNESCO</a:t>
            </a:r>
            <a:r>
              <a:rPr lang="cs-CZ" sz="2600" dirty="0" smtClean="0"/>
              <a:t>), sekretariát Organizace pro hospodářskou spolupráci a rozvoj (</a:t>
            </a:r>
            <a:r>
              <a:rPr lang="cs-CZ" sz="2600" b="1" dirty="0" smtClean="0"/>
              <a:t>OECD</a:t>
            </a:r>
            <a:r>
              <a:rPr lang="cs-CZ" sz="2600" dirty="0" smtClean="0"/>
              <a:t>) a Evropská centrála národní kriminální policie (</a:t>
            </a:r>
            <a:r>
              <a:rPr lang="cs-CZ" sz="2600" b="1" dirty="0" smtClean="0"/>
              <a:t>INTERPOL</a:t>
            </a:r>
            <a:r>
              <a:rPr lang="cs-CZ" sz="2600" dirty="0" smtClean="0"/>
              <a:t>).</a:t>
            </a:r>
          </a:p>
          <a:p>
            <a:pPr>
              <a:lnSpc>
                <a:spcPct val="120000"/>
              </a:lnSpc>
            </a:pPr>
            <a:r>
              <a:rPr lang="cs-CZ" sz="2600" dirty="0" smtClean="0"/>
              <a:t>Je často označována jako „</a:t>
            </a:r>
            <a:r>
              <a:rPr lang="cs-CZ" sz="2600" b="1" dirty="0" smtClean="0"/>
              <a:t>město módy</a:t>
            </a:r>
            <a:r>
              <a:rPr lang="cs-CZ" sz="2600" dirty="0" smtClean="0"/>
              <a:t>“. Zdejší módní návrháři a jejich salony patří k nejuznávanějším na světě ( např. Yves Saint Laurent, Louis Vuitton).</a:t>
            </a:r>
          </a:p>
          <a:p>
            <a:pPr>
              <a:lnSpc>
                <a:spcPct val="120000"/>
              </a:lnSpc>
            </a:pPr>
            <a:r>
              <a:rPr lang="cs-CZ" sz="2600" dirty="0" smtClean="0"/>
              <a:t>Světově proslulé jsou </a:t>
            </a:r>
            <a:r>
              <a:rPr lang="cs-CZ" sz="2600" b="1" dirty="0" smtClean="0"/>
              <a:t>francouzské parfémy </a:t>
            </a:r>
            <a:r>
              <a:rPr lang="cs-CZ" sz="2600" dirty="0" smtClean="0"/>
              <a:t>(např. Chanel, Dior).</a:t>
            </a:r>
          </a:p>
          <a:p>
            <a:pPr>
              <a:lnSpc>
                <a:spcPct val="120000"/>
              </a:lnSpc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84484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00" y="2952"/>
            <a:ext cx="7082817" cy="5323131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7243593" y="86434"/>
            <a:ext cx="11251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Louvre</a:t>
            </a:r>
            <a:endParaRPr lang="cs-CZ" sz="2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59" t="35434" r="23515" b="14246"/>
          <a:stretch/>
        </p:blipFill>
        <p:spPr>
          <a:xfrm>
            <a:off x="5501753" y="3595464"/>
            <a:ext cx="3642247" cy="32514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43808" y="6288994"/>
            <a:ext cx="24872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Obraz Mona Lisa</a:t>
            </a:r>
            <a:endParaRPr lang="cs-CZ" sz="2600" b="1" dirty="0"/>
          </a:p>
        </p:txBody>
      </p:sp>
      <p:sp>
        <p:nvSpPr>
          <p:cNvPr id="6" name="Obdélník 5"/>
          <p:cNvSpPr/>
          <p:nvPr/>
        </p:nvSpPr>
        <p:spPr>
          <a:xfrm>
            <a:off x="179512" y="6535216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6717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7584" y="-49743"/>
            <a:ext cx="915158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600" dirty="0"/>
              <a:t>Dominantou Paříže je Eiffelova věž (výška 300 m). Byla postavena podle plánu Gustava Eiffela jako symbol světové výstavy konané v Paříži roku 1889. Dříve byla odmítána a považována za ostudné monstrum jinak malebného města.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467544" y="1750813"/>
            <a:ext cx="190751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b="1" dirty="0" err="1" smtClean="0"/>
              <a:t>Eiffelova</a:t>
            </a:r>
            <a:r>
              <a:rPr lang="cs-CZ" sz="2600" b="1" dirty="0" smtClean="0"/>
              <a:t> </a:t>
            </a:r>
            <a:r>
              <a:rPr lang="cs-CZ" sz="2600" b="1" dirty="0"/>
              <a:t>věž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06" b="12105"/>
          <a:stretch/>
        </p:blipFill>
        <p:spPr>
          <a:xfrm>
            <a:off x="539552" y="2276872"/>
            <a:ext cx="3113732" cy="4192384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18"/>
          <a:stretch/>
        </p:blipFill>
        <p:spPr>
          <a:xfrm>
            <a:off x="4788024" y="1750814"/>
            <a:ext cx="3931241" cy="4997302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2" name="Obdélník 1"/>
          <p:cNvSpPr/>
          <p:nvPr/>
        </p:nvSpPr>
        <p:spPr>
          <a:xfrm>
            <a:off x="539552" y="6532602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65242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25375"/>
            <a:ext cx="8367822" cy="6021289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95536" y="344269"/>
            <a:ext cx="2240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Vítězný oblouk</a:t>
            </a:r>
            <a:endParaRPr lang="cs-CZ" sz="2600" b="1" dirty="0"/>
          </a:p>
        </p:txBody>
      </p:sp>
      <p:sp>
        <p:nvSpPr>
          <p:cNvPr id="4" name="Obdélník 3"/>
          <p:cNvSpPr/>
          <p:nvPr/>
        </p:nvSpPr>
        <p:spPr>
          <a:xfrm>
            <a:off x="6948264" y="6555160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8453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53410"/>
            <a:ext cx="248946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Zámek Versailles</a:t>
            </a:r>
            <a:endParaRPr lang="cs-CZ" sz="2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128" y="510457"/>
            <a:ext cx="9005247" cy="52961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99"/>
          <a:stretch/>
        </p:blipFill>
        <p:spPr>
          <a:xfrm>
            <a:off x="1763688" y="2286000"/>
            <a:ext cx="7492306" cy="4572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0" y="6488668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9532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96479" y="0"/>
            <a:ext cx="5421973" cy="672736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11785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err="1" smtClean="0"/>
              <a:t>Moulin</a:t>
            </a:r>
            <a:endParaRPr lang="cs-CZ" sz="2600" b="1" dirty="0" smtClean="0"/>
          </a:p>
          <a:p>
            <a:r>
              <a:rPr lang="cs-CZ" sz="2600" b="1" dirty="0" smtClean="0"/>
              <a:t>Rouge</a:t>
            </a:r>
            <a:endParaRPr lang="cs-CZ" sz="2600" b="1" dirty="0"/>
          </a:p>
        </p:txBody>
      </p:sp>
      <p:sp>
        <p:nvSpPr>
          <p:cNvPr id="4" name="Obdélník 3"/>
          <p:cNvSpPr/>
          <p:nvPr/>
        </p:nvSpPr>
        <p:spPr>
          <a:xfrm>
            <a:off x="164446" y="6432995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3645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19"/>
            <a:ext cx="8136904" cy="5449485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67544" y="260648"/>
            <a:ext cx="65424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Grenoble</a:t>
            </a:r>
            <a:r>
              <a:rPr lang="cs-CZ" sz="2600" dirty="0" smtClean="0"/>
              <a:t> – středisko Savojských Alp, ZOH 1968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461244" y="6527937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3770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05712"/>
            <a:ext cx="8352928" cy="58185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467544" y="225831"/>
            <a:ext cx="8263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Lyon</a:t>
            </a:r>
            <a:endParaRPr lang="cs-CZ" sz="26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6342802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9505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53730" cy="4104456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137" y="2852936"/>
            <a:ext cx="5831864" cy="4005064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156176" y="764704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Avignon </a:t>
            </a:r>
            <a:r>
              <a:rPr lang="cs-CZ" dirty="0" smtClean="0"/>
              <a:t>– město obepnuté hradbami, kterému vévodí Papežský palác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0524" y="5589240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Pont st. Benézet </a:t>
            </a:r>
            <a:r>
              <a:rPr lang="cs-CZ" dirty="0" smtClean="0"/>
              <a:t>– most opěvovaný v písni </a:t>
            </a:r>
          </a:p>
          <a:p>
            <a:r>
              <a:rPr lang="cs-CZ" dirty="0" smtClean="0"/>
              <a:t>Súr le pont d´Avignon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312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02" y="908720"/>
            <a:ext cx="8673378" cy="576064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ovéPole 2"/>
          <p:cNvSpPr txBox="1"/>
          <p:nvPr/>
        </p:nvSpPr>
        <p:spPr>
          <a:xfrm>
            <a:off x="289992" y="195916"/>
            <a:ext cx="41562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Provence </a:t>
            </a:r>
            <a:r>
              <a:rPr lang="cs-CZ" sz="2600" dirty="0" smtClean="0"/>
              <a:t>- levandule v květu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7308304" y="6277024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482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8352928" cy="5877985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06398" y="272261"/>
            <a:ext cx="90376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Arles</a:t>
            </a:r>
            <a:r>
              <a:rPr lang="cs-CZ" sz="2600" dirty="0" smtClean="0"/>
              <a:t> – město na řece Rhôně, jehož součástí jsou římské památky.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6519840" y="6417373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24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00" y="695826"/>
            <a:ext cx="8752800" cy="602128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11708" y="203383"/>
            <a:ext cx="87206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Arles</a:t>
            </a:r>
            <a:r>
              <a:rPr lang="cs-CZ" sz="2600" dirty="0" smtClean="0"/>
              <a:t> – žlutá kavárna, vzpomínka na malíře Vincenta van Gogha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7164288" y="6440115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2356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000" y="867772"/>
            <a:ext cx="8670000" cy="587359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0" y="39588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Camargue</a:t>
            </a:r>
            <a:r>
              <a:rPr lang="cs-CZ" sz="2600" dirty="0" smtClean="0"/>
              <a:t> – přírodní rezervace v deltě Rhôny, na lagunových jezerech ochrana plameňáků, bílých koňů a divokých černých býků.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7351130" y="6425444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4563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67" y="527645"/>
            <a:ext cx="8639344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5087" y="63926"/>
            <a:ext cx="71854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Le Grand Canyon Verdon </a:t>
            </a:r>
            <a:r>
              <a:rPr lang="cs-CZ" sz="2600" dirty="0" smtClean="0"/>
              <a:t>– největší kaňon v Evropě </a:t>
            </a:r>
            <a:endParaRPr lang="cs-CZ" sz="2600" dirty="0"/>
          </a:p>
        </p:txBody>
      </p:sp>
      <p:sp>
        <p:nvSpPr>
          <p:cNvPr id="5" name="Obdélník 4"/>
          <p:cNvSpPr/>
          <p:nvPr/>
        </p:nvSpPr>
        <p:spPr>
          <a:xfrm>
            <a:off x="366055" y="6421978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374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00" y="-9996"/>
            <a:ext cx="9144000" cy="6867996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2" name="Obdélník 1"/>
          <p:cNvSpPr/>
          <p:nvPr/>
        </p:nvSpPr>
        <p:spPr>
          <a:xfrm>
            <a:off x="107504" y="6458406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7689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1"/>
          <a:stretch/>
        </p:blipFill>
        <p:spPr>
          <a:xfrm>
            <a:off x="272976" y="892552"/>
            <a:ext cx="8280920" cy="57912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555485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Col du Galibier </a:t>
            </a:r>
            <a:r>
              <a:rPr lang="cs-CZ" sz="2600" dirty="0" smtClean="0"/>
              <a:t>[2645 m n.m.] – </a:t>
            </a:r>
          </a:p>
          <a:p>
            <a:r>
              <a:rPr lang="cs-CZ" sz="2600" dirty="0" smtClean="0"/>
              <a:t>i tudy někdy vede slavná Tour de France</a:t>
            </a:r>
            <a:endParaRPr lang="cs-CZ" sz="2600" dirty="0"/>
          </a:p>
        </p:txBody>
      </p:sp>
      <p:sp>
        <p:nvSpPr>
          <p:cNvPr id="2" name="Obdélník 1"/>
          <p:cNvSpPr/>
          <p:nvPr/>
        </p:nvSpPr>
        <p:spPr>
          <a:xfrm>
            <a:off x="6948264" y="6314420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8492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320" y="3861048"/>
            <a:ext cx="4732116" cy="32500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332"/>
            <a:ext cx="6593842" cy="468471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593842" y="47080"/>
            <a:ext cx="2635273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Cannes</a:t>
            </a:r>
            <a:r>
              <a:rPr lang="cs-CZ" sz="2600" dirty="0" smtClean="0"/>
              <a:t> – </a:t>
            </a:r>
          </a:p>
          <a:p>
            <a:r>
              <a:rPr lang="cs-CZ" sz="2600" dirty="0" smtClean="0"/>
              <a:t>festivalový palác</a:t>
            </a:r>
          </a:p>
          <a:p>
            <a:pPr lvl="1"/>
            <a:r>
              <a:rPr lang="cs-CZ" sz="2600" dirty="0" smtClean="0"/>
              <a:t>- </a:t>
            </a:r>
            <a:r>
              <a:rPr lang="cs-CZ" sz="2600" dirty="0"/>
              <a:t>c</a:t>
            </a:r>
            <a:r>
              <a:rPr lang="cs-CZ" sz="2600" dirty="0" smtClean="0"/>
              <a:t>hodník slávy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2843808" y="6445239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5728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5545138"/>
          </a:xfrm>
        </p:spPr>
        <p:txBody>
          <a:bodyPr/>
          <a:lstStyle/>
          <a:p>
            <a:pPr eaLnBrk="1" hangingPunct="1"/>
            <a:r>
              <a:rPr lang="cs-CZ" sz="2000" dirty="0"/>
              <a:t>HÜBELOVÁ, Dana a Petr CHALUPA. </a:t>
            </a:r>
            <a:r>
              <a:rPr lang="cs-CZ" sz="2000" i="1" dirty="0"/>
              <a:t>Zeměpis: učebnice</a:t>
            </a:r>
            <a:r>
              <a:rPr lang="cs-CZ" sz="2000" dirty="0"/>
              <a:t>. 1. vyd. [i.e. 2. vyd.]. Brno: Nová škola, </a:t>
            </a:r>
            <a:r>
              <a:rPr lang="cs-CZ" sz="2000" dirty="0" smtClean="0"/>
              <a:t>2010</a:t>
            </a:r>
            <a:r>
              <a:rPr lang="cs-CZ" sz="2000" dirty="0"/>
              <a:t>, 95 s. Duhová řada. ISBN 978-80-7289-148-1.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JEŘÁBEK</a:t>
            </a:r>
            <a:r>
              <a:rPr lang="cs-CZ" sz="2000" dirty="0"/>
              <a:t>, Milan a Vít VILÍMEK. </a:t>
            </a:r>
            <a:r>
              <a:rPr lang="cs-CZ" sz="2000" i="1" dirty="0"/>
              <a:t>Zeměpis světa: učebnice zeměpisu pro základní školy a víceletá gymnázia</a:t>
            </a:r>
            <a:r>
              <a:rPr lang="cs-CZ" sz="2000" dirty="0"/>
              <a:t>. 1. vyd. Praha: Nakladatelství České geografické společnosti, 1997, 60 s. ISBN 80-860-3407-0. </a:t>
            </a:r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i="1" dirty="0"/>
              <a:t>Encyklopedie Zeměpis světa</a:t>
            </a:r>
            <a:r>
              <a:rPr lang="cs-CZ" sz="2000" dirty="0"/>
              <a:t>. V Praze: Columbus, 2002, 512 s. ISBN </a:t>
            </a:r>
            <a:r>
              <a:rPr lang="cs-CZ" sz="2000" dirty="0" smtClean="0"/>
              <a:t>80-901-7276-8.</a:t>
            </a:r>
            <a:endParaRPr lang="cs-CZ" sz="1800" u="sng" dirty="0" smtClean="0"/>
          </a:p>
          <a:p>
            <a:pPr eaLnBrk="1" hangingPunct="1"/>
            <a:r>
              <a:rPr lang="cs-CZ" sz="1800" u="sng" dirty="0">
                <a:hlinkClick r:id="rId2"/>
              </a:rPr>
              <a:t>http://</a:t>
            </a:r>
            <a:r>
              <a:rPr lang="cs-CZ" sz="1800" u="sng" dirty="0" smtClean="0">
                <a:hlinkClick r:id="rId2"/>
              </a:rPr>
              <a:t>upload.wikimedia.org/wikipedia/commons/thumb/c/c3/Flag_of_France.svg</a:t>
            </a:r>
            <a:endParaRPr lang="cs-CZ" sz="1800" u="sng" dirty="0" smtClean="0"/>
          </a:p>
          <a:p>
            <a:pPr eaLnBrk="1" hangingPunct="1"/>
            <a:endParaRPr lang="cs-CZ" sz="1800" dirty="0"/>
          </a:p>
          <a:p>
            <a:pPr eaLnBrk="1" hangingPunct="1"/>
            <a:endParaRPr lang="cs-CZ" sz="1800" dirty="0"/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712</Words>
  <Application>Microsoft Office PowerPoint</Application>
  <PresentationFormat>Předvádění na obrazovce (4:3)</PresentationFormat>
  <Paragraphs>115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F R A N C I E</vt:lpstr>
      <vt:lpstr>Prezentace aplikace PowerPoint</vt:lpstr>
      <vt:lpstr>Obyvatelstvo</vt:lpstr>
      <vt:lpstr>Hospodářství</vt:lpstr>
      <vt:lpstr>Průmysl</vt:lpstr>
      <vt:lpstr>Cestovní ruch</vt:lpstr>
      <vt:lpstr>Paříž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42</cp:revision>
  <dcterms:created xsi:type="dcterms:W3CDTF">2012-12-23T08:55:19Z</dcterms:created>
  <dcterms:modified xsi:type="dcterms:W3CDTF">2013-12-19T09:04:50Z</dcterms:modified>
</cp:coreProperties>
</file>