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82" r:id="rId9"/>
    <p:sldId id="265" r:id="rId10"/>
    <p:sldId id="283" r:id="rId11"/>
    <p:sldId id="266" r:id="rId12"/>
    <p:sldId id="267" r:id="rId13"/>
    <p:sldId id="268" r:id="rId14"/>
    <p:sldId id="269" r:id="rId15"/>
    <p:sldId id="284" r:id="rId16"/>
    <p:sldId id="270" r:id="rId17"/>
    <p:sldId id="271" r:id="rId18"/>
    <p:sldId id="272" r:id="rId19"/>
    <p:sldId id="285" r:id="rId20"/>
    <p:sldId id="273" r:id="rId21"/>
    <p:sldId id="274" r:id="rId22"/>
    <p:sldId id="275" r:id="rId23"/>
    <p:sldId id="276" r:id="rId24"/>
    <p:sldId id="289" r:id="rId25"/>
    <p:sldId id="277" r:id="rId26"/>
    <p:sldId id="286" r:id="rId27"/>
    <p:sldId id="278" r:id="rId28"/>
    <p:sldId id="279" r:id="rId29"/>
    <p:sldId id="280" r:id="rId30"/>
    <p:sldId id="281" r:id="rId31"/>
    <p:sldId id="287" r:id="rId32"/>
    <p:sldId id="256" r:id="rId33"/>
    <p:sldId id="288" r:id="rId34"/>
    <p:sldId id="258" r:id="rId35"/>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lvl1pPr>
              <a:defRPr/>
            </a:lvl1pPr>
          </a:lstStyle>
          <a:p>
            <a:pPr>
              <a:defRPr/>
            </a:pPr>
            <a:fld id="{530A8E42-FDD0-4BE6-8245-9A0947E4CCC9}" type="datetimeFigureOut">
              <a:rPr lang="cs-CZ"/>
              <a:pPr>
                <a:defRPr/>
              </a:pPr>
              <a:t>13.12.2013</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0C7597B6-5191-4C9D-94D3-7B3B7894614B}" type="slidenum">
              <a:rPr lang="cs-CZ"/>
              <a:pPr>
                <a:defRPr/>
              </a:pPr>
              <a:t>‹#›</a:t>
            </a:fld>
            <a:endParaRPr lang="cs-CZ" dirty="0"/>
          </a:p>
        </p:txBody>
      </p:sp>
    </p:spTree>
    <p:extLst>
      <p:ext uri="{BB962C8B-B14F-4D97-AF65-F5344CB8AC3E}">
        <p14:creationId xmlns:p14="http://schemas.microsoft.com/office/powerpoint/2010/main" val="4192253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34046B5F-DB2F-47F5-8F78-3E0E9DB2F5DD}" type="datetimeFigureOut">
              <a:rPr lang="cs-CZ"/>
              <a:pPr>
                <a:defRPr/>
              </a:pPr>
              <a:t>13.12.2013</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E226046D-DFC2-4672-A5CF-38A27C8A0068}" type="slidenum">
              <a:rPr lang="cs-CZ"/>
              <a:pPr>
                <a:defRPr/>
              </a:pPr>
              <a:t>‹#›</a:t>
            </a:fld>
            <a:endParaRPr lang="cs-CZ" dirty="0"/>
          </a:p>
        </p:txBody>
      </p:sp>
    </p:spTree>
    <p:extLst>
      <p:ext uri="{BB962C8B-B14F-4D97-AF65-F5344CB8AC3E}">
        <p14:creationId xmlns:p14="http://schemas.microsoft.com/office/powerpoint/2010/main" val="1849371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5F8D0DBB-3CAB-42C1-BBFD-3563EE7B02DA}" type="datetimeFigureOut">
              <a:rPr lang="cs-CZ"/>
              <a:pPr>
                <a:defRPr/>
              </a:pPr>
              <a:t>13.12.2013</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97D31D55-9FC3-43AF-87D9-252D41B24D4D}" type="slidenum">
              <a:rPr lang="cs-CZ"/>
              <a:pPr>
                <a:defRPr/>
              </a:pPr>
              <a:t>‹#›</a:t>
            </a:fld>
            <a:endParaRPr lang="cs-CZ" dirty="0"/>
          </a:p>
        </p:txBody>
      </p:sp>
    </p:spTree>
    <p:extLst>
      <p:ext uri="{BB962C8B-B14F-4D97-AF65-F5344CB8AC3E}">
        <p14:creationId xmlns:p14="http://schemas.microsoft.com/office/powerpoint/2010/main" val="1223137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B2D3BDF5-2B70-4386-AE19-F92C29777E29}" type="datetimeFigureOut">
              <a:rPr lang="cs-CZ"/>
              <a:pPr>
                <a:defRPr/>
              </a:pPr>
              <a:t>13.12.2013</a:t>
            </a:fld>
            <a:endParaRPr lang="cs-CZ" dirty="0"/>
          </a:p>
        </p:txBody>
      </p:sp>
      <p:sp>
        <p:nvSpPr>
          <p:cNvPr id="6" name="Zástupný symbol pro zápatí 4"/>
          <p:cNvSpPr>
            <a:spLocks noGrp="1"/>
          </p:cNvSpPr>
          <p:nvPr>
            <p:ph type="ftr" sz="quarter" idx="11"/>
          </p:nvPr>
        </p:nvSpPr>
        <p:spPr/>
        <p:txBody>
          <a:bodyPr/>
          <a:lstStyle>
            <a:lvl1pPr>
              <a:defRPr/>
            </a:lvl1pPr>
          </a:lstStyle>
          <a:p>
            <a:pPr>
              <a:defRPr/>
            </a:pPr>
            <a:endParaRPr lang="cs-CZ" dirty="0"/>
          </a:p>
        </p:txBody>
      </p:sp>
      <p:sp>
        <p:nvSpPr>
          <p:cNvPr id="7" name="Zástupný symbol pro číslo snímku 5"/>
          <p:cNvSpPr>
            <a:spLocks noGrp="1"/>
          </p:cNvSpPr>
          <p:nvPr>
            <p:ph type="sldNum" sz="quarter" idx="12"/>
          </p:nvPr>
        </p:nvSpPr>
        <p:spPr/>
        <p:txBody>
          <a:bodyPr/>
          <a:lstStyle>
            <a:lvl1pPr>
              <a:defRPr/>
            </a:lvl1pPr>
          </a:lstStyle>
          <a:p>
            <a:pPr>
              <a:defRPr/>
            </a:pPr>
            <a:fld id="{86626BE9-F7E1-4BF4-A2C1-956DE2EAEE2D}" type="slidenum">
              <a:rPr lang="cs-CZ"/>
              <a:pPr>
                <a:defRPr/>
              </a:pPr>
              <a:t>‹#›</a:t>
            </a:fld>
            <a:endParaRPr lang="cs-CZ" dirty="0"/>
          </a:p>
        </p:txBody>
      </p:sp>
    </p:spTree>
    <p:extLst>
      <p:ext uri="{BB962C8B-B14F-4D97-AF65-F5344CB8AC3E}">
        <p14:creationId xmlns:p14="http://schemas.microsoft.com/office/powerpoint/2010/main" val="3612241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42C36A06-5C05-4581-95EB-548DD9001C4F}" type="datetimeFigureOut">
              <a:rPr lang="cs-CZ"/>
              <a:pPr>
                <a:defRPr/>
              </a:pPr>
              <a:t>13.12.2013</a:t>
            </a:fld>
            <a:endParaRPr lang="cs-CZ" dirty="0"/>
          </a:p>
        </p:txBody>
      </p:sp>
      <p:sp>
        <p:nvSpPr>
          <p:cNvPr id="8" name="Zástupný symbol pro zápatí 4"/>
          <p:cNvSpPr>
            <a:spLocks noGrp="1"/>
          </p:cNvSpPr>
          <p:nvPr>
            <p:ph type="ftr" sz="quarter" idx="11"/>
          </p:nvPr>
        </p:nvSpPr>
        <p:spPr/>
        <p:txBody>
          <a:bodyPr/>
          <a:lstStyle>
            <a:lvl1pPr>
              <a:defRPr/>
            </a:lvl1pPr>
          </a:lstStyle>
          <a:p>
            <a:pPr>
              <a:defRPr/>
            </a:pPr>
            <a:endParaRPr lang="cs-CZ" dirty="0"/>
          </a:p>
        </p:txBody>
      </p:sp>
      <p:sp>
        <p:nvSpPr>
          <p:cNvPr id="9" name="Zástupný symbol pro číslo snímku 5"/>
          <p:cNvSpPr>
            <a:spLocks noGrp="1"/>
          </p:cNvSpPr>
          <p:nvPr>
            <p:ph type="sldNum" sz="quarter" idx="12"/>
          </p:nvPr>
        </p:nvSpPr>
        <p:spPr/>
        <p:txBody>
          <a:bodyPr/>
          <a:lstStyle>
            <a:lvl1pPr>
              <a:defRPr/>
            </a:lvl1pPr>
          </a:lstStyle>
          <a:p>
            <a:pPr>
              <a:defRPr/>
            </a:pPr>
            <a:fld id="{D8C9D172-3E13-4061-A04F-B61BCFFEBC7B}" type="slidenum">
              <a:rPr lang="cs-CZ"/>
              <a:pPr>
                <a:defRPr/>
              </a:pPr>
              <a:t>‹#›</a:t>
            </a:fld>
            <a:endParaRPr lang="cs-CZ" dirty="0"/>
          </a:p>
        </p:txBody>
      </p:sp>
    </p:spTree>
    <p:extLst>
      <p:ext uri="{BB962C8B-B14F-4D97-AF65-F5344CB8AC3E}">
        <p14:creationId xmlns:p14="http://schemas.microsoft.com/office/powerpoint/2010/main" val="868817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3"/>
          <p:cNvSpPr>
            <a:spLocks noGrp="1"/>
          </p:cNvSpPr>
          <p:nvPr>
            <p:ph type="dt" sz="half" idx="10"/>
          </p:nvPr>
        </p:nvSpPr>
        <p:spPr/>
        <p:txBody>
          <a:bodyPr/>
          <a:lstStyle>
            <a:lvl1pPr>
              <a:defRPr/>
            </a:lvl1pPr>
          </a:lstStyle>
          <a:p>
            <a:pPr>
              <a:defRPr/>
            </a:pPr>
            <a:fld id="{4C386E1C-C0CA-46E6-864E-98003B691B3A}" type="datetimeFigureOut">
              <a:rPr lang="cs-CZ"/>
              <a:pPr>
                <a:defRPr/>
              </a:pPr>
              <a:t>13.12.2013</a:t>
            </a:fld>
            <a:endParaRPr lang="cs-CZ" dirty="0"/>
          </a:p>
        </p:txBody>
      </p:sp>
      <p:sp>
        <p:nvSpPr>
          <p:cNvPr id="4" name="Zástupný symbol pro zápatí 4"/>
          <p:cNvSpPr>
            <a:spLocks noGrp="1"/>
          </p:cNvSpPr>
          <p:nvPr>
            <p:ph type="ftr" sz="quarter" idx="11"/>
          </p:nvPr>
        </p:nvSpPr>
        <p:spPr/>
        <p:txBody>
          <a:bodyPr/>
          <a:lstStyle>
            <a:lvl1pPr>
              <a:defRPr/>
            </a:lvl1pPr>
          </a:lstStyle>
          <a:p>
            <a:pPr>
              <a:defRPr/>
            </a:pPr>
            <a:endParaRPr lang="cs-CZ" dirty="0"/>
          </a:p>
        </p:txBody>
      </p:sp>
      <p:sp>
        <p:nvSpPr>
          <p:cNvPr id="5" name="Zástupný symbol pro číslo snímku 5"/>
          <p:cNvSpPr>
            <a:spLocks noGrp="1"/>
          </p:cNvSpPr>
          <p:nvPr>
            <p:ph type="sldNum" sz="quarter" idx="12"/>
          </p:nvPr>
        </p:nvSpPr>
        <p:spPr/>
        <p:txBody>
          <a:bodyPr/>
          <a:lstStyle>
            <a:lvl1pPr>
              <a:defRPr/>
            </a:lvl1pPr>
          </a:lstStyle>
          <a:p>
            <a:pPr>
              <a:defRPr/>
            </a:pPr>
            <a:fld id="{56AF14C1-D301-4DDC-A6A0-158ED528E596}" type="slidenum">
              <a:rPr lang="cs-CZ"/>
              <a:pPr>
                <a:defRPr/>
              </a:pPr>
              <a:t>‹#›</a:t>
            </a:fld>
            <a:endParaRPr lang="cs-CZ" dirty="0"/>
          </a:p>
        </p:txBody>
      </p:sp>
    </p:spTree>
    <p:extLst>
      <p:ext uri="{BB962C8B-B14F-4D97-AF65-F5344CB8AC3E}">
        <p14:creationId xmlns:p14="http://schemas.microsoft.com/office/powerpoint/2010/main" val="2353027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B995F46C-C4D6-4A8E-9D93-62089730F9DF}" type="datetimeFigureOut">
              <a:rPr lang="cs-CZ"/>
              <a:pPr>
                <a:defRPr/>
              </a:pPr>
              <a:t>13.12.2013</a:t>
            </a:fld>
            <a:endParaRPr lang="cs-CZ" dirty="0"/>
          </a:p>
        </p:txBody>
      </p:sp>
      <p:sp>
        <p:nvSpPr>
          <p:cNvPr id="3" name="Zástupný symbol pro zápatí 4"/>
          <p:cNvSpPr>
            <a:spLocks noGrp="1"/>
          </p:cNvSpPr>
          <p:nvPr>
            <p:ph type="ftr" sz="quarter" idx="11"/>
          </p:nvPr>
        </p:nvSpPr>
        <p:spPr/>
        <p:txBody>
          <a:bodyPr/>
          <a:lstStyle>
            <a:lvl1pPr>
              <a:defRPr/>
            </a:lvl1pPr>
          </a:lstStyle>
          <a:p>
            <a:pPr>
              <a:defRPr/>
            </a:pPr>
            <a:endParaRPr lang="cs-CZ" dirty="0"/>
          </a:p>
        </p:txBody>
      </p:sp>
      <p:sp>
        <p:nvSpPr>
          <p:cNvPr id="4" name="Zástupný symbol pro číslo snímku 5"/>
          <p:cNvSpPr>
            <a:spLocks noGrp="1"/>
          </p:cNvSpPr>
          <p:nvPr>
            <p:ph type="sldNum" sz="quarter" idx="12"/>
          </p:nvPr>
        </p:nvSpPr>
        <p:spPr/>
        <p:txBody>
          <a:bodyPr/>
          <a:lstStyle>
            <a:lvl1pPr>
              <a:defRPr/>
            </a:lvl1pPr>
          </a:lstStyle>
          <a:p>
            <a:pPr>
              <a:defRPr/>
            </a:pPr>
            <a:fld id="{590F3203-016E-4ECA-ADF9-470621DEAE90}" type="slidenum">
              <a:rPr lang="cs-CZ"/>
              <a:pPr>
                <a:defRPr/>
              </a:pPr>
              <a:t>‹#›</a:t>
            </a:fld>
            <a:endParaRPr lang="cs-CZ" dirty="0"/>
          </a:p>
        </p:txBody>
      </p:sp>
    </p:spTree>
    <p:extLst>
      <p:ext uri="{BB962C8B-B14F-4D97-AF65-F5344CB8AC3E}">
        <p14:creationId xmlns:p14="http://schemas.microsoft.com/office/powerpoint/2010/main" val="2554961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EEF5E129-ABA8-41AA-A493-D22FB65DEBAA}" type="datetimeFigureOut">
              <a:rPr lang="cs-CZ"/>
              <a:pPr>
                <a:defRPr/>
              </a:pPr>
              <a:t>13.12.2013</a:t>
            </a:fld>
            <a:endParaRPr lang="cs-CZ" dirty="0"/>
          </a:p>
        </p:txBody>
      </p:sp>
      <p:sp>
        <p:nvSpPr>
          <p:cNvPr id="6" name="Zástupný symbol pro zápatí 4"/>
          <p:cNvSpPr>
            <a:spLocks noGrp="1"/>
          </p:cNvSpPr>
          <p:nvPr>
            <p:ph type="ftr" sz="quarter" idx="11"/>
          </p:nvPr>
        </p:nvSpPr>
        <p:spPr/>
        <p:txBody>
          <a:bodyPr/>
          <a:lstStyle>
            <a:lvl1pPr>
              <a:defRPr/>
            </a:lvl1pPr>
          </a:lstStyle>
          <a:p>
            <a:pPr>
              <a:defRPr/>
            </a:pPr>
            <a:endParaRPr lang="cs-CZ" dirty="0"/>
          </a:p>
        </p:txBody>
      </p:sp>
      <p:sp>
        <p:nvSpPr>
          <p:cNvPr id="7" name="Zástupný symbol pro číslo snímku 5"/>
          <p:cNvSpPr>
            <a:spLocks noGrp="1"/>
          </p:cNvSpPr>
          <p:nvPr>
            <p:ph type="sldNum" sz="quarter" idx="12"/>
          </p:nvPr>
        </p:nvSpPr>
        <p:spPr/>
        <p:txBody>
          <a:bodyPr/>
          <a:lstStyle>
            <a:lvl1pPr>
              <a:defRPr/>
            </a:lvl1pPr>
          </a:lstStyle>
          <a:p>
            <a:pPr>
              <a:defRPr/>
            </a:pPr>
            <a:fld id="{F26FDC3F-53DA-4F6E-A3BC-54767E48A6E4}" type="slidenum">
              <a:rPr lang="cs-CZ"/>
              <a:pPr>
                <a:defRPr/>
              </a:pPr>
              <a:t>‹#›</a:t>
            </a:fld>
            <a:endParaRPr lang="cs-CZ" dirty="0"/>
          </a:p>
        </p:txBody>
      </p:sp>
    </p:spTree>
    <p:extLst>
      <p:ext uri="{BB962C8B-B14F-4D97-AF65-F5344CB8AC3E}">
        <p14:creationId xmlns:p14="http://schemas.microsoft.com/office/powerpoint/2010/main" val="1103481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6A4F151D-9C87-40C9-99CD-D214FE4C34BB}" type="datetimeFigureOut">
              <a:rPr lang="cs-CZ"/>
              <a:pPr>
                <a:defRPr/>
              </a:pPr>
              <a:t>13.12.2013</a:t>
            </a:fld>
            <a:endParaRPr lang="cs-CZ" dirty="0"/>
          </a:p>
        </p:txBody>
      </p:sp>
      <p:sp>
        <p:nvSpPr>
          <p:cNvPr id="6" name="Zástupný symbol pro zápatí 4"/>
          <p:cNvSpPr>
            <a:spLocks noGrp="1"/>
          </p:cNvSpPr>
          <p:nvPr>
            <p:ph type="ftr" sz="quarter" idx="11"/>
          </p:nvPr>
        </p:nvSpPr>
        <p:spPr/>
        <p:txBody>
          <a:bodyPr/>
          <a:lstStyle>
            <a:lvl1pPr>
              <a:defRPr/>
            </a:lvl1pPr>
          </a:lstStyle>
          <a:p>
            <a:pPr>
              <a:defRPr/>
            </a:pPr>
            <a:endParaRPr lang="cs-CZ" dirty="0"/>
          </a:p>
        </p:txBody>
      </p:sp>
      <p:sp>
        <p:nvSpPr>
          <p:cNvPr id="7" name="Zástupný symbol pro číslo snímku 5"/>
          <p:cNvSpPr>
            <a:spLocks noGrp="1"/>
          </p:cNvSpPr>
          <p:nvPr>
            <p:ph type="sldNum" sz="quarter" idx="12"/>
          </p:nvPr>
        </p:nvSpPr>
        <p:spPr/>
        <p:txBody>
          <a:bodyPr/>
          <a:lstStyle>
            <a:lvl1pPr>
              <a:defRPr/>
            </a:lvl1pPr>
          </a:lstStyle>
          <a:p>
            <a:pPr>
              <a:defRPr/>
            </a:pPr>
            <a:fld id="{7AA115F3-6740-41C6-A2D9-FEA7377B8368}" type="slidenum">
              <a:rPr lang="cs-CZ"/>
              <a:pPr>
                <a:defRPr/>
              </a:pPr>
              <a:t>‹#›</a:t>
            </a:fld>
            <a:endParaRPr lang="cs-CZ" dirty="0"/>
          </a:p>
        </p:txBody>
      </p:sp>
    </p:spTree>
    <p:extLst>
      <p:ext uri="{BB962C8B-B14F-4D97-AF65-F5344CB8AC3E}">
        <p14:creationId xmlns:p14="http://schemas.microsoft.com/office/powerpoint/2010/main" val="3373317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09BFF252-9852-45D0-90BD-FF6945D98AE6}" type="datetimeFigureOut">
              <a:rPr lang="cs-CZ"/>
              <a:pPr>
                <a:defRPr/>
              </a:pPr>
              <a:t>13.12.2013</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A449FE2C-AEC2-43E9-8954-C7DF995EAD8B}" type="slidenum">
              <a:rPr lang="cs-CZ"/>
              <a:pPr>
                <a:defRPr/>
              </a:pPr>
              <a:t>‹#›</a:t>
            </a:fld>
            <a:endParaRPr lang="cs-CZ" dirty="0"/>
          </a:p>
        </p:txBody>
      </p:sp>
    </p:spTree>
    <p:extLst>
      <p:ext uri="{BB962C8B-B14F-4D97-AF65-F5344CB8AC3E}">
        <p14:creationId xmlns:p14="http://schemas.microsoft.com/office/powerpoint/2010/main" val="2495666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B3B48DA5-8BBA-49C2-8DE4-FD8F3C24F008}" type="datetimeFigureOut">
              <a:rPr lang="cs-CZ"/>
              <a:pPr>
                <a:defRPr/>
              </a:pPr>
              <a:t>13.12.2013</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3A9E683E-85B7-402C-AC2B-D690DB037BE5}" type="slidenum">
              <a:rPr lang="cs-CZ"/>
              <a:pPr>
                <a:defRPr/>
              </a:pPr>
              <a:t>‹#›</a:t>
            </a:fld>
            <a:endParaRPr lang="cs-CZ" dirty="0"/>
          </a:p>
        </p:txBody>
      </p:sp>
    </p:spTree>
    <p:extLst>
      <p:ext uri="{BB962C8B-B14F-4D97-AF65-F5344CB8AC3E}">
        <p14:creationId xmlns:p14="http://schemas.microsoft.com/office/powerpoint/2010/main" val="3572675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smtClean="0"/>
              <a:t>Kliknutím lze upravit styl.</a:t>
            </a:r>
          </a:p>
        </p:txBody>
      </p:sp>
      <p:sp>
        <p:nvSpPr>
          <p:cNvPr id="1027" name="Zástupný symbol pro tex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9F98A0B-EAC6-4CF5-BE01-2CDE11D9A0A0}" type="datetimeFigureOut">
              <a:rPr lang="cs-CZ"/>
              <a:pPr>
                <a:defRPr/>
              </a:pPr>
              <a:t>13.12.2013</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275A1F9-F7FE-4C7D-852B-32F2E7E1A6C5}" type="slidenum">
              <a:rPr lang="cs-CZ"/>
              <a:pPr>
                <a:defRPr/>
              </a:pPr>
              <a:t>‹#›</a:t>
            </a:fld>
            <a:endParaRPr lang="cs-CZ"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upload.wikimedia.org/wikipedia/commons/1/1d/Vlajky_severskych_zemi.png"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1.xml.rels><?xml version="1.0" encoding="UTF-8" standalone="yes"?>
<Relationships xmlns="http://schemas.openxmlformats.org/package/2006/relationships"><Relationship Id="rId3" Type="http://schemas.openxmlformats.org/officeDocument/2006/relationships/hyperlink" Target="http://upload.wikimedia.org/wikipedia/commons/1/1d/Vlajky_severskych_zemi.png"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upload.wikimedia.org/wikipedia/commons/1/1d/Vlajky_severskych_zemi.png"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upload.wikimedia.org/wikipedia/commons/1/1d/Vlajky_severskych_zemi.png"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cs.wikipedia.org/wiki/Soubor:Flag_of_Iceland.svg" TargetMode="External"/><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upload.wikimedia.org/wikipedia/commons/8/8f/Vatnaj%C3%B6kull.jpeg" TargetMode="External"/><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hyperlink" Target="http://upload.wikimedia.org/wikipedia/commons/6/67/SvartifossSummer.jpg"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upload.wikimedia.org/wikipedia/commons/thumb/c/cd/Strokkur.jpg" TargetMode="External"/><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cs.wikipedia.org/wiki/Soubor:Flag_of_Iceland.svg" TargetMode="External"/><Relationship Id="rId2" Type="http://schemas.openxmlformats.org/officeDocument/2006/relationships/hyperlink" Target="http://upload.wikimedia.org/wikipedia/commons/1/1d/Vlajky_severskych_zemi.png" TargetMode="External"/><Relationship Id="rId1" Type="http://schemas.openxmlformats.org/officeDocument/2006/relationships/slideLayout" Target="../slideLayouts/slideLayout2.xml"/><Relationship Id="rId6" Type="http://schemas.openxmlformats.org/officeDocument/2006/relationships/hyperlink" Target="http://upload.wikimedia.org/wikipedia/commons/thumb/c/cd/Strokkur.jpg" TargetMode="External"/><Relationship Id="rId5" Type="http://schemas.openxmlformats.org/officeDocument/2006/relationships/hyperlink" Target="http://upload.wikimedia.org/wikipedia/commons/6/67/SvartifossSummer.jpg" TargetMode="External"/><Relationship Id="rId4" Type="http://schemas.openxmlformats.org/officeDocument/2006/relationships/hyperlink" Target="http://upload.wikimedia.org/wikipedia/commons/8/8f/Vatnaj%C3%B6kull.jpe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symbol pro obsah 4"/>
          <p:cNvGraphicFramePr>
            <a:graphicFrameLocks noGrp="1"/>
          </p:cNvGraphicFramePr>
          <p:nvPr>
            <p:ph idx="1"/>
            <p:extLst>
              <p:ext uri="{D42A27DB-BD31-4B8C-83A1-F6EECF244321}">
                <p14:modId xmlns:p14="http://schemas.microsoft.com/office/powerpoint/2010/main" val="3564357683"/>
              </p:ext>
            </p:extLst>
          </p:nvPr>
        </p:nvGraphicFramePr>
        <p:xfrm>
          <a:off x="539750" y="1844675"/>
          <a:ext cx="8208963" cy="5121279"/>
        </p:xfrm>
        <a:graphic>
          <a:graphicData uri="http://schemas.openxmlformats.org/drawingml/2006/table">
            <a:tbl>
              <a:tblPr firstRow="1" firstCol="1" bandRow="1">
                <a:tableStyleId>{5C22544A-7EE6-4342-B048-85BDC9FD1C3A}</a:tableStyleId>
              </a:tblPr>
              <a:tblGrid>
                <a:gridCol w="2243830"/>
                <a:gridCol w="5965133"/>
              </a:tblGrid>
              <a:tr h="320080">
                <a:tc>
                  <a:txBody>
                    <a:bodyPr/>
                    <a:lstStyle/>
                    <a:p>
                      <a:pPr algn="l">
                        <a:lnSpc>
                          <a:spcPct val="150000"/>
                        </a:lnSpc>
                        <a:spcAft>
                          <a:spcPts val="0"/>
                        </a:spcAft>
                      </a:pPr>
                      <a:r>
                        <a:rPr lang="cs-CZ" sz="1400" dirty="0">
                          <a:effectLst/>
                        </a:rPr>
                        <a:t>Škola</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a:effectLst/>
                        </a:rPr>
                        <a:t>Katolické gymnázium Třebíč, Otmarova 22, Třebíč 674 01</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Název </a:t>
                      </a:r>
                      <a:r>
                        <a:rPr lang="cs-CZ" sz="1400" dirty="0" smtClean="0">
                          <a:effectLst/>
                        </a:rPr>
                        <a:t>projektu</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a:effectLst/>
                        </a:rPr>
                        <a:t>Moderní škola</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Číslo projektu</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a:effectLst/>
                        </a:rPr>
                        <a:t>CZ.1.07/1.5.00/34.0464</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Šablona</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a:effectLst/>
                        </a:rPr>
                        <a:t>III/2 Inovace a zkvalitnění výuky prostřednictvím ICT</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Autor DUM</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tabLst>
                          <a:tab pos="2056765" algn="ctr"/>
                        </a:tabLst>
                      </a:pPr>
                      <a:r>
                        <a:rPr lang="cs-CZ" sz="1400" dirty="0" smtClean="0">
                          <a:effectLst/>
                        </a:rPr>
                        <a:t>Mgr.</a:t>
                      </a:r>
                      <a:r>
                        <a:rPr lang="cs-CZ" sz="1400" baseline="0" dirty="0" smtClean="0">
                          <a:effectLst/>
                        </a:rPr>
                        <a:t> Hana Polanecká</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Název DUM</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smtClean="0">
                          <a:effectLst/>
                        </a:rPr>
                        <a:t>Severní Evropa</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marL="0" algn="l" defTabSz="914400" rtl="0" eaLnBrk="1" latinLnBrk="0" hangingPunct="1">
                        <a:lnSpc>
                          <a:spcPct val="150000"/>
                        </a:lnSpc>
                        <a:spcAft>
                          <a:spcPts val="0"/>
                        </a:spcAft>
                      </a:pPr>
                      <a:r>
                        <a:rPr lang="cs-CZ" sz="1400" b="1" kern="1200" dirty="0" smtClean="0">
                          <a:solidFill>
                            <a:schemeClr val="lt1"/>
                          </a:solidFill>
                          <a:effectLst/>
                          <a:latin typeface="+mn-lt"/>
                          <a:ea typeface="+mn-ea"/>
                          <a:cs typeface="+mn-cs"/>
                        </a:rPr>
                        <a:t>Kód DUM</a:t>
                      </a:r>
                      <a:endParaRPr lang="cs-CZ" sz="1400" b="1" kern="1200" dirty="0">
                        <a:solidFill>
                          <a:schemeClr val="lt1"/>
                        </a:solidFill>
                        <a:effectLst/>
                        <a:latin typeface="+mn-lt"/>
                        <a:ea typeface="+mn-ea"/>
                        <a:cs typeface="+mn-cs"/>
                      </a:endParaRPr>
                    </a:p>
                  </a:txBody>
                  <a:tcPr marL="68580" marR="68580" marT="0" marB="0"/>
                </a:tc>
                <a:tc>
                  <a:txBody>
                    <a:bodyPr/>
                    <a:lstStyle/>
                    <a:p>
                      <a:pPr algn="l">
                        <a:lnSpc>
                          <a:spcPct val="150000"/>
                        </a:lnSpc>
                        <a:spcAft>
                          <a:spcPts val="0"/>
                        </a:spcAft>
                      </a:pPr>
                      <a:r>
                        <a:rPr lang="cs-CZ" sz="1400" kern="1200" dirty="0" smtClean="0">
                          <a:solidFill>
                            <a:schemeClr val="dk1"/>
                          </a:solidFill>
                          <a:effectLst/>
                          <a:latin typeface="+mn-lt"/>
                          <a:ea typeface="+mn-ea"/>
                          <a:cs typeface="+mn-cs"/>
                        </a:rPr>
                        <a:t>VY_32_INOVACE_6.1.12</a:t>
                      </a:r>
                      <a:r>
                        <a:rPr lang="cs-CZ" sz="1400" kern="1200" baseline="0" dirty="0" smtClean="0">
                          <a:solidFill>
                            <a:schemeClr val="dk1"/>
                          </a:solidFill>
                          <a:effectLst/>
                          <a:latin typeface="+mn-lt"/>
                          <a:ea typeface="+mn-ea"/>
                          <a:cs typeface="+mn-cs"/>
                        </a:rPr>
                        <a:t> </a:t>
                      </a:r>
                      <a:endParaRPr lang="cs-CZ" sz="1400" kern="1200" dirty="0">
                        <a:solidFill>
                          <a:schemeClr val="dk1"/>
                        </a:solidFill>
                        <a:effectLst/>
                        <a:latin typeface="+mn-lt"/>
                        <a:ea typeface="+mn-ea"/>
                        <a:cs typeface="+mn-cs"/>
                      </a:endParaRPr>
                    </a:p>
                  </a:txBody>
                  <a:tcPr marL="68580" marR="68580" marT="0" marB="0"/>
                </a:tc>
              </a:tr>
              <a:tr h="320080">
                <a:tc>
                  <a:txBody>
                    <a:bodyPr/>
                    <a:lstStyle/>
                    <a:p>
                      <a:pPr marL="0" algn="l" defTabSz="914400" rtl="0" eaLnBrk="1" latinLnBrk="0" hangingPunct="1">
                        <a:lnSpc>
                          <a:spcPct val="150000"/>
                        </a:lnSpc>
                        <a:spcAft>
                          <a:spcPts val="0"/>
                        </a:spcAft>
                      </a:pPr>
                      <a:r>
                        <a:rPr lang="cs-CZ" sz="1400" b="1" kern="1200" dirty="0">
                          <a:solidFill>
                            <a:schemeClr val="lt1"/>
                          </a:solidFill>
                          <a:effectLst/>
                          <a:latin typeface="+mn-lt"/>
                          <a:ea typeface="+mn-ea"/>
                          <a:cs typeface="+mn-cs"/>
                        </a:rPr>
                        <a:t>Datum vytvoření </a:t>
                      </a:r>
                    </a:p>
                  </a:txBody>
                  <a:tcPr marL="68580" marR="68580" marT="0" marB="0"/>
                </a:tc>
                <a:tc>
                  <a:txBody>
                    <a:bodyPr/>
                    <a:lstStyle/>
                    <a:p>
                      <a:pPr algn="l">
                        <a:lnSpc>
                          <a:spcPct val="150000"/>
                        </a:lnSpc>
                        <a:spcAft>
                          <a:spcPts val="0"/>
                        </a:spcAft>
                      </a:pPr>
                      <a:r>
                        <a:rPr lang="cs-CZ" sz="1400" dirty="0" smtClean="0">
                          <a:effectLst/>
                        </a:rPr>
                        <a:t>9. </a:t>
                      </a:r>
                      <a:r>
                        <a:rPr lang="cs-CZ" sz="1400" dirty="0" smtClean="0">
                          <a:effectLst/>
                        </a:rPr>
                        <a:t>9. </a:t>
                      </a:r>
                      <a:r>
                        <a:rPr lang="cs-CZ" sz="1400" dirty="0" smtClean="0">
                          <a:effectLst/>
                        </a:rPr>
                        <a:t>2013</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Předmět</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smtClean="0">
                          <a:effectLst/>
                        </a:rPr>
                        <a:t>Zeměpis</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Tematická oblast</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smtClean="0">
                          <a:effectLst/>
                        </a:rPr>
                        <a:t>Evropa</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Výstup ŠVP</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smtClean="0">
                          <a:effectLst/>
                        </a:rPr>
                        <a:t>Žák uvede charakteristické rysy jednotlivých států.</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Anotace DUM</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smtClean="0">
                          <a:effectLst/>
                        </a:rPr>
                        <a:t>Přírodní a hospodářská charakteristika  jednotlivých států</a:t>
                      </a:r>
                      <a:r>
                        <a:rPr lang="cs-CZ" sz="1400" baseline="0" dirty="0" smtClean="0">
                          <a:effectLst/>
                        </a:rPr>
                        <a:t> severní Evropy.</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Metodický popis</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smtClean="0">
                          <a:effectLst/>
                        </a:rPr>
                        <a:t>Stručný</a:t>
                      </a:r>
                      <a:r>
                        <a:rPr lang="cs-CZ" sz="1400" baseline="0" dirty="0" smtClean="0">
                          <a:effectLst/>
                        </a:rPr>
                        <a:t> popis severských zemích </a:t>
                      </a:r>
                      <a:r>
                        <a:rPr lang="cs-CZ" sz="1400" baseline="0" smtClean="0">
                          <a:effectLst/>
                        </a:rPr>
                        <a:t>doplněný fotografiemi.</a:t>
                      </a:r>
                      <a:endParaRPr lang="cs-CZ" sz="1400" dirty="0">
                        <a:solidFill>
                          <a:srgbClr val="365F91"/>
                        </a:solidFill>
                        <a:effectLst/>
                        <a:latin typeface="Calibri"/>
                        <a:ea typeface="Calibri"/>
                        <a:cs typeface="Times New Roman"/>
                      </a:endParaRPr>
                    </a:p>
                  </a:txBody>
                  <a:tcPr marL="68580" marR="68580" marT="0" marB="0"/>
                </a:tc>
              </a:tr>
              <a:tr h="320080">
                <a:tc>
                  <a:txBody>
                    <a:bodyPr/>
                    <a:lstStyle/>
                    <a:p>
                      <a:pPr algn="l">
                        <a:lnSpc>
                          <a:spcPct val="150000"/>
                        </a:lnSpc>
                        <a:spcAft>
                          <a:spcPts val="0"/>
                        </a:spcAft>
                      </a:pPr>
                      <a:r>
                        <a:rPr lang="cs-CZ" sz="1400" dirty="0">
                          <a:effectLst/>
                        </a:rPr>
                        <a:t>Hodnocení</a:t>
                      </a:r>
                      <a:endParaRPr lang="cs-CZ" sz="14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1400" dirty="0" smtClean="0">
                          <a:effectLst/>
                        </a:rPr>
                        <a:t>Materiál</a:t>
                      </a:r>
                      <a:r>
                        <a:rPr lang="cs-CZ" sz="1400" baseline="0" dirty="0" smtClean="0">
                          <a:effectLst/>
                        </a:rPr>
                        <a:t> vhodně  a názorně doplnil učivo o severských zemích.</a:t>
                      </a:r>
                      <a:endParaRPr lang="cs-CZ" sz="1400" dirty="0">
                        <a:solidFill>
                          <a:srgbClr val="365F91"/>
                        </a:solidFill>
                        <a:effectLst/>
                        <a:latin typeface="Calibri"/>
                        <a:ea typeface="Calibri"/>
                        <a:cs typeface="Times New Roman"/>
                      </a:endParaRPr>
                    </a:p>
                  </a:txBody>
                  <a:tcPr marL="68580" marR="68580" marT="0" marB="0"/>
                </a:tc>
              </a:tr>
              <a:tr h="640159">
                <a:tc gridSpan="2">
                  <a:txBody>
                    <a:bodyPr/>
                    <a:lstStyle/>
                    <a:p>
                      <a:pPr algn="ctr">
                        <a:lnSpc>
                          <a:spcPct val="150000"/>
                        </a:lnSpc>
                        <a:spcAft>
                          <a:spcPts val="0"/>
                        </a:spcAft>
                      </a:pPr>
                      <a:r>
                        <a:rPr lang="cs-CZ" sz="1400" dirty="0">
                          <a:effectLst/>
                        </a:rPr>
                        <a:t>Autor prohlašuje, že řádně uvedl všechny použité zdroje. Pokud není uvedeno jinak, použitý materiál je z vlastních zdrojů autora.</a:t>
                      </a:r>
                      <a:endParaRPr lang="cs-CZ" sz="1400" dirty="0">
                        <a:solidFill>
                          <a:srgbClr val="365F91"/>
                        </a:solidFill>
                        <a:effectLst/>
                        <a:latin typeface="Calibri"/>
                        <a:ea typeface="Calibri"/>
                        <a:cs typeface="Times New Roman"/>
                      </a:endParaRPr>
                    </a:p>
                  </a:txBody>
                  <a:tcPr marL="68580" marR="68580" marT="0" marB="0"/>
                </a:tc>
                <a:tc hMerge="1">
                  <a:txBody>
                    <a:bodyPr/>
                    <a:lstStyle/>
                    <a:p>
                      <a:endParaRPr lang="cs-CZ"/>
                    </a:p>
                  </a:txBody>
                  <a:tcPr/>
                </a:tc>
              </a:tr>
            </a:tbl>
          </a:graphicData>
        </a:graphic>
      </p:graphicFrame>
      <p:sp>
        <p:nvSpPr>
          <p:cNvPr id="2099"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cs-CZ" dirty="0"/>
          </a:p>
        </p:txBody>
      </p:sp>
      <p:pic>
        <p:nvPicPr>
          <p:cNvPr id="2100" name="Obrázek 1" descr="http://hilase.cz/wp-content/uploads/2012/12/OPVK_hor_zakladni_logolink_RGB_c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713" y="228600"/>
            <a:ext cx="663257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ctrTitle"/>
          </p:nvPr>
        </p:nvSpPr>
        <p:spPr>
          <a:solidFill>
            <a:schemeClr val="accent5">
              <a:lumMod val="20000"/>
              <a:lumOff val="80000"/>
            </a:schemeClr>
          </a:solidFill>
          <a:ln w="38100">
            <a:solidFill>
              <a:srgbClr val="0070C0"/>
            </a:solidFill>
          </a:ln>
        </p:spPr>
        <p:txBody>
          <a:bodyPr/>
          <a:lstStyle/>
          <a:p>
            <a:r>
              <a:rPr lang="cs-CZ" b="1" dirty="0" smtClean="0"/>
              <a:t>SEVERNÍ EVROPA</a:t>
            </a:r>
            <a:endParaRPr lang="cs-CZ" b="1" dirty="0"/>
          </a:p>
        </p:txBody>
      </p:sp>
    </p:spTree>
    <p:extLst>
      <p:ext uri="{BB962C8B-B14F-4D97-AF65-F5344CB8AC3E}">
        <p14:creationId xmlns:p14="http://schemas.microsoft.com/office/powerpoint/2010/main" val="21738369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08912" cy="792088"/>
          </a:xfrm>
          <a:solidFill>
            <a:schemeClr val="accent5">
              <a:lumMod val="20000"/>
              <a:lumOff val="80000"/>
            </a:schemeClr>
          </a:solidFill>
          <a:ln w="38100">
            <a:solidFill>
              <a:schemeClr val="tx2"/>
            </a:solidFill>
          </a:ln>
        </p:spPr>
        <p:txBody>
          <a:bodyPr/>
          <a:lstStyle/>
          <a:p>
            <a:r>
              <a:rPr lang="cs-CZ" sz="3200" b="1" dirty="0" smtClean="0"/>
              <a:t>Státy severní </a:t>
            </a:r>
            <a:r>
              <a:rPr lang="cs-CZ" sz="3200" b="1" dirty="0"/>
              <a:t>E</a:t>
            </a:r>
            <a:r>
              <a:rPr lang="cs-CZ" sz="3200" b="1" dirty="0" smtClean="0"/>
              <a:t>vropy</a:t>
            </a:r>
            <a:endParaRPr lang="cs-CZ" sz="3200" b="1" dirty="0"/>
          </a:p>
        </p:txBody>
      </p:sp>
      <p:sp>
        <p:nvSpPr>
          <p:cNvPr id="3" name="Zástupný symbol pro obsah 2"/>
          <p:cNvSpPr>
            <a:spLocks noGrp="1"/>
          </p:cNvSpPr>
          <p:nvPr>
            <p:ph sz="quarter" idx="4294967295"/>
          </p:nvPr>
        </p:nvSpPr>
        <p:spPr>
          <a:xfrm>
            <a:off x="179512" y="1340768"/>
            <a:ext cx="8964488" cy="5256584"/>
          </a:xfrm>
          <a:prstGeom prst="rect">
            <a:avLst/>
          </a:prstGeom>
        </p:spPr>
        <p:txBody>
          <a:bodyPr/>
          <a:lstStyle/>
          <a:p>
            <a:r>
              <a:rPr lang="cs-CZ" sz="2800" dirty="0" smtClean="0"/>
              <a:t>státy na Skandinávském poloostrově – </a:t>
            </a:r>
            <a:r>
              <a:rPr lang="cs-CZ" sz="2800" b="1" dirty="0" smtClean="0"/>
              <a:t>Norsko a Švédsko</a:t>
            </a:r>
            <a:r>
              <a:rPr lang="cs-CZ" sz="2800" dirty="0" smtClean="0"/>
              <a:t>, </a:t>
            </a:r>
          </a:p>
          <a:p>
            <a:r>
              <a:rPr lang="cs-CZ" sz="2800" dirty="0" smtClean="0"/>
              <a:t>východněji ležící </a:t>
            </a:r>
            <a:r>
              <a:rPr lang="cs-CZ" sz="2800" b="1" dirty="0" smtClean="0"/>
              <a:t>Finsko</a:t>
            </a:r>
            <a:r>
              <a:rPr lang="cs-CZ" sz="2800" dirty="0" smtClean="0"/>
              <a:t>, </a:t>
            </a:r>
          </a:p>
          <a:p>
            <a:r>
              <a:rPr lang="cs-CZ" sz="2800" dirty="0" smtClean="0"/>
              <a:t>ostrovní stát </a:t>
            </a:r>
            <a:r>
              <a:rPr lang="cs-CZ" sz="2800" b="1" dirty="0" smtClean="0"/>
              <a:t>Island,</a:t>
            </a:r>
            <a:r>
              <a:rPr lang="cs-CZ" sz="2800" dirty="0" smtClean="0"/>
              <a:t>  </a:t>
            </a:r>
          </a:p>
          <a:p>
            <a:r>
              <a:rPr lang="cs-CZ" sz="2800" b="1" dirty="0" smtClean="0"/>
              <a:t>Dánsko</a:t>
            </a:r>
            <a:r>
              <a:rPr lang="cs-CZ" sz="2800" dirty="0" smtClean="0"/>
              <a:t> rozkládající se na Jutském poloostrově a přilehlých ostrovech.</a:t>
            </a:r>
          </a:p>
          <a:p>
            <a:pPr marL="0" indent="0">
              <a:buNone/>
            </a:pPr>
            <a:endParaRPr lang="cs-CZ" sz="1200" dirty="0"/>
          </a:p>
          <a:p>
            <a:r>
              <a:rPr lang="cs-CZ" sz="2800" i="1" dirty="0" smtClean="0"/>
              <a:t>V 8.-11. století byla oblast severní </a:t>
            </a:r>
            <a:r>
              <a:rPr lang="cs-CZ" sz="2800" i="1" dirty="0"/>
              <a:t>E</a:t>
            </a:r>
            <a:r>
              <a:rPr lang="cs-CZ" sz="2800" i="1" dirty="0" smtClean="0"/>
              <a:t>vropy osídlena germánskými kmeny zvanými Vikingové. Tyto kmeny se vydávaly na loupežná tažení napříč celou Evropou. Podnikaly dokonce námořní výpravy až k pobřeží Severní Ameriky.</a:t>
            </a:r>
            <a:endParaRPr lang="cs-CZ" sz="2800" i="1" dirty="0"/>
          </a:p>
        </p:txBody>
      </p:sp>
    </p:spTree>
    <p:extLst>
      <p:ext uri="{BB962C8B-B14F-4D97-AF65-F5344CB8AC3E}">
        <p14:creationId xmlns:p14="http://schemas.microsoft.com/office/powerpoint/2010/main" val="21909894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0" y="42284"/>
            <a:ext cx="9036496" cy="6678751"/>
          </a:xfrm>
          <a:prstGeom prst="rect">
            <a:avLst/>
          </a:prstGeom>
          <a:noFill/>
        </p:spPr>
        <p:txBody>
          <a:bodyPr wrap="square" rtlCol="0">
            <a:spAutoFit/>
          </a:bodyPr>
          <a:lstStyle/>
          <a:p>
            <a:pPr marL="457200" indent="-457200">
              <a:buFont typeface="Arial" pitchFamily="34" charset="0"/>
              <a:buChar char="•"/>
            </a:pPr>
            <a:r>
              <a:rPr lang="cs-CZ" sz="2600" dirty="0" smtClean="0"/>
              <a:t>Země severní Evropy jsou </a:t>
            </a:r>
            <a:r>
              <a:rPr lang="cs-CZ" sz="2600" b="1" dirty="0" smtClean="0"/>
              <a:t>hospodářsky vyspělé s vysokou životní úrovní.</a:t>
            </a:r>
          </a:p>
          <a:p>
            <a:endParaRPr lang="cs-CZ" sz="1600" dirty="0"/>
          </a:p>
          <a:p>
            <a:r>
              <a:rPr lang="cs-CZ" sz="2600" i="1" dirty="0" smtClean="0"/>
              <a:t>Zavedly </a:t>
            </a:r>
            <a:r>
              <a:rPr lang="cs-CZ" sz="2600" b="1" i="1" dirty="0" smtClean="0"/>
              <a:t>velkorysý sociální systém</a:t>
            </a:r>
            <a:r>
              <a:rPr lang="cs-CZ" sz="2600" i="1" dirty="0" smtClean="0"/>
              <a:t>. Poskytují kvalitní péči o děti, starají se o uplatnění handicapovaných a starších osob apod. Vybírají proto od občanů značně </a:t>
            </a:r>
            <a:r>
              <a:rPr lang="cs-CZ" sz="2600" b="1" i="1" dirty="0" smtClean="0"/>
              <a:t>vysoké daně</a:t>
            </a:r>
            <a:r>
              <a:rPr lang="cs-CZ" sz="2600" i="1" dirty="0" smtClean="0"/>
              <a:t>.</a:t>
            </a:r>
          </a:p>
          <a:p>
            <a:endParaRPr lang="cs-CZ" sz="1600" i="1" dirty="0"/>
          </a:p>
          <a:p>
            <a:pPr marL="457200" indent="-457200">
              <a:buFont typeface="Arial" pitchFamily="34" charset="0"/>
              <a:buChar char="•"/>
            </a:pPr>
            <a:r>
              <a:rPr lang="cs-CZ" sz="2600" b="1" dirty="0" smtClean="0"/>
              <a:t>Neutrální země </a:t>
            </a:r>
            <a:r>
              <a:rPr lang="cs-CZ" sz="2600" dirty="0" smtClean="0"/>
              <a:t>– Švédsko, Finsko, nejsou proto členy NATO.</a:t>
            </a:r>
          </a:p>
          <a:p>
            <a:pPr lvl="1"/>
            <a:r>
              <a:rPr lang="cs-CZ" sz="2600" i="1" dirty="0" smtClean="0"/>
              <a:t>Neutrální země – země, která se v případě vyhlášení války nezúčastní válečného konfliktu, zůstávají neutrální.</a:t>
            </a:r>
          </a:p>
          <a:p>
            <a:endParaRPr lang="cs-CZ" sz="800" i="1" dirty="0"/>
          </a:p>
          <a:p>
            <a:pPr marL="457200" indent="-457200">
              <a:buFont typeface="Arial" pitchFamily="34" charset="0"/>
              <a:buChar char="•"/>
            </a:pPr>
            <a:r>
              <a:rPr lang="cs-CZ" sz="2600" dirty="0" smtClean="0"/>
              <a:t>V </a:t>
            </a:r>
            <a:r>
              <a:rPr lang="cs-CZ" sz="2600" b="1" dirty="0" smtClean="0"/>
              <a:t>EU</a:t>
            </a:r>
            <a:r>
              <a:rPr lang="cs-CZ" sz="2600" dirty="0" smtClean="0"/>
              <a:t> – Švédsko, Finsko, Dánsko, Island; Norsko – není v EU.</a:t>
            </a:r>
          </a:p>
          <a:p>
            <a:pPr marL="171450" indent="-171450">
              <a:buFont typeface="Arial" pitchFamily="34" charset="0"/>
              <a:buChar char="•"/>
            </a:pPr>
            <a:endParaRPr lang="cs-CZ" sz="1200" dirty="0" smtClean="0"/>
          </a:p>
          <a:p>
            <a:pPr marL="457200" indent="-457200">
              <a:buFont typeface="Arial" pitchFamily="34" charset="0"/>
              <a:buChar char="•"/>
            </a:pPr>
            <a:r>
              <a:rPr lang="cs-CZ" sz="2600" dirty="0" smtClean="0"/>
              <a:t>Norsko, Švédsko, Dánsko – </a:t>
            </a:r>
            <a:r>
              <a:rPr lang="cs-CZ" sz="2600" b="1" dirty="0" smtClean="0"/>
              <a:t>konstituční monarchie</a:t>
            </a:r>
          </a:p>
          <a:p>
            <a:pPr marL="457200" indent="-457200">
              <a:buFont typeface="Arial" pitchFamily="34" charset="0"/>
              <a:buChar char="•"/>
            </a:pPr>
            <a:r>
              <a:rPr lang="cs-CZ" sz="2600" dirty="0" smtClean="0"/>
              <a:t>Finsko, Island – </a:t>
            </a:r>
            <a:r>
              <a:rPr lang="cs-CZ" sz="2600" b="1" dirty="0" smtClean="0"/>
              <a:t>republiky</a:t>
            </a:r>
          </a:p>
          <a:p>
            <a:pPr marL="171450" indent="-171450">
              <a:buFont typeface="Arial" pitchFamily="34" charset="0"/>
              <a:buChar char="•"/>
            </a:pPr>
            <a:endParaRPr lang="cs-CZ" sz="1200" dirty="0" smtClean="0"/>
          </a:p>
          <a:p>
            <a:pPr marL="457200" indent="-457200">
              <a:buFont typeface="Arial" pitchFamily="34" charset="0"/>
              <a:buChar char="•"/>
            </a:pPr>
            <a:r>
              <a:rPr lang="cs-CZ" sz="2600" dirty="0" smtClean="0"/>
              <a:t>Většina obyvatel se hlásí k </a:t>
            </a:r>
            <a:r>
              <a:rPr lang="cs-CZ" sz="2600" b="1" dirty="0" smtClean="0"/>
              <a:t>protestantské</a:t>
            </a:r>
            <a:r>
              <a:rPr lang="cs-CZ" sz="2600" dirty="0" smtClean="0"/>
              <a:t> (evangelické) </a:t>
            </a:r>
            <a:r>
              <a:rPr lang="cs-CZ" sz="2600" b="1" dirty="0" smtClean="0"/>
              <a:t>církvi.</a:t>
            </a:r>
          </a:p>
          <a:p>
            <a:pPr marL="457200" indent="-457200">
              <a:buFont typeface="Arial" pitchFamily="34" charset="0"/>
              <a:buChar char="•"/>
            </a:pPr>
            <a:r>
              <a:rPr lang="cs-CZ" sz="2600" dirty="0" smtClean="0"/>
              <a:t>V těchto zemích se hovoří </a:t>
            </a:r>
            <a:r>
              <a:rPr lang="cs-CZ" sz="2600" b="1" dirty="0" smtClean="0"/>
              <a:t>germánskými jazyky</a:t>
            </a:r>
            <a:r>
              <a:rPr lang="cs-CZ" sz="2600" dirty="0" smtClean="0"/>
              <a:t>, kromě Finska – finština patří do ugrofinské jazykové skupiny.</a:t>
            </a:r>
          </a:p>
        </p:txBody>
      </p:sp>
    </p:spTree>
    <p:extLst>
      <p:ext uri="{BB962C8B-B14F-4D97-AF65-F5344CB8AC3E}">
        <p14:creationId xmlns:p14="http://schemas.microsoft.com/office/powerpoint/2010/main" val="18447972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778098"/>
          </a:xfrm>
          <a:solidFill>
            <a:schemeClr val="accent5">
              <a:lumMod val="20000"/>
              <a:lumOff val="80000"/>
            </a:schemeClr>
          </a:solidFill>
          <a:ln w="28575">
            <a:solidFill>
              <a:schemeClr val="tx2"/>
            </a:solidFill>
          </a:ln>
        </p:spPr>
        <p:txBody>
          <a:bodyPr/>
          <a:lstStyle/>
          <a:p>
            <a:r>
              <a:rPr lang="cs-CZ" sz="3200" b="1" dirty="0" smtClean="0"/>
              <a:t>N O R S K O</a:t>
            </a:r>
            <a:endParaRPr lang="cs-CZ" sz="3200" b="1" dirty="0"/>
          </a:p>
        </p:txBody>
      </p:sp>
      <p:sp>
        <p:nvSpPr>
          <p:cNvPr id="5" name="Zástupný symbol pro obsah 4"/>
          <p:cNvSpPr>
            <a:spLocks noGrp="1"/>
          </p:cNvSpPr>
          <p:nvPr>
            <p:ph sz="half" idx="1"/>
          </p:nvPr>
        </p:nvSpPr>
        <p:spPr>
          <a:xfrm>
            <a:off x="467544" y="1412776"/>
            <a:ext cx="4038600" cy="4525963"/>
          </a:xfrm>
        </p:spPr>
        <p:txBody>
          <a:bodyPr/>
          <a:lstStyle/>
          <a:p>
            <a:r>
              <a:rPr lang="cs-CZ" dirty="0" smtClean="0"/>
              <a:t>Hlavní město: OSLO</a:t>
            </a:r>
          </a:p>
          <a:p>
            <a:r>
              <a:rPr lang="cs-CZ" dirty="0" smtClean="0"/>
              <a:t>Norština</a:t>
            </a:r>
          </a:p>
          <a:p>
            <a:r>
              <a:rPr lang="cs-CZ" dirty="0" smtClean="0"/>
              <a:t>Norská koruna</a:t>
            </a:r>
          </a:p>
          <a:p>
            <a:r>
              <a:rPr lang="cs-CZ" dirty="0" smtClean="0"/>
              <a:t>Monarchie</a:t>
            </a:r>
          </a:p>
          <a:p>
            <a:r>
              <a:rPr lang="cs-CZ" dirty="0" smtClean="0"/>
              <a:t>Bergen, Trondheim, Narvik</a:t>
            </a:r>
          </a:p>
          <a:p>
            <a:r>
              <a:rPr lang="cs-CZ" dirty="0" smtClean="0"/>
              <a:t>Zámořská území: </a:t>
            </a:r>
            <a:r>
              <a:rPr lang="cs-CZ" sz="2400" dirty="0" smtClean="0"/>
              <a:t>Špicberky,</a:t>
            </a:r>
            <a:r>
              <a:rPr lang="cs-CZ" sz="2800" dirty="0" smtClean="0"/>
              <a:t> </a:t>
            </a:r>
          </a:p>
          <a:p>
            <a:pPr marL="400050" lvl="1" indent="0">
              <a:buNone/>
            </a:pPr>
            <a:r>
              <a:rPr lang="cs-CZ" dirty="0" smtClean="0"/>
              <a:t>ostrov Jan Mayen</a:t>
            </a:r>
            <a:endParaRPr lang="cs-CZ" dirty="0"/>
          </a:p>
          <a:p>
            <a:endParaRPr lang="cs-CZ" dirty="0" smtClean="0"/>
          </a:p>
        </p:txBody>
      </p:sp>
      <p:pic>
        <p:nvPicPr>
          <p:cNvPr id="3" name="Zástupný symbol pro obsah 2"/>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9278" t="1235" r="21798" b="1726"/>
          <a:stretch/>
        </p:blipFill>
        <p:spPr>
          <a:xfrm>
            <a:off x="5261074" y="2265528"/>
            <a:ext cx="2531800" cy="1774209"/>
          </a:xfrm>
          <a:ln>
            <a:solidFill>
              <a:schemeClr val="tx1"/>
            </a:solidFill>
          </a:ln>
        </p:spPr>
      </p:pic>
      <p:sp>
        <p:nvSpPr>
          <p:cNvPr id="6" name="Obdélník 5"/>
          <p:cNvSpPr/>
          <p:nvPr/>
        </p:nvSpPr>
        <p:spPr>
          <a:xfrm>
            <a:off x="5076056" y="5301208"/>
            <a:ext cx="3635896" cy="461665"/>
          </a:xfrm>
          <a:prstGeom prst="rect">
            <a:avLst/>
          </a:prstGeom>
        </p:spPr>
        <p:txBody>
          <a:bodyPr wrap="square">
            <a:spAutoFit/>
          </a:bodyPr>
          <a:lstStyle/>
          <a:p>
            <a:r>
              <a:rPr lang="cs-CZ" sz="1200" u="sng" dirty="0" smtClean="0">
                <a:hlinkClick r:id="rId3"/>
              </a:rPr>
              <a:t>http</a:t>
            </a:r>
            <a:r>
              <a:rPr lang="cs-CZ" sz="1200" u="sng" dirty="0">
                <a:hlinkClick r:id="rId3"/>
              </a:rPr>
              <a:t>://upload.wikimedia.org/wikipedia/commons/1/1d/Vlajky_severskych_zemi.png</a:t>
            </a:r>
            <a:endParaRPr lang="cs-CZ" sz="1200" dirty="0"/>
          </a:p>
        </p:txBody>
      </p:sp>
    </p:spTree>
    <p:extLst>
      <p:ext uri="{BB962C8B-B14F-4D97-AF65-F5344CB8AC3E}">
        <p14:creationId xmlns:p14="http://schemas.microsoft.com/office/powerpoint/2010/main" val="10025269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14987"/>
            <a:ext cx="9144000" cy="6814173"/>
          </a:xfrm>
          <a:prstGeom prst="rect">
            <a:avLst/>
          </a:prstGeom>
          <a:noFill/>
        </p:spPr>
        <p:txBody>
          <a:bodyPr wrap="square" rtlCol="0">
            <a:spAutoFit/>
          </a:bodyPr>
          <a:lstStyle/>
          <a:p>
            <a:pPr marL="285750" indent="-285750">
              <a:lnSpc>
                <a:spcPct val="130000"/>
              </a:lnSpc>
              <a:buFont typeface="Wingdings" pitchFamily="2" charset="2"/>
              <a:buChar char="v"/>
            </a:pPr>
            <a:r>
              <a:rPr lang="cs-CZ" sz="2600" dirty="0" smtClean="0"/>
              <a:t>Severní oblasti obývají Laponci.</a:t>
            </a:r>
          </a:p>
          <a:p>
            <a:pPr marL="285750" indent="-285750">
              <a:lnSpc>
                <a:spcPct val="130000"/>
              </a:lnSpc>
              <a:buFont typeface="Wingdings" pitchFamily="2" charset="2"/>
              <a:buChar char="v"/>
            </a:pPr>
            <a:r>
              <a:rPr lang="cs-CZ" sz="2600" dirty="0" smtClean="0"/>
              <a:t>Ekonomicky vyspělý stát. Světový význam má </a:t>
            </a:r>
            <a:r>
              <a:rPr lang="cs-CZ" sz="2600" b="1" u="sng" dirty="0" smtClean="0"/>
              <a:t>těžba ropy a zemního plynu</a:t>
            </a:r>
            <a:r>
              <a:rPr lang="cs-CZ" sz="2600" dirty="0" smtClean="0"/>
              <a:t> z podmořských ložisek v Severním moři.</a:t>
            </a:r>
          </a:p>
          <a:p>
            <a:pPr marL="285750" indent="-285750">
              <a:lnSpc>
                <a:spcPct val="130000"/>
              </a:lnSpc>
              <a:buFont typeface="Wingdings" pitchFamily="2" charset="2"/>
              <a:buChar char="v"/>
            </a:pPr>
            <a:r>
              <a:rPr lang="cs-CZ" sz="2600" dirty="0" smtClean="0"/>
              <a:t>1. místo na světě – </a:t>
            </a:r>
            <a:r>
              <a:rPr lang="cs-CZ" sz="2600" b="1" u="sng" dirty="0" smtClean="0"/>
              <a:t>výroba elektrické energie ve vodních elektrárnách</a:t>
            </a:r>
            <a:r>
              <a:rPr lang="cs-CZ" sz="2600" dirty="0" smtClean="0"/>
              <a:t>.</a:t>
            </a:r>
          </a:p>
          <a:p>
            <a:pPr marL="285750" indent="-285750">
              <a:lnSpc>
                <a:spcPct val="130000"/>
              </a:lnSpc>
              <a:buFont typeface="Wingdings" pitchFamily="2" charset="2"/>
              <a:buChar char="v"/>
            </a:pPr>
            <a:r>
              <a:rPr lang="cs-CZ" sz="2600" dirty="0" smtClean="0"/>
              <a:t>Levná elektrická energie se využívá v hutnictví (ložiska železné rudy a rud barevných kovů), </a:t>
            </a:r>
            <a:r>
              <a:rPr lang="cs-CZ" sz="2600" b="1" u="sng" dirty="0" smtClean="0"/>
              <a:t>výroba hliníku</a:t>
            </a:r>
            <a:r>
              <a:rPr lang="cs-CZ" sz="2600" dirty="0" smtClean="0"/>
              <a:t>,  petrochemickém, dřevozpracujícím a strojírenském průmyslu.</a:t>
            </a:r>
          </a:p>
          <a:p>
            <a:pPr marL="285750" indent="-285750">
              <a:lnSpc>
                <a:spcPct val="130000"/>
              </a:lnSpc>
              <a:buFont typeface="Wingdings" pitchFamily="2" charset="2"/>
              <a:buChar char="v"/>
            </a:pPr>
            <a:endParaRPr lang="cs-CZ" sz="1200" dirty="0" smtClean="0"/>
          </a:p>
          <a:p>
            <a:pPr marL="285750" indent="-285750">
              <a:lnSpc>
                <a:spcPct val="130000"/>
              </a:lnSpc>
              <a:buFont typeface="Wingdings" pitchFamily="2" charset="2"/>
              <a:buChar char="v"/>
            </a:pPr>
            <a:r>
              <a:rPr lang="cs-CZ" sz="2600" dirty="0" smtClean="0"/>
              <a:t>Přístav Narvik – nezamrzá, vývoz švédské železné rudy.</a:t>
            </a:r>
          </a:p>
          <a:p>
            <a:pPr marL="285750" indent="-285750">
              <a:lnSpc>
                <a:spcPct val="130000"/>
              </a:lnSpc>
              <a:buFont typeface="Wingdings" pitchFamily="2" charset="2"/>
              <a:buChar char="v"/>
            </a:pPr>
            <a:r>
              <a:rPr lang="cs-CZ" sz="2600" dirty="0" smtClean="0"/>
              <a:t>Trajekty jsou využívány k dopravě přes fjordy.</a:t>
            </a:r>
          </a:p>
          <a:p>
            <a:pPr marL="285750" indent="-285750">
              <a:lnSpc>
                <a:spcPct val="130000"/>
              </a:lnSpc>
              <a:buFont typeface="Wingdings" pitchFamily="2" charset="2"/>
              <a:buChar char="v"/>
            </a:pPr>
            <a:endParaRPr lang="cs-CZ" sz="1200" dirty="0" smtClean="0"/>
          </a:p>
          <a:p>
            <a:pPr marL="285750" indent="-285750">
              <a:lnSpc>
                <a:spcPct val="130000"/>
              </a:lnSpc>
              <a:buFont typeface="Wingdings" pitchFamily="2" charset="2"/>
              <a:buChar char="v"/>
            </a:pPr>
            <a:r>
              <a:rPr lang="cs-CZ" sz="2600" dirty="0" smtClean="0"/>
              <a:t>Rybolov (20000 km dlouhé pobřeží), chov ryb ve fjordech</a:t>
            </a:r>
          </a:p>
          <a:p>
            <a:pPr marL="285750" indent="-285750">
              <a:lnSpc>
                <a:spcPct val="130000"/>
              </a:lnSpc>
              <a:buFont typeface="Wingdings" pitchFamily="2" charset="2"/>
              <a:buChar char="v"/>
            </a:pPr>
            <a:r>
              <a:rPr lang="cs-CZ" sz="2600" dirty="0" smtClean="0"/>
              <a:t>Chov kožešinové zvěře, na S sobů</a:t>
            </a:r>
          </a:p>
        </p:txBody>
      </p:sp>
    </p:spTree>
    <p:extLst>
      <p:ext uri="{BB962C8B-B14F-4D97-AF65-F5344CB8AC3E}">
        <p14:creationId xmlns:p14="http://schemas.microsoft.com/office/powerpoint/2010/main" val="29171417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4294967295"/>
          </p:nvPr>
        </p:nvSpPr>
        <p:spPr>
          <a:xfrm>
            <a:off x="393982" y="476672"/>
            <a:ext cx="8424936" cy="968970"/>
          </a:xfrm>
        </p:spPr>
        <p:txBody>
          <a:bodyPr>
            <a:normAutofit/>
          </a:bodyPr>
          <a:lstStyle/>
          <a:p>
            <a:r>
              <a:rPr lang="cs-CZ" sz="2600" i="1" dirty="0" smtClean="0"/>
              <a:t>Norská výprava v čele s </a:t>
            </a:r>
            <a:r>
              <a:rPr lang="cs-CZ" sz="2600" b="1" i="1" dirty="0" smtClean="0"/>
              <a:t>Roaldem Amundsenem </a:t>
            </a:r>
            <a:r>
              <a:rPr lang="cs-CZ" sz="2600" i="1" dirty="0" smtClean="0"/>
              <a:t>dosáhla v r. 1911 jako první jižního pólu.</a:t>
            </a:r>
            <a:endParaRPr lang="cs-CZ" sz="2600" i="1" dirty="0"/>
          </a:p>
        </p:txBody>
      </p:sp>
      <p:sp>
        <p:nvSpPr>
          <p:cNvPr id="4" name="Zástupný symbol pro obsah 3"/>
          <p:cNvSpPr>
            <a:spLocks noGrp="1"/>
          </p:cNvSpPr>
          <p:nvPr>
            <p:ph sz="quarter" idx="4294967295"/>
          </p:nvPr>
        </p:nvSpPr>
        <p:spPr>
          <a:xfrm>
            <a:off x="395536" y="1844825"/>
            <a:ext cx="8280920" cy="2520279"/>
          </a:xfrm>
        </p:spPr>
        <p:txBody>
          <a:bodyPr>
            <a:noAutofit/>
          </a:bodyPr>
          <a:lstStyle/>
          <a:p>
            <a:r>
              <a:rPr lang="cs-CZ" sz="2600" b="1" i="1" dirty="0" smtClean="0"/>
              <a:t>Thor Heyerdahl </a:t>
            </a:r>
            <a:r>
              <a:rPr lang="cs-CZ" sz="2600" i="1" dirty="0" smtClean="0"/>
              <a:t>(1914- 2002)  byl norský mořeplavec, vědec, archeolog a antropolog. Napsal knihu „Ve znamení Kon-Tiki“, která pojednává o jeho plavbě z r. 1947, kdy na replice inckého voru z balzového dřeva Kon-Tiki překonal vzdálenost z Jižní Ameriky do Polynésie. Šestičlenná posádka po 101 dnech urazila 6880 km</a:t>
            </a:r>
            <a:r>
              <a:rPr lang="cs-CZ" sz="2600" dirty="0" smtClean="0"/>
              <a:t>.</a:t>
            </a:r>
            <a:endParaRPr lang="cs-CZ" sz="2600" dirty="0"/>
          </a:p>
        </p:txBody>
      </p:sp>
      <p:sp>
        <p:nvSpPr>
          <p:cNvPr id="6" name="TextovéPole 5"/>
          <p:cNvSpPr txBox="1"/>
          <p:nvPr/>
        </p:nvSpPr>
        <p:spPr>
          <a:xfrm>
            <a:off x="393982" y="4869160"/>
            <a:ext cx="8482027" cy="1292662"/>
          </a:xfrm>
          <a:prstGeom prst="rect">
            <a:avLst/>
          </a:prstGeom>
          <a:noFill/>
        </p:spPr>
        <p:txBody>
          <a:bodyPr wrap="square" rtlCol="0">
            <a:spAutoFit/>
          </a:bodyPr>
          <a:lstStyle/>
          <a:p>
            <a:pPr marL="285750" indent="-285750">
              <a:buFont typeface="Arial" pitchFamily="34" charset="0"/>
              <a:buChar char="•"/>
            </a:pPr>
            <a:r>
              <a:rPr lang="cs-CZ" sz="2600" i="1" dirty="0" smtClean="0"/>
              <a:t>Troll – je bytost severské mytologie, bývá zobrazován jako trpaslík nebo obr. Sošky trollů jsou typický suvenýrem z této oblasti.</a:t>
            </a:r>
            <a:endParaRPr lang="cs-CZ" sz="2600" i="1" dirty="0"/>
          </a:p>
        </p:txBody>
      </p:sp>
    </p:spTree>
    <p:extLst>
      <p:ext uri="{BB962C8B-B14F-4D97-AF65-F5344CB8AC3E}">
        <p14:creationId xmlns:p14="http://schemas.microsoft.com/office/powerpoint/2010/main" val="39286052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071168" y="1071167"/>
            <a:ext cx="6858351" cy="4716016"/>
          </a:xfrm>
          <a:prstGeom prst="rect">
            <a:avLst/>
          </a:prstGeom>
          <a:ln>
            <a:solidFill>
              <a:schemeClr val="tx1"/>
            </a:solidFill>
          </a:ln>
        </p:spPr>
      </p:pic>
      <p:sp>
        <p:nvSpPr>
          <p:cNvPr id="3" name="TextovéPole 2"/>
          <p:cNvSpPr txBox="1"/>
          <p:nvPr/>
        </p:nvSpPr>
        <p:spPr>
          <a:xfrm>
            <a:off x="4878255" y="208650"/>
            <a:ext cx="2482026" cy="492443"/>
          </a:xfrm>
          <a:prstGeom prst="rect">
            <a:avLst/>
          </a:prstGeom>
          <a:noFill/>
        </p:spPr>
        <p:txBody>
          <a:bodyPr wrap="none" rtlCol="0">
            <a:spAutoFit/>
          </a:bodyPr>
          <a:lstStyle/>
          <a:p>
            <a:r>
              <a:rPr lang="cs-CZ" sz="2600" b="1" dirty="0" smtClean="0"/>
              <a:t>Zlatá cesta trollů</a:t>
            </a:r>
            <a:endParaRPr lang="cs-CZ" sz="2600" b="1" dirty="0"/>
          </a:p>
        </p:txBody>
      </p:sp>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8828" y="2204864"/>
            <a:ext cx="3179779" cy="3960440"/>
          </a:xfrm>
          <a:prstGeom prst="rect">
            <a:avLst/>
          </a:prstGeom>
          <a:ln>
            <a:solidFill>
              <a:schemeClr val="tx1"/>
            </a:solidFill>
          </a:ln>
        </p:spPr>
      </p:pic>
      <p:sp>
        <p:nvSpPr>
          <p:cNvPr id="5" name="TextovéPole 4"/>
          <p:cNvSpPr txBox="1"/>
          <p:nvPr/>
        </p:nvSpPr>
        <p:spPr>
          <a:xfrm>
            <a:off x="5568828" y="1541746"/>
            <a:ext cx="790281" cy="492443"/>
          </a:xfrm>
          <a:prstGeom prst="rect">
            <a:avLst/>
          </a:prstGeom>
          <a:noFill/>
        </p:spPr>
        <p:txBody>
          <a:bodyPr wrap="none" rtlCol="0">
            <a:spAutoFit/>
          </a:bodyPr>
          <a:lstStyle/>
          <a:p>
            <a:r>
              <a:rPr lang="cs-CZ" sz="2600" b="1" dirty="0" smtClean="0"/>
              <a:t>Troll</a:t>
            </a:r>
            <a:endParaRPr lang="cs-CZ" sz="2600" b="1" dirty="0"/>
          </a:p>
        </p:txBody>
      </p:sp>
      <p:sp>
        <p:nvSpPr>
          <p:cNvPr id="6" name="Obdélník 5"/>
          <p:cNvSpPr/>
          <p:nvPr/>
        </p:nvSpPr>
        <p:spPr>
          <a:xfrm>
            <a:off x="7158718" y="6442303"/>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2084794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203"/>
            <a:ext cx="7192144" cy="5082448"/>
          </a:xfrm>
          <a:prstGeom prst="rect">
            <a:avLst/>
          </a:prstGeom>
          <a:ln>
            <a:solidFill>
              <a:schemeClr val="tx1"/>
            </a:solidFill>
          </a:ln>
        </p:spPr>
      </p:pic>
      <p:sp>
        <p:nvSpPr>
          <p:cNvPr id="3" name="TextovéPole 2"/>
          <p:cNvSpPr txBox="1"/>
          <p:nvPr/>
        </p:nvSpPr>
        <p:spPr>
          <a:xfrm>
            <a:off x="7308304" y="188640"/>
            <a:ext cx="1179297" cy="892552"/>
          </a:xfrm>
          <a:prstGeom prst="rect">
            <a:avLst/>
          </a:prstGeom>
          <a:noFill/>
        </p:spPr>
        <p:txBody>
          <a:bodyPr wrap="none" rtlCol="0">
            <a:spAutoFit/>
          </a:bodyPr>
          <a:lstStyle/>
          <a:p>
            <a:r>
              <a:rPr lang="cs-CZ" sz="2600" b="1" dirty="0" smtClean="0"/>
              <a:t>Norsko</a:t>
            </a:r>
          </a:p>
          <a:p>
            <a:r>
              <a:rPr lang="cs-CZ" sz="2600" b="1" dirty="0" smtClean="0"/>
              <a:t>- fjord</a:t>
            </a:r>
            <a:endParaRPr lang="cs-CZ" sz="2600" b="1" dirty="0"/>
          </a:p>
        </p:txBody>
      </p:sp>
      <p:pic>
        <p:nvPicPr>
          <p:cNvPr id="5" name="Obráze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5816" y="2546736"/>
            <a:ext cx="6228184" cy="4370285"/>
          </a:xfrm>
          <a:prstGeom prst="rect">
            <a:avLst/>
          </a:prstGeom>
          <a:ln>
            <a:solidFill>
              <a:schemeClr val="tx1"/>
            </a:solidFill>
          </a:ln>
        </p:spPr>
      </p:pic>
      <p:sp>
        <p:nvSpPr>
          <p:cNvPr id="6" name="TextovéPole 5"/>
          <p:cNvSpPr txBox="1"/>
          <p:nvPr/>
        </p:nvSpPr>
        <p:spPr>
          <a:xfrm>
            <a:off x="749490" y="5547429"/>
            <a:ext cx="2168542" cy="492443"/>
          </a:xfrm>
          <a:prstGeom prst="rect">
            <a:avLst/>
          </a:prstGeom>
          <a:noFill/>
        </p:spPr>
        <p:txBody>
          <a:bodyPr wrap="none" rtlCol="0">
            <a:spAutoFit/>
          </a:bodyPr>
          <a:lstStyle/>
          <a:p>
            <a:r>
              <a:rPr lang="cs-CZ" sz="2600" b="1" dirty="0" smtClean="0"/>
              <a:t> jezero </a:t>
            </a:r>
            <a:r>
              <a:rPr lang="cs-CZ" sz="2600" b="1" dirty="0" smtClean="0"/>
              <a:t>Gjende</a:t>
            </a:r>
            <a:endParaRPr lang="cs-CZ" sz="2600" b="1" dirty="0"/>
          </a:p>
        </p:txBody>
      </p:sp>
      <p:sp>
        <p:nvSpPr>
          <p:cNvPr id="4" name="Obdélník 3"/>
          <p:cNvSpPr/>
          <p:nvPr/>
        </p:nvSpPr>
        <p:spPr>
          <a:xfrm>
            <a:off x="1278871" y="6500389"/>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275431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4000"/>
                                        <p:tgtEl>
                                          <p:spTgt spid="5"/>
                                        </p:tgtEl>
                                      </p:cBhvr>
                                    </p:animEffect>
                                  </p:childTnLst>
                                </p:cTn>
                              </p:par>
                              <p:par>
                                <p:cTn id="8" presetID="1"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305825" cy="3618617"/>
          </a:xfrm>
          <a:prstGeom prst="rect">
            <a:avLst/>
          </a:prstGeom>
          <a:ln>
            <a:solidFill>
              <a:schemeClr val="tx1"/>
            </a:solidFill>
          </a:ln>
        </p:spPr>
      </p:pic>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626" y="877362"/>
            <a:ext cx="6128374" cy="3800644"/>
          </a:xfrm>
          <a:prstGeom prst="rect">
            <a:avLst/>
          </a:prstGeom>
          <a:ln>
            <a:solidFill>
              <a:schemeClr val="tx1"/>
            </a:solidFill>
          </a:ln>
        </p:spPr>
      </p:pic>
      <p:sp>
        <p:nvSpPr>
          <p:cNvPr id="5" name="TextovéPole 4"/>
          <p:cNvSpPr txBox="1"/>
          <p:nvPr/>
        </p:nvSpPr>
        <p:spPr>
          <a:xfrm>
            <a:off x="144188" y="124082"/>
            <a:ext cx="2079672" cy="369332"/>
          </a:xfrm>
          <a:prstGeom prst="rect">
            <a:avLst/>
          </a:prstGeom>
          <a:noFill/>
        </p:spPr>
        <p:txBody>
          <a:bodyPr wrap="none" rtlCol="0">
            <a:spAutoFit/>
          </a:bodyPr>
          <a:lstStyle/>
          <a:p>
            <a:r>
              <a:rPr lang="cs-CZ" dirty="0" smtClean="0"/>
              <a:t>Oslo - Holmenkollen</a:t>
            </a:r>
            <a:endParaRPr lang="cs-CZ" dirty="0"/>
          </a:p>
        </p:txBody>
      </p:sp>
      <p:sp>
        <p:nvSpPr>
          <p:cNvPr id="6" name="TextovéPole 5"/>
          <p:cNvSpPr txBox="1"/>
          <p:nvPr/>
        </p:nvSpPr>
        <p:spPr>
          <a:xfrm>
            <a:off x="6961866" y="877362"/>
            <a:ext cx="2008563" cy="369332"/>
          </a:xfrm>
          <a:prstGeom prst="rect">
            <a:avLst/>
          </a:prstGeom>
          <a:noFill/>
        </p:spPr>
        <p:txBody>
          <a:bodyPr wrap="none" rtlCol="0">
            <a:spAutoFit/>
          </a:bodyPr>
          <a:lstStyle/>
          <a:p>
            <a:r>
              <a:rPr lang="cs-CZ" dirty="0" smtClean="0"/>
              <a:t>Oslo - Vigelandpark</a:t>
            </a:r>
            <a:endParaRPr lang="cs-CZ" dirty="0"/>
          </a:p>
        </p:txBody>
      </p:sp>
      <p:pic>
        <p:nvPicPr>
          <p:cNvPr id="2" name="Obráze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560" y="3048536"/>
            <a:ext cx="5684711" cy="3809464"/>
          </a:xfrm>
          <a:prstGeom prst="rect">
            <a:avLst/>
          </a:prstGeom>
          <a:ln>
            <a:solidFill>
              <a:schemeClr val="tx1"/>
            </a:solidFill>
          </a:ln>
        </p:spPr>
      </p:pic>
      <p:sp>
        <p:nvSpPr>
          <p:cNvPr id="7" name="TextovéPole 6"/>
          <p:cNvSpPr txBox="1"/>
          <p:nvPr/>
        </p:nvSpPr>
        <p:spPr>
          <a:xfrm>
            <a:off x="1739980" y="3020011"/>
            <a:ext cx="1353256" cy="369332"/>
          </a:xfrm>
          <a:prstGeom prst="rect">
            <a:avLst/>
          </a:prstGeom>
          <a:noFill/>
        </p:spPr>
        <p:txBody>
          <a:bodyPr wrap="none" rtlCol="0">
            <a:spAutoFit/>
          </a:bodyPr>
          <a:lstStyle/>
          <a:p>
            <a:r>
              <a:rPr lang="cs-CZ" dirty="0" smtClean="0"/>
              <a:t>Lillehammer</a:t>
            </a:r>
            <a:endParaRPr lang="cs-CZ" dirty="0"/>
          </a:p>
        </p:txBody>
      </p:sp>
      <p:sp>
        <p:nvSpPr>
          <p:cNvPr id="8" name="Obdélník 7"/>
          <p:cNvSpPr/>
          <p:nvPr/>
        </p:nvSpPr>
        <p:spPr>
          <a:xfrm>
            <a:off x="7520356" y="6527651"/>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251671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1"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778098"/>
          </a:xfrm>
          <a:solidFill>
            <a:schemeClr val="accent5">
              <a:lumMod val="20000"/>
              <a:lumOff val="80000"/>
            </a:schemeClr>
          </a:solidFill>
          <a:ln w="38100">
            <a:solidFill>
              <a:schemeClr val="tx2"/>
            </a:solidFill>
          </a:ln>
        </p:spPr>
        <p:txBody>
          <a:bodyPr/>
          <a:lstStyle/>
          <a:p>
            <a:r>
              <a:rPr lang="cs-CZ" sz="3200" b="1" dirty="0" smtClean="0"/>
              <a:t>Š V É D S K O</a:t>
            </a:r>
            <a:endParaRPr lang="cs-CZ" sz="3200" b="1" dirty="0"/>
          </a:p>
        </p:txBody>
      </p:sp>
      <p:sp>
        <p:nvSpPr>
          <p:cNvPr id="5" name="Zástupný symbol pro obsah 4"/>
          <p:cNvSpPr>
            <a:spLocks noGrp="1"/>
          </p:cNvSpPr>
          <p:nvPr>
            <p:ph sz="half" idx="1"/>
          </p:nvPr>
        </p:nvSpPr>
        <p:spPr>
          <a:xfrm>
            <a:off x="539552" y="1628800"/>
            <a:ext cx="3528392" cy="3484984"/>
          </a:xfrm>
        </p:spPr>
        <p:txBody>
          <a:bodyPr/>
          <a:lstStyle/>
          <a:p>
            <a:r>
              <a:rPr lang="cs-CZ" dirty="0" smtClean="0"/>
              <a:t>Hlavní město: STOCKHOLM</a:t>
            </a:r>
          </a:p>
          <a:p>
            <a:r>
              <a:rPr lang="cs-CZ" dirty="0" smtClean="0"/>
              <a:t>Švédština</a:t>
            </a:r>
          </a:p>
          <a:p>
            <a:r>
              <a:rPr lang="cs-CZ" dirty="0" smtClean="0"/>
              <a:t>Švédská koruna</a:t>
            </a:r>
          </a:p>
          <a:p>
            <a:r>
              <a:rPr lang="cs-CZ" dirty="0" smtClean="0"/>
              <a:t>Monarchie</a:t>
            </a:r>
          </a:p>
          <a:p>
            <a:r>
              <a:rPr lang="cs-CZ" dirty="0" smtClean="0"/>
              <a:t>Göteborg, Malmö, Uppsala</a:t>
            </a:r>
            <a:endParaRPr lang="cs-CZ" dirty="0"/>
          </a:p>
        </p:txBody>
      </p:sp>
      <p:pic>
        <p:nvPicPr>
          <p:cNvPr id="3" name="Zástupný symbol pro obsah 2"/>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78203" b="3762"/>
          <a:stretch/>
        </p:blipFill>
        <p:spPr>
          <a:xfrm>
            <a:off x="5436096" y="2276872"/>
            <a:ext cx="2744668" cy="1656184"/>
          </a:xfrm>
          <a:ln>
            <a:solidFill>
              <a:schemeClr val="accent1"/>
            </a:solidFill>
          </a:ln>
        </p:spPr>
      </p:pic>
      <p:sp>
        <p:nvSpPr>
          <p:cNvPr id="6" name="Obdélník 5"/>
          <p:cNvSpPr/>
          <p:nvPr/>
        </p:nvSpPr>
        <p:spPr>
          <a:xfrm>
            <a:off x="4644008" y="5949280"/>
            <a:ext cx="4067944" cy="461665"/>
          </a:xfrm>
          <a:prstGeom prst="rect">
            <a:avLst/>
          </a:prstGeom>
        </p:spPr>
        <p:txBody>
          <a:bodyPr wrap="square">
            <a:spAutoFit/>
          </a:bodyPr>
          <a:lstStyle/>
          <a:p>
            <a:r>
              <a:rPr lang="cs-CZ" sz="1200" u="sng" dirty="0">
                <a:hlinkClick r:id="rId3"/>
              </a:rPr>
              <a:t>http://upload.wikimedia.org/wikipedia/commons/1/1d/Vlajky_severskych_zemi.png</a:t>
            </a:r>
            <a:endParaRPr lang="cs-CZ" sz="1200" dirty="0"/>
          </a:p>
        </p:txBody>
      </p:sp>
    </p:spTree>
    <p:extLst>
      <p:ext uri="{BB962C8B-B14F-4D97-AF65-F5344CB8AC3E}">
        <p14:creationId xmlns:p14="http://schemas.microsoft.com/office/powerpoint/2010/main" val="21463509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14077"/>
            <a:ext cx="9144000" cy="6812121"/>
          </a:xfrm>
          <a:prstGeom prst="rect">
            <a:avLst/>
          </a:prstGeom>
          <a:noFill/>
        </p:spPr>
        <p:txBody>
          <a:bodyPr wrap="square" rtlCol="0">
            <a:spAutoFit/>
          </a:bodyPr>
          <a:lstStyle/>
          <a:p>
            <a:pPr marL="285750" indent="-285750">
              <a:lnSpc>
                <a:spcPct val="130000"/>
              </a:lnSpc>
              <a:buFont typeface="Wingdings" pitchFamily="2" charset="2"/>
              <a:buChar char="v"/>
            </a:pPr>
            <a:r>
              <a:rPr lang="cs-CZ" sz="2600" dirty="0" smtClean="0"/>
              <a:t> 80</a:t>
            </a:r>
            <a:r>
              <a:rPr lang="cs-CZ" sz="2600" dirty="0" smtClean="0"/>
              <a:t>% obyvatel žije v nížině na jihu země. Na severu žije menšina Finů a kočovných Laponců.</a:t>
            </a:r>
          </a:p>
          <a:p>
            <a:pPr marL="285750" indent="-285750">
              <a:lnSpc>
                <a:spcPct val="130000"/>
              </a:lnSpc>
              <a:buFont typeface="Wingdings" pitchFamily="2" charset="2"/>
              <a:buChar char="v"/>
            </a:pPr>
            <a:r>
              <a:rPr lang="cs-CZ" sz="2600" dirty="0" smtClean="0"/>
              <a:t> Patří </a:t>
            </a:r>
            <a:r>
              <a:rPr lang="cs-CZ" sz="2600" dirty="0" smtClean="0"/>
              <a:t>mezi hospodářsky nejvyspělejší země Evropy. </a:t>
            </a:r>
          </a:p>
          <a:p>
            <a:pPr marL="285750" indent="-285750">
              <a:lnSpc>
                <a:spcPct val="130000"/>
              </a:lnSpc>
              <a:buFont typeface="Wingdings" pitchFamily="2" charset="2"/>
              <a:buChar char="v"/>
            </a:pPr>
            <a:r>
              <a:rPr lang="cs-CZ" sz="2600" dirty="0" smtClean="0"/>
              <a:t> Největším </a:t>
            </a:r>
            <a:r>
              <a:rPr lang="cs-CZ" sz="2600" dirty="0" smtClean="0"/>
              <a:t>bohatstvím jsou </a:t>
            </a:r>
            <a:r>
              <a:rPr lang="cs-CZ" sz="2600" b="1" u="sng" dirty="0" smtClean="0"/>
              <a:t>lesy</a:t>
            </a:r>
            <a:r>
              <a:rPr lang="cs-CZ" sz="2600" dirty="0" smtClean="0"/>
              <a:t>, které pokrývají více než 60% povrchu země, jsou základem rozvinutého </a:t>
            </a:r>
            <a:r>
              <a:rPr lang="cs-CZ" sz="2600" b="1" u="sng" dirty="0" smtClean="0"/>
              <a:t>dřevozpracujícího průmyslu</a:t>
            </a:r>
            <a:r>
              <a:rPr lang="cs-CZ" sz="2600" dirty="0" smtClean="0"/>
              <a:t>.</a:t>
            </a:r>
          </a:p>
          <a:p>
            <a:pPr marL="285750" indent="-285750">
              <a:lnSpc>
                <a:spcPct val="130000"/>
              </a:lnSpc>
              <a:buFont typeface="Wingdings" pitchFamily="2" charset="2"/>
              <a:buChar char="v"/>
            </a:pPr>
            <a:r>
              <a:rPr lang="cs-CZ" sz="2600" dirty="0" smtClean="0"/>
              <a:t> 3.největší </a:t>
            </a:r>
            <a:r>
              <a:rPr lang="cs-CZ" sz="2600" dirty="0" smtClean="0"/>
              <a:t>producent </a:t>
            </a:r>
            <a:r>
              <a:rPr lang="cs-CZ" sz="2600" b="1" u="sng" dirty="0" smtClean="0"/>
              <a:t>celulózy</a:t>
            </a:r>
            <a:r>
              <a:rPr lang="cs-CZ" sz="2600" dirty="0" smtClean="0"/>
              <a:t> na světě, významná produkce papíru, nábytku (IKEA) a zápalek. </a:t>
            </a:r>
          </a:p>
          <a:p>
            <a:pPr marL="285750" indent="-285750">
              <a:lnSpc>
                <a:spcPct val="130000"/>
              </a:lnSpc>
              <a:buFont typeface="Wingdings" pitchFamily="2" charset="2"/>
              <a:buChar char="v"/>
            </a:pPr>
            <a:r>
              <a:rPr lang="cs-CZ" sz="2600" dirty="0" smtClean="0"/>
              <a:t> Ložiska </a:t>
            </a:r>
            <a:r>
              <a:rPr lang="cs-CZ" sz="2600" dirty="0" smtClean="0"/>
              <a:t>nerostných surovin, zejména </a:t>
            </a:r>
            <a:r>
              <a:rPr lang="cs-CZ" sz="2600" b="1" u="sng" dirty="0" smtClean="0"/>
              <a:t>železné rudy </a:t>
            </a:r>
            <a:r>
              <a:rPr lang="cs-CZ" sz="2600" dirty="0" smtClean="0"/>
              <a:t>v oblasti Kiruna-Gällivare, z ní se zpracovává světově proslulá švédská </a:t>
            </a:r>
            <a:r>
              <a:rPr lang="cs-CZ" sz="2600" b="1" u="sng" dirty="0" smtClean="0"/>
              <a:t>ocel</a:t>
            </a:r>
            <a:r>
              <a:rPr lang="cs-CZ" sz="2600" dirty="0" smtClean="0"/>
              <a:t>. Ta je základem pro vyspělé </a:t>
            </a:r>
            <a:r>
              <a:rPr lang="cs-CZ" sz="2600" b="1" u="sng" dirty="0" smtClean="0"/>
              <a:t>strojírenství</a:t>
            </a:r>
            <a:r>
              <a:rPr lang="cs-CZ" sz="2600" dirty="0" smtClean="0"/>
              <a:t> zaměřená zejména na výrobu </a:t>
            </a:r>
            <a:r>
              <a:rPr lang="cs-CZ" sz="2600" b="1" u="sng" dirty="0" smtClean="0"/>
              <a:t>automobilů</a:t>
            </a:r>
            <a:r>
              <a:rPr lang="cs-CZ" sz="2600" dirty="0" smtClean="0"/>
              <a:t> (SAAB, VOLVO, SCANIA), lodí, letadel, </a:t>
            </a:r>
            <a:r>
              <a:rPr lang="cs-CZ" sz="2600" b="1" u="sng" dirty="0" smtClean="0"/>
              <a:t>zbraní a elektroniky</a:t>
            </a:r>
            <a:r>
              <a:rPr lang="cs-CZ" sz="2600" b="1" dirty="0" smtClean="0"/>
              <a:t>  </a:t>
            </a:r>
            <a:r>
              <a:rPr lang="cs-CZ" sz="2600" dirty="0" smtClean="0"/>
              <a:t>(Electrolux, Husquarna).</a:t>
            </a:r>
            <a:endParaRPr lang="cs-CZ" sz="2600" b="1" dirty="0"/>
          </a:p>
        </p:txBody>
      </p:sp>
    </p:spTree>
    <p:extLst>
      <p:ext uri="{BB962C8B-B14F-4D97-AF65-F5344CB8AC3E}">
        <p14:creationId xmlns:p14="http://schemas.microsoft.com/office/powerpoint/2010/main" val="26530465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p:cNvSpPr txBox="1"/>
          <p:nvPr/>
        </p:nvSpPr>
        <p:spPr>
          <a:xfrm>
            <a:off x="179512" y="210026"/>
            <a:ext cx="8964488" cy="6647974"/>
          </a:xfrm>
          <a:prstGeom prst="rect">
            <a:avLst/>
          </a:prstGeom>
          <a:noFill/>
        </p:spPr>
        <p:txBody>
          <a:bodyPr wrap="square" rtlCol="0">
            <a:spAutoFit/>
          </a:bodyPr>
          <a:lstStyle/>
          <a:p>
            <a:pPr marL="285750" indent="-285750">
              <a:lnSpc>
                <a:spcPct val="150000"/>
              </a:lnSpc>
              <a:buFont typeface="Wingdings" pitchFamily="2" charset="2"/>
              <a:buChar char="v"/>
            </a:pPr>
            <a:r>
              <a:rPr lang="cs-CZ" sz="2600" dirty="0" smtClean="0"/>
              <a:t> </a:t>
            </a:r>
            <a:r>
              <a:rPr lang="cs-CZ" sz="2600" i="1" dirty="0" smtClean="0"/>
              <a:t>13 univerzit, nejstarší  založena v roce 1477 v Uppsale.</a:t>
            </a:r>
          </a:p>
          <a:p>
            <a:pPr>
              <a:lnSpc>
                <a:spcPct val="150000"/>
              </a:lnSpc>
            </a:pPr>
            <a:endParaRPr lang="cs-CZ" sz="1200" b="1" i="1" dirty="0" smtClean="0"/>
          </a:p>
          <a:p>
            <a:pPr marL="285750" indent="-285750">
              <a:lnSpc>
                <a:spcPct val="150000"/>
              </a:lnSpc>
              <a:buFont typeface="Wingdings" pitchFamily="2" charset="2"/>
              <a:buChar char="v"/>
            </a:pPr>
            <a:r>
              <a:rPr lang="cs-CZ" sz="2600" b="1" i="1" dirty="0" smtClean="0"/>
              <a:t>Astrid  Lindgrenová </a:t>
            </a:r>
            <a:r>
              <a:rPr lang="cs-CZ" sz="2600" i="1" dirty="0" smtClean="0"/>
              <a:t>(1907-2002) byla úspěšnou švédskou spisovatelkou dětské literatury. Její knihy vyšly po více než 100 zemích po celém světě (Pipi </a:t>
            </a:r>
            <a:r>
              <a:rPr lang="cs-CZ" sz="2600" i="1" dirty="0"/>
              <a:t>d</a:t>
            </a:r>
            <a:r>
              <a:rPr lang="cs-CZ" sz="2600" i="1" dirty="0" smtClean="0"/>
              <a:t>louhá punčocha).</a:t>
            </a:r>
          </a:p>
          <a:p>
            <a:pPr marL="285750" indent="-285750">
              <a:lnSpc>
                <a:spcPct val="150000"/>
              </a:lnSpc>
              <a:buFont typeface="Wingdings" pitchFamily="2" charset="2"/>
              <a:buChar char="v"/>
            </a:pPr>
            <a:endParaRPr lang="cs-CZ" sz="1200" i="1" dirty="0"/>
          </a:p>
          <a:p>
            <a:pPr marL="285750" indent="-285750">
              <a:lnSpc>
                <a:spcPct val="150000"/>
              </a:lnSpc>
              <a:buFont typeface="Wingdings" pitchFamily="2" charset="2"/>
              <a:buChar char="v"/>
            </a:pPr>
            <a:r>
              <a:rPr lang="cs-CZ" sz="2600" b="1" i="1" dirty="0" smtClean="0"/>
              <a:t>Alfred Nobel </a:t>
            </a:r>
            <a:r>
              <a:rPr lang="cs-CZ" sz="2600" i="1" dirty="0" smtClean="0"/>
              <a:t>(1833-1896) byl švédský chemik, vynálezce dynamitu. Podle vědcovy závěti byl jeho majetek vložen do fondu, z něhož je každoročně udělována Nobelova cena za významné vědecké objevy, mírové snahy a literární tvorbu. Je považována za nejvyšší ocenění, jakého může umělec, vědec nebo státník dosáhnout.</a:t>
            </a:r>
            <a:endParaRPr lang="cs-CZ" sz="2600" i="1" dirty="0"/>
          </a:p>
        </p:txBody>
      </p:sp>
    </p:spTree>
    <p:extLst>
      <p:ext uri="{BB962C8B-B14F-4D97-AF65-F5344CB8AC3E}">
        <p14:creationId xmlns:p14="http://schemas.microsoft.com/office/powerpoint/2010/main" val="7361630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794242" cy="4490363"/>
          </a:xfrm>
          <a:prstGeom prst="rect">
            <a:avLst/>
          </a:prstGeom>
          <a:ln>
            <a:solidFill>
              <a:schemeClr val="tx1"/>
            </a:solidFill>
          </a:ln>
        </p:spPr>
      </p:pic>
      <p:sp>
        <p:nvSpPr>
          <p:cNvPr id="3" name="TextovéPole 2"/>
          <p:cNvSpPr txBox="1"/>
          <p:nvPr/>
        </p:nvSpPr>
        <p:spPr>
          <a:xfrm>
            <a:off x="7081615" y="146133"/>
            <a:ext cx="1489575" cy="492443"/>
          </a:xfrm>
          <a:prstGeom prst="rect">
            <a:avLst/>
          </a:prstGeom>
          <a:noFill/>
        </p:spPr>
        <p:txBody>
          <a:bodyPr wrap="none" rtlCol="0">
            <a:spAutoFit/>
          </a:bodyPr>
          <a:lstStyle/>
          <a:p>
            <a:r>
              <a:rPr lang="cs-CZ" sz="2600" b="1" dirty="0" smtClean="0"/>
              <a:t>Göteborg</a:t>
            </a:r>
            <a:endParaRPr lang="cs-CZ" sz="2600" b="1" dirty="0"/>
          </a:p>
        </p:txBody>
      </p:sp>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6152" y="2753882"/>
            <a:ext cx="6156176" cy="4104118"/>
          </a:xfrm>
          <a:prstGeom prst="rect">
            <a:avLst/>
          </a:prstGeom>
          <a:ln>
            <a:solidFill>
              <a:schemeClr val="tx2"/>
            </a:solidFill>
          </a:ln>
        </p:spPr>
      </p:pic>
      <p:sp>
        <p:nvSpPr>
          <p:cNvPr id="5" name="Obdélník 4"/>
          <p:cNvSpPr/>
          <p:nvPr/>
        </p:nvSpPr>
        <p:spPr>
          <a:xfrm>
            <a:off x="1207709" y="6519827"/>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68309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9" y="7968"/>
            <a:ext cx="6249624" cy="4285128"/>
          </a:xfrm>
          <a:prstGeom prst="rect">
            <a:avLst/>
          </a:prstGeom>
          <a:ln>
            <a:solidFill>
              <a:schemeClr val="accent1"/>
            </a:solidFill>
          </a:ln>
        </p:spPr>
      </p:pic>
      <p:sp>
        <p:nvSpPr>
          <p:cNvPr id="3" name="TextovéPole 2"/>
          <p:cNvSpPr txBox="1"/>
          <p:nvPr/>
        </p:nvSpPr>
        <p:spPr>
          <a:xfrm>
            <a:off x="6588224" y="300291"/>
            <a:ext cx="1489575" cy="492443"/>
          </a:xfrm>
          <a:prstGeom prst="rect">
            <a:avLst/>
          </a:prstGeom>
          <a:noFill/>
        </p:spPr>
        <p:txBody>
          <a:bodyPr wrap="none" rtlCol="0">
            <a:spAutoFit/>
          </a:bodyPr>
          <a:lstStyle/>
          <a:p>
            <a:r>
              <a:rPr lang="cs-CZ" sz="2600" b="1" dirty="0" smtClean="0"/>
              <a:t>Göteborg</a:t>
            </a:r>
            <a:endParaRPr lang="cs-CZ" sz="2600" b="1" dirty="0"/>
          </a:p>
        </p:txBody>
      </p:sp>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2163" y="2780928"/>
            <a:ext cx="6482630" cy="4070175"/>
          </a:xfrm>
          <a:prstGeom prst="rect">
            <a:avLst/>
          </a:prstGeom>
          <a:ln>
            <a:solidFill>
              <a:schemeClr val="accent1"/>
            </a:solidFill>
          </a:ln>
        </p:spPr>
      </p:pic>
      <p:sp>
        <p:nvSpPr>
          <p:cNvPr id="5" name="TextovéPole 4"/>
          <p:cNvSpPr txBox="1"/>
          <p:nvPr/>
        </p:nvSpPr>
        <p:spPr>
          <a:xfrm>
            <a:off x="827584" y="5373216"/>
            <a:ext cx="1584857" cy="369332"/>
          </a:xfrm>
          <a:prstGeom prst="rect">
            <a:avLst/>
          </a:prstGeom>
          <a:noFill/>
        </p:spPr>
        <p:txBody>
          <a:bodyPr wrap="none" rtlCol="0">
            <a:spAutoFit/>
          </a:bodyPr>
          <a:lstStyle/>
          <a:p>
            <a:r>
              <a:rPr lang="cs-CZ" b="1" dirty="0" smtClean="0"/>
              <a:t>Městečko Otta</a:t>
            </a:r>
            <a:endParaRPr lang="cs-CZ" b="1" dirty="0"/>
          </a:p>
        </p:txBody>
      </p:sp>
      <p:sp>
        <p:nvSpPr>
          <p:cNvPr id="6" name="Obdélník 5"/>
          <p:cNvSpPr/>
          <p:nvPr/>
        </p:nvSpPr>
        <p:spPr>
          <a:xfrm>
            <a:off x="915749" y="6494503"/>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61161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30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778098"/>
          </a:xfrm>
          <a:solidFill>
            <a:schemeClr val="accent5">
              <a:lumMod val="20000"/>
              <a:lumOff val="80000"/>
            </a:schemeClr>
          </a:solidFill>
          <a:ln w="38100">
            <a:solidFill>
              <a:schemeClr val="tx2"/>
            </a:solidFill>
          </a:ln>
        </p:spPr>
        <p:txBody>
          <a:bodyPr/>
          <a:lstStyle/>
          <a:p>
            <a:r>
              <a:rPr lang="cs-CZ" sz="3200" b="1" dirty="0" smtClean="0"/>
              <a:t>F I N S K O</a:t>
            </a:r>
            <a:endParaRPr lang="cs-CZ" sz="3200" b="1" dirty="0"/>
          </a:p>
        </p:txBody>
      </p:sp>
      <p:sp>
        <p:nvSpPr>
          <p:cNvPr id="3" name="Zástupný symbol pro obsah 2"/>
          <p:cNvSpPr>
            <a:spLocks noGrp="1"/>
          </p:cNvSpPr>
          <p:nvPr>
            <p:ph sz="half" idx="1"/>
          </p:nvPr>
        </p:nvSpPr>
        <p:spPr>
          <a:xfrm>
            <a:off x="457200" y="1916831"/>
            <a:ext cx="4038600" cy="3096345"/>
          </a:xfrm>
        </p:spPr>
        <p:txBody>
          <a:bodyPr/>
          <a:lstStyle/>
          <a:p>
            <a:r>
              <a:rPr lang="cs-CZ" dirty="0" smtClean="0"/>
              <a:t>Hlavní </a:t>
            </a:r>
            <a:r>
              <a:rPr lang="cs-CZ" dirty="0" smtClean="0"/>
              <a:t>město: HELSINKY</a:t>
            </a:r>
          </a:p>
          <a:p>
            <a:r>
              <a:rPr lang="cs-CZ" dirty="0" smtClean="0"/>
              <a:t>Finština</a:t>
            </a:r>
          </a:p>
          <a:p>
            <a:r>
              <a:rPr lang="cs-CZ" dirty="0" smtClean="0"/>
              <a:t>Euro</a:t>
            </a:r>
          </a:p>
          <a:p>
            <a:r>
              <a:rPr lang="cs-CZ" dirty="0" smtClean="0"/>
              <a:t>Republika</a:t>
            </a:r>
          </a:p>
          <a:p>
            <a:r>
              <a:rPr lang="cs-CZ" dirty="0" smtClean="0"/>
              <a:t>Turku, Tampere</a:t>
            </a:r>
            <a:endParaRPr lang="cs-CZ" dirty="0"/>
          </a:p>
        </p:txBody>
      </p:sp>
      <p:pic>
        <p:nvPicPr>
          <p:cNvPr id="5" name="Zástupný symbol pro obsah 4"/>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8604" t="148" r="60053" b="-2"/>
          <a:stretch/>
        </p:blipFill>
        <p:spPr>
          <a:xfrm>
            <a:off x="5004048" y="2132856"/>
            <a:ext cx="3361744" cy="2149486"/>
          </a:xfrm>
          <a:ln>
            <a:solidFill>
              <a:schemeClr val="accent1"/>
            </a:solidFill>
          </a:ln>
        </p:spPr>
      </p:pic>
      <p:sp>
        <p:nvSpPr>
          <p:cNvPr id="4" name="Obdélník 3"/>
          <p:cNvSpPr/>
          <p:nvPr/>
        </p:nvSpPr>
        <p:spPr>
          <a:xfrm>
            <a:off x="3203848" y="6309320"/>
            <a:ext cx="5688632" cy="276999"/>
          </a:xfrm>
          <a:prstGeom prst="rect">
            <a:avLst/>
          </a:prstGeom>
        </p:spPr>
        <p:txBody>
          <a:bodyPr wrap="square">
            <a:spAutoFit/>
          </a:bodyPr>
          <a:lstStyle/>
          <a:p>
            <a:r>
              <a:rPr lang="cs-CZ" sz="1200" u="sng" dirty="0">
                <a:hlinkClick r:id="rId3"/>
              </a:rPr>
              <a:t>http://upload.wikimedia.org/wikipedia/commons/1/1d/Vlajky_severskych_zemi.png</a:t>
            </a:r>
            <a:endParaRPr lang="cs-CZ" sz="1200" u="sng" dirty="0"/>
          </a:p>
        </p:txBody>
      </p:sp>
    </p:spTree>
    <p:extLst>
      <p:ext uri="{BB962C8B-B14F-4D97-AF65-F5344CB8AC3E}">
        <p14:creationId xmlns:p14="http://schemas.microsoft.com/office/powerpoint/2010/main" val="32207916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p:cNvSpPr txBox="1"/>
          <p:nvPr/>
        </p:nvSpPr>
        <p:spPr>
          <a:xfrm>
            <a:off x="35352" y="188640"/>
            <a:ext cx="9144000" cy="6334042"/>
          </a:xfrm>
          <a:prstGeom prst="rect">
            <a:avLst/>
          </a:prstGeom>
          <a:noFill/>
        </p:spPr>
        <p:txBody>
          <a:bodyPr wrap="square" rtlCol="0">
            <a:spAutoFit/>
          </a:bodyPr>
          <a:lstStyle/>
          <a:p>
            <a:pPr marL="285750" indent="-285750">
              <a:lnSpc>
                <a:spcPct val="130000"/>
              </a:lnSpc>
              <a:buFont typeface="Wingdings" pitchFamily="2" charset="2"/>
              <a:buChar char="v"/>
            </a:pPr>
            <a:r>
              <a:rPr lang="cs-CZ" sz="2600" dirty="0" smtClean="0"/>
              <a:t>Oficiální název země - SUOMI – znamená „země jezer a bažin“.</a:t>
            </a:r>
          </a:p>
          <a:p>
            <a:pPr marL="285750" indent="-285750">
              <a:lnSpc>
                <a:spcPct val="130000"/>
              </a:lnSpc>
              <a:buFont typeface="Wingdings" pitchFamily="2" charset="2"/>
              <a:buChar char="v"/>
            </a:pPr>
            <a:r>
              <a:rPr lang="cs-CZ" sz="2600" dirty="0" smtClean="0"/>
              <a:t>Působením ledovce se vytvořila Finská jezerní plošina.</a:t>
            </a:r>
          </a:p>
          <a:p>
            <a:pPr marL="285750" indent="-285750">
              <a:lnSpc>
                <a:spcPct val="130000"/>
              </a:lnSpc>
              <a:buFont typeface="Wingdings" pitchFamily="2" charset="2"/>
              <a:buChar char="v"/>
            </a:pPr>
            <a:endParaRPr lang="cs-CZ" sz="2600" dirty="0"/>
          </a:p>
          <a:p>
            <a:pPr marL="285750" indent="-285750">
              <a:lnSpc>
                <a:spcPct val="130000"/>
              </a:lnSpc>
              <a:buFont typeface="Wingdings" pitchFamily="2" charset="2"/>
              <a:buChar char="v"/>
            </a:pPr>
            <a:r>
              <a:rPr lang="cs-CZ" sz="2600" dirty="0" smtClean="0"/>
              <a:t>Finsko má </a:t>
            </a:r>
            <a:r>
              <a:rPr lang="cs-CZ" sz="2600" b="1" u="sng" dirty="0" smtClean="0"/>
              <a:t>nejvíc lesů </a:t>
            </a:r>
            <a:r>
              <a:rPr lang="cs-CZ" sz="2600" dirty="0" smtClean="0"/>
              <a:t>v Evropě – ¾ rozlohy státu</a:t>
            </a:r>
          </a:p>
          <a:p>
            <a:pPr marL="285750" indent="-285750">
              <a:lnSpc>
                <a:spcPct val="130000"/>
              </a:lnSpc>
              <a:buFont typeface="Wingdings" pitchFamily="2" charset="2"/>
              <a:buChar char="v"/>
            </a:pPr>
            <a:r>
              <a:rPr lang="cs-CZ" sz="2600" dirty="0" smtClean="0"/>
              <a:t>Základem průmyslu je </a:t>
            </a:r>
            <a:r>
              <a:rPr lang="cs-CZ" sz="2600" b="1" u="sng" dirty="0" smtClean="0"/>
              <a:t>těžba dřeva a dřevozpracující průmysl</a:t>
            </a:r>
            <a:r>
              <a:rPr lang="cs-CZ" sz="2600" dirty="0" smtClean="0"/>
              <a:t>. Patří k </a:t>
            </a:r>
            <a:r>
              <a:rPr lang="cs-CZ" sz="2600" b="1" u="sng" dirty="0" smtClean="0"/>
              <a:t>největším</a:t>
            </a:r>
            <a:r>
              <a:rPr lang="cs-CZ" sz="2600" u="sng" dirty="0" smtClean="0"/>
              <a:t> </a:t>
            </a:r>
            <a:r>
              <a:rPr lang="cs-CZ" sz="2600" b="1" u="sng" dirty="0" smtClean="0"/>
              <a:t>vývozcům</a:t>
            </a:r>
            <a:r>
              <a:rPr lang="cs-CZ" sz="2600" u="sng" dirty="0" smtClean="0"/>
              <a:t> </a:t>
            </a:r>
            <a:r>
              <a:rPr lang="cs-CZ" sz="2600" b="1" u="sng" dirty="0" smtClean="0"/>
              <a:t>výrobků ze dřeva </a:t>
            </a:r>
            <a:r>
              <a:rPr lang="cs-CZ" sz="2600" dirty="0" smtClean="0"/>
              <a:t>na světě, důležitá je také </a:t>
            </a:r>
            <a:r>
              <a:rPr lang="cs-CZ" sz="2600" b="1" u="sng" dirty="0" smtClean="0"/>
              <a:t>výroba</a:t>
            </a:r>
            <a:r>
              <a:rPr lang="cs-CZ" sz="2600" b="1" dirty="0" smtClean="0"/>
              <a:t> </a:t>
            </a:r>
            <a:r>
              <a:rPr lang="cs-CZ" sz="2600" b="1" u="sng" dirty="0" smtClean="0"/>
              <a:t>papíru</a:t>
            </a:r>
            <a:r>
              <a:rPr lang="cs-CZ" sz="2600" b="1" dirty="0" smtClean="0"/>
              <a:t>.</a:t>
            </a:r>
          </a:p>
          <a:p>
            <a:pPr marL="285750" indent="-285750">
              <a:lnSpc>
                <a:spcPct val="130000"/>
              </a:lnSpc>
              <a:buFont typeface="Wingdings" pitchFamily="2" charset="2"/>
              <a:buChar char="v"/>
            </a:pPr>
            <a:endParaRPr lang="cs-CZ" sz="2600" dirty="0" smtClean="0"/>
          </a:p>
          <a:p>
            <a:pPr marL="285750" indent="-285750">
              <a:lnSpc>
                <a:spcPct val="130000"/>
              </a:lnSpc>
              <a:buFont typeface="Wingdings" pitchFamily="2" charset="2"/>
              <a:buChar char="v"/>
            </a:pPr>
            <a:r>
              <a:rPr lang="cs-CZ" sz="2600" dirty="0" smtClean="0"/>
              <a:t>Ložiska </a:t>
            </a:r>
            <a:r>
              <a:rPr lang="cs-CZ" sz="2600" b="1" u="sng" dirty="0" smtClean="0"/>
              <a:t>barevných kovů </a:t>
            </a:r>
            <a:r>
              <a:rPr lang="cs-CZ" sz="2600" dirty="0" smtClean="0"/>
              <a:t>(chromu, zinku, niklu, mědi…)</a:t>
            </a:r>
          </a:p>
          <a:p>
            <a:pPr marL="285750" indent="-285750">
              <a:lnSpc>
                <a:spcPct val="130000"/>
              </a:lnSpc>
              <a:buFont typeface="Wingdings" pitchFamily="2" charset="2"/>
              <a:buChar char="v"/>
            </a:pPr>
            <a:r>
              <a:rPr lang="cs-CZ" sz="2600" dirty="0" smtClean="0"/>
              <a:t>Ve strojírenství dominuje stavba  lodí včetně ledoborců, zařízení pro dřevozpracující průmysl a výroba papírenských strojů.</a:t>
            </a:r>
          </a:p>
          <a:p>
            <a:pPr marL="285750" indent="-285750">
              <a:lnSpc>
                <a:spcPct val="130000"/>
              </a:lnSpc>
              <a:buFont typeface="Wingdings" pitchFamily="2" charset="2"/>
              <a:buChar char="v"/>
            </a:pPr>
            <a:r>
              <a:rPr lang="cs-CZ" sz="2600" dirty="0" smtClean="0"/>
              <a:t>Těží se ještě </a:t>
            </a:r>
            <a:r>
              <a:rPr lang="cs-CZ" sz="2600" b="1" u="sng" dirty="0" smtClean="0"/>
              <a:t>fosfáty a pyrity </a:t>
            </a:r>
            <a:r>
              <a:rPr lang="cs-CZ" sz="2600" dirty="0" smtClean="0"/>
              <a:t>– </a:t>
            </a:r>
            <a:r>
              <a:rPr lang="cs-CZ" sz="2600" b="1" dirty="0" smtClean="0"/>
              <a:t>produkce hnojiv a kyseliny sírové</a:t>
            </a:r>
            <a:r>
              <a:rPr lang="cs-CZ" sz="2600" dirty="0" smtClean="0"/>
              <a:t>.</a:t>
            </a:r>
            <a:endParaRPr lang="cs-CZ" sz="2600" dirty="0"/>
          </a:p>
        </p:txBody>
      </p:sp>
    </p:spTree>
    <p:extLst>
      <p:ext uri="{BB962C8B-B14F-4D97-AF65-F5344CB8AC3E}">
        <p14:creationId xmlns:p14="http://schemas.microsoft.com/office/powerpoint/2010/main" val="13912451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4952" y="363915"/>
            <a:ext cx="9032065" cy="6494085"/>
          </a:xfrm>
          <a:prstGeom prst="rect">
            <a:avLst/>
          </a:prstGeom>
          <a:noFill/>
        </p:spPr>
        <p:txBody>
          <a:bodyPr wrap="square" rtlCol="0">
            <a:spAutoFit/>
          </a:bodyPr>
          <a:lstStyle/>
          <a:p>
            <a:pPr marL="285750" indent="-285750">
              <a:buFont typeface="Wingdings" pitchFamily="2" charset="2"/>
              <a:buChar char="Ø"/>
            </a:pPr>
            <a:r>
              <a:rPr lang="cs-CZ" sz="2600" i="1" dirty="0" smtClean="0"/>
              <a:t>Finové cestují lodí jako my tramvají. Říká se, že ne všichni obyvatelé Helsinek vlastní svůj automobil, ale téměř každý  má jachtu nebo alespoň člun.</a:t>
            </a:r>
          </a:p>
          <a:p>
            <a:pPr marL="285750" indent="-285750">
              <a:buFont typeface="Wingdings" pitchFamily="2" charset="2"/>
              <a:buChar char="Ø"/>
            </a:pPr>
            <a:endParaRPr lang="cs-CZ" sz="2600" i="1" dirty="0"/>
          </a:p>
          <a:p>
            <a:pPr marL="285750" indent="-285750">
              <a:buFont typeface="Wingdings" pitchFamily="2" charset="2"/>
              <a:buChar char="Ø"/>
            </a:pPr>
            <a:r>
              <a:rPr lang="cs-CZ" sz="2600" i="1" dirty="0" smtClean="0"/>
              <a:t>Na tržišti – ovoce, zelenina, květiny, čerstvé ryby, nechybějí ani suvenýry od panenek v laponských krojích až po sobí kožešiny.</a:t>
            </a:r>
          </a:p>
          <a:p>
            <a:pPr marL="285750" indent="-285750">
              <a:buFont typeface="Wingdings" pitchFamily="2" charset="2"/>
              <a:buChar char="Ø"/>
            </a:pPr>
            <a:endParaRPr lang="cs-CZ" sz="2600" i="1" dirty="0"/>
          </a:p>
          <a:p>
            <a:pPr marL="285750" indent="-285750">
              <a:buFont typeface="Wingdings" pitchFamily="2" charset="2"/>
              <a:buChar char="Ø"/>
            </a:pPr>
            <a:r>
              <a:rPr lang="cs-CZ" sz="2600" i="1" dirty="0" smtClean="0"/>
              <a:t>Láska Finů k přírodě je jednou z jejich charakteristických vlastností. Moderní domy jsou citlivě zasazené do zalesněné a skalnaté krajiny.</a:t>
            </a:r>
          </a:p>
          <a:p>
            <a:pPr marL="285750" indent="-285750">
              <a:buFont typeface="Wingdings" pitchFamily="2" charset="2"/>
              <a:buChar char="Ø"/>
            </a:pPr>
            <a:endParaRPr lang="cs-CZ" sz="2600" i="1" dirty="0"/>
          </a:p>
          <a:p>
            <a:pPr marL="285750" indent="-285750">
              <a:buFont typeface="Wingdings" pitchFamily="2" charset="2"/>
              <a:buChar char="Ø"/>
            </a:pPr>
            <a:r>
              <a:rPr lang="cs-CZ" sz="2600" i="1" dirty="0" smtClean="0"/>
              <a:t>Kriminalita je podstatně nižší než v jiných zemích Evropy.</a:t>
            </a:r>
          </a:p>
          <a:p>
            <a:pPr marL="285750" indent="-285750">
              <a:buFont typeface="Wingdings" pitchFamily="2" charset="2"/>
              <a:buChar char="Ø"/>
            </a:pPr>
            <a:endParaRPr lang="cs-CZ" sz="2600" i="1" dirty="0"/>
          </a:p>
          <a:p>
            <a:pPr marL="285750" indent="-285750">
              <a:buFont typeface="Wingdings" pitchFamily="2" charset="2"/>
              <a:buChar char="Ø"/>
            </a:pPr>
            <a:r>
              <a:rPr lang="cs-CZ" sz="2600" i="1" dirty="0" smtClean="0"/>
              <a:t>Pro turistu je potěšující, že ve Finsku není zvykem nechávat spropitné.</a:t>
            </a:r>
          </a:p>
          <a:p>
            <a:endParaRPr lang="cs-CZ" sz="2600" i="1" dirty="0"/>
          </a:p>
        </p:txBody>
      </p:sp>
    </p:spTree>
    <p:extLst>
      <p:ext uri="{BB962C8B-B14F-4D97-AF65-F5344CB8AC3E}">
        <p14:creationId xmlns:p14="http://schemas.microsoft.com/office/powerpoint/2010/main" val="26901594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640875"/>
            <a:ext cx="8136904" cy="5725969"/>
          </a:xfrm>
          <a:prstGeom prst="rect">
            <a:avLst/>
          </a:prstGeom>
          <a:ln>
            <a:solidFill>
              <a:schemeClr val="accent1"/>
            </a:solidFill>
          </a:ln>
        </p:spPr>
      </p:pic>
      <p:sp>
        <p:nvSpPr>
          <p:cNvPr id="3" name="TextovéPole 2"/>
          <p:cNvSpPr txBox="1"/>
          <p:nvPr/>
        </p:nvSpPr>
        <p:spPr>
          <a:xfrm>
            <a:off x="251520" y="148432"/>
            <a:ext cx="1061701" cy="492443"/>
          </a:xfrm>
          <a:prstGeom prst="rect">
            <a:avLst/>
          </a:prstGeom>
          <a:noFill/>
        </p:spPr>
        <p:txBody>
          <a:bodyPr wrap="none" rtlCol="0">
            <a:spAutoFit/>
          </a:bodyPr>
          <a:lstStyle/>
          <a:p>
            <a:r>
              <a:rPr lang="cs-CZ" sz="2600" b="1" dirty="0" smtClean="0"/>
              <a:t>Finsko</a:t>
            </a:r>
            <a:endParaRPr lang="cs-CZ" sz="2600" b="1" dirty="0"/>
          </a:p>
        </p:txBody>
      </p:sp>
      <p:sp>
        <p:nvSpPr>
          <p:cNvPr id="4" name="TextovéPole 3"/>
          <p:cNvSpPr txBox="1"/>
          <p:nvPr/>
        </p:nvSpPr>
        <p:spPr>
          <a:xfrm>
            <a:off x="539552" y="6530860"/>
            <a:ext cx="1496692" cy="276999"/>
          </a:xfrm>
          <a:prstGeom prst="rect">
            <a:avLst/>
          </a:prstGeom>
          <a:noFill/>
        </p:spPr>
        <p:txBody>
          <a:bodyPr wrap="none" rtlCol="0">
            <a:spAutoFit/>
          </a:bodyPr>
          <a:lstStyle/>
          <a:p>
            <a:r>
              <a:rPr lang="cs-CZ" sz="1200" dirty="0" smtClean="0"/>
              <a:t>Foto z archivu autora</a:t>
            </a:r>
            <a:endParaRPr lang="cs-CZ" sz="1200" dirty="0"/>
          </a:p>
        </p:txBody>
      </p:sp>
    </p:spTree>
    <p:extLst>
      <p:ext uri="{BB962C8B-B14F-4D97-AF65-F5344CB8AC3E}">
        <p14:creationId xmlns:p14="http://schemas.microsoft.com/office/powerpoint/2010/main" val="20974100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139" y="550307"/>
            <a:ext cx="8094034" cy="56347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ovéPole 2"/>
          <p:cNvSpPr txBox="1"/>
          <p:nvPr/>
        </p:nvSpPr>
        <p:spPr>
          <a:xfrm>
            <a:off x="240913" y="57864"/>
            <a:ext cx="3379836" cy="492443"/>
          </a:xfrm>
          <a:prstGeom prst="rect">
            <a:avLst/>
          </a:prstGeom>
          <a:noFill/>
        </p:spPr>
        <p:txBody>
          <a:bodyPr wrap="none" rtlCol="0">
            <a:spAutoFit/>
          </a:bodyPr>
          <a:lstStyle/>
          <a:p>
            <a:r>
              <a:rPr lang="cs-CZ" sz="2600" b="1" dirty="0" smtClean="0"/>
              <a:t>Finsko – jezerní plošina</a:t>
            </a:r>
            <a:endParaRPr lang="cs-CZ" sz="2600" b="1" dirty="0"/>
          </a:p>
        </p:txBody>
      </p:sp>
      <p:sp>
        <p:nvSpPr>
          <p:cNvPr id="5" name="Obdélník 4"/>
          <p:cNvSpPr/>
          <p:nvPr/>
        </p:nvSpPr>
        <p:spPr>
          <a:xfrm>
            <a:off x="434139" y="6486224"/>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9752617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332656"/>
            <a:ext cx="8229600" cy="864096"/>
          </a:xfrm>
          <a:solidFill>
            <a:schemeClr val="accent5">
              <a:lumMod val="20000"/>
              <a:lumOff val="80000"/>
            </a:schemeClr>
          </a:solidFill>
          <a:ln w="28575">
            <a:solidFill>
              <a:schemeClr val="tx2"/>
            </a:solidFill>
          </a:ln>
        </p:spPr>
        <p:txBody>
          <a:bodyPr/>
          <a:lstStyle/>
          <a:p>
            <a:r>
              <a:rPr lang="cs-CZ" sz="3200" b="1" dirty="0" smtClean="0"/>
              <a:t>D Á N S K O</a:t>
            </a:r>
            <a:endParaRPr lang="cs-CZ" sz="3200" b="1" dirty="0"/>
          </a:p>
        </p:txBody>
      </p:sp>
      <p:sp>
        <p:nvSpPr>
          <p:cNvPr id="3" name="Zástupný symbol pro obsah 2"/>
          <p:cNvSpPr>
            <a:spLocks noGrp="1"/>
          </p:cNvSpPr>
          <p:nvPr>
            <p:ph sz="half" idx="1"/>
          </p:nvPr>
        </p:nvSpPr>
        <p:spPr>
          <a:xfrm>
            <a:off x="611560" y="1844824"/>
            <a:ext cx="4038600" cy="3412976"/>
          </a:xfrm>
        </p:spPr>
        <p:txBody>
          <a:bodyPr/>
          <a:lstStyle/>
          <a:p>
            <a:r>
              <a:rPr lang="cs-CZ" dirty="0" smtClean="0"/>
              <a:t>Hlavní město: KODAŇ</a:t>
            </a:r>
          </a:p>
          <a:p>
            <a:r>
              <a:rPr lang="cs-CZ" dirty="0" smtClean="0"/>
              <a:t>Dánština</a:t>
            </a:r>
          </a:p>
          <a:p>
            <a:r>
              <a:rPr lang="cs-CZ" dirty="0" smtClean="0"/>
              <a:t>Dánská koruna</a:t>
            </a:r>
          </a:p>
          <a:p>
            <a:r>
              <a:rPr lang="cs-CZ" dirty="0" smtClean="0"/>
              <a:t>Monarchie</a:t>
            </a:r>
          </a:p>
          <a:p>
            <a:r>
              <a:rPr lang="cs-CZ" dirty="0" smtClean="0"/>
              <a:t>Autonomní oblasti: Grónsko, Faerské ostrovy</a:t>
            </a:r>
          </a:p>
          <a:p>
            <a:endParaRPr lang="cs-CZ" dirty="0"/>
          </a:p>
        </p:txBody>
      </p:sp>
      <p:pic>
        <p:nvPicPr>
          <p:cNvPr id="4" name="Zástupný symbol pro obsah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1" r="81948" b="-534"/>
          <a:stretch/>
        </p:blipFill>
        <p:spPr>
          <a:xfrm>
            <a:off x="5580112" y="2420888"/>
            <a:ext cx="2317253" cy="1763776"/>
          </a:xfrm>
          <a:ln>
            <a:solidFill>
              <a:schemeClr val="tx1"/>
            </a:solidFill>
          </a:ln>
        </p:spPr>
      </p:pic>
      <p:sp>
        <p:nvSpPr>
          <p:cNvPr id="6" name="Obdélník 5"/>
          <p:cNvSpPr/>
          <p:nvPr/>
        </p:nvSpPr>
        <p:spPr>
          <a:xfrm>
            <a:off x="3347864" y="6309320"/>
            <a:ext cx="5508104" cy="276999"/>
          </a:xfrm>
          <a:prstGeom prst="rect">
            <a:avLst/>
          </a:prstGeom>
        </p:spPr>
        <p:txBody>
          <a:bodyPr wrap="square">
            <a:spAutoFit/>
          </a:bodyPr>
          <a:lstStyle/>
          <a:p>
            <a:r>
              <a:rPr lang="cs-CZ" sz="1200" u="sng" dirty="0" smtClean="0">
                <a:hlinkClick r:id="rId3"/>
              </a:rPr>
              <a:t> http</a:t>
            </a:r>
            <a:r>
              <a:rPr lang="cs-CZ" sz="1200" u="sng" dirty="0">
                <a:hlinkClick r:id="rId3"/>
              </a:rPr>
              <a:t>://upload.wikimedia.org/wikipedia/commons/1/1d/Vlajky_severskych_zemi.png</a:t>
            </a:r>
            <a:endParaRPr lang="cs-CZ" sz="1200" dirty="0"/>
          </a:p>
        </p:txBody>
      </p:sp>
    </p:spTree>
    <p:extLst>
      <p:ext uri="{BB962C8B-B14F-4D97-AF65-F5344CB8AC3E}">
        <p14:creationId xmlns:p14="http://schemas.microsoft.com/office/powerpoint/2010/main" val="1244993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07504" y="228897"/>
            <a:ext cx="9036496" cy="6601807"/>
          </a:xfrm>
          <a:prstGeom prst="rect">
            <a:avLst/>
          </a:prstGeom>
          <a:noFill/>
        </p:spPr>
        <p:txBody>
          <a:bodyPr wrap="square" rtlCol="0">
            <a:spAutoFit/>
          </a:bodyPr>
          <a:lstStyle/>
          <a:p>
            <a:pPr marL="285750" indent="-285750">
              <a:lnSpc>
                <a:spcPct val="150000"/>
              </a:lnSpc>
              <a:buFont typeface="Wingdings" pitchFamily="2" charset="2"/>
              <a:buChar char="v"/>
            </a:pPr>
            <a:r>
              <a:rPr lang="cs-CZ" sz="2600" dirty="0" smtClean="0"/>
              <a:t>Vyspělý průmyslově-zemědělský stát. </a:t>
            </a:r>
          </a:p>
          <a:p>
            <a:pPr marL="285750" indent="-285750">
              <a:lnSpc>
                <a:spcPct val="150000"/>
              </a:lnSpc>
              <a:buFont typeface="Wingdings" pitchFamily="2" charset="2"/>
              <a:buChar char="v"/>
            </a:pPr>
            <a:endParaRPr lang="cs-CZ" sz="1600" dirty="0"/>
          </a:p>
          <a:p>
            <a:pPr marL="285750" indent="-285750">
              <a:lnSpc>
                <a:spcPct val="150000"/>
              </a:lnSpc>
              <a:buFont typeface="Wingdings" pitchFamily="2" charset="2"/>
              <a:buChar char="v"/>
            </a:pPr>
            <a:r>
              <a:rPr lang="cs-CZ" sz="2600" dirty="0" smtClean="0"/>
              <a:t>Vysoce vyvinuté </a:t>
            </a:r>
            <a:r>
              <a:rPr lang="cs-CZ" sz="2600" b="1" u="sng" dirty="0" smtClean="0"/>
              <a:t>zemědělství</a:t>
            </a:r>
            <a:r>
              <a:rPr lang="cs-CZ" sz="2600" dirty="0" smtClean="0"/>
              <a:t> – živočišná výroba (chov </a:t>
            </a:r>
            <a:r>
              <a:rPr lang="cs-CZ" sz="2600" u="sng" dirty="0" smtClean="0"/>
              <a:t>skotu</a:t>
            </a:r>
            <a:r>
              <a:rPr lang="cs-CZ" sz="2600" dirty="0" smtClean="0"/>
              <a:t> a prasat). </a:t>
            </a:r>
            <a:r>
              <a:rPr lang="cs-CZ" sz="2600" b="1" dirty="0" smtClean="0"/>
              <a:t>Mléčné výrobky </a:t>
            </a:r>
            <a:r>
              <a:rPr lang="cs-CZ" sz="2600" dirty="0" smtClean="0"/>
              <a:t>pocházející odtud jsou známé po celém světě.  </a:t>
            </a:r>
          </a:p>
          <a:p>
            <a:pPr>
              <a:lnSpc>
                <a:spcPct val="150000"/>
              </a:lnSpc>
            </a:pPr>
            <a:r>
              <a:rPr lang="cs-CZ" sz="2600" dirty="0"/>
              <a:t> </a:t>
            </a:r>
            <a:r>
              <a:rPr lang="cs-CZ" sz="2600" dirty="0" smtClean="0"/>
              <a:t>     Pěstování obilí a zeleniny.</a:t>
            </a:r>
          </a:p>
          <a:p>
            <a:pPr marL="285750" indent="-285750">
              <a:lnSpc>
                <a:spcPct val="150000"/>
              </a:lnSpc>
              <a:buFont typeface="Wingdings" pitchFamily="2" charset="2"/>
              <a:buChar char="v"/>
            </a:pPr>
            <a:endParaRPr lang="cs-CZ" sz="1600" dirty="0"/>
          </a:p>
          <a:p>
            <a:pPr marL="285750" indent="-285750">
              <a:lnSpc>
                <a:spcPct val="150000"/>
              </a:lnSpc>
              <a:buFont typeface="Wingdings" pitchFamily="2" charset="2"/>
              <a:buChar char="v"/>
            </a:pPr>
            <a:r>
              <a:rPr lang="cs-CZ" sz="2600" dirty="0" smtClean="0"/>
              <a:t>důležitý je </a:t>
            </a:r>
            <a:r>
              <a:rPr lang="cs-CZ" sz="2600" b="1" u="sng" dirty="0" smtClean="0"/>
              <a:t>rybolov</a:t>
            </a:r>
            <a:r>
              <a:rPr lang="cs-CZ" sz="2600" b="1" u="sng" dirty="0"/>
              <a:t> </a:t>
            </a:r>
            <a:r>
              <a:rPr lang="cs-CZ" sz="2600" b="1" u="sng" dirty="0" smtClean="0"/>
              <a:t>(sledi, tresky, platýzi</a:t>
            </a:r>
            <a:r>
              <a:rPr lang="cs-CZ" sz="2600" dirty="0"/>
              <a:t>)</a:t>
            </a:r>
            <a:r>
              <a:rPr lang="cs-CZ" sz="2600" dirty="0" smtClean="0"/>
              <a:t>.</a:t>
            </a:r>
          </a:p>
          <a:p>
            <a:pPr marL="285750" indent="-285750">
              <a:lnSpc>
                <a:spcPct val="150000"/>
              </a:lnSpc>
              <a:buFont typeface="Wingdings" pitchFamily="2" charset="2"/>
              <a:buChar char="v"/>
            </a:pPr>
            <a:endParaRPr lang="cs-CZ" sz="1600" dirty="0" smtClean="0"/>
          </a:p>
          <a:p>
            <a:pPr marL="285750" indent="-285750">
              <a:lnSpc>
                <a:spcPct val="150000"/>
              </a:lnSpc>
              <a:buFont typeface="Wingdings" pitchFamily="2" charset="2"/>
              <a:buChar char="v"/>
            </a:pPr>
            <a:r>
              <a:rPr lang="cs-CZ" sz="2600" dirty="0" smtClean="0"/>
              <a:t>Hlavním nerostným bohatstvím je </a:t>
            </a:r>
            <a:r>
              <a:rPr lang="cs-CZ" sz="2600" b="1" u="sng" dirty="0" smtClean="0"/>
              <a:t>ropa a zemní plyn</a:t>
            </a:r>
            <a:r>
              <a:rPr lang="cs-CZ" sz="2600" dirty="0" smtClean="0"/>
              <a:t>, který se těží v Severním moři.</a:t>
            </a:r>
          </a:p>
          <a:p>
            <a:pPr marL="285750" indent="-285750">
              <a:lnSpc>
                <a:spcPct val="150000"/>
              </a:lnSpc>
              <a:buFont typeface="Wingdings" pitchFamily="2" charset="2"/>
              <a:buChar char="v"/>
            </a:pPr>
            <a:endParaRPr lang="cs-CZ" sz="2600" dirty="0"/>
          </a:p>
        </p:txBody>
      </p:sp>
    </p:spTree>
    <p:extLst>
      <p:ext uri="{BB962C8B-B14F-4D97-AF65-F5344CB8AC3E}">
        <p14:creationId xmlns:p14="http://schemas.microsoft.com/office/powerpoint/2010/main" val="30319904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332656"/>
            <a:ext cx="8856984" cy="3421193"/>
          </a:xfrm>
          <a:prstGeom prst="rect">
            <a:avLst/>
          </a:prstGeom>
          <a:noFill/>
        </p:spPr>
        <p:txBody>
          <a:bodyPr wrap="square" rtlCol="0">
            <a:spAutoFit/>
          </a:bodyPr>
          <a:lstStyle/>
          <a:p>
            <a:pPr marL="285750" indent="-285750">
              <a:lnSpc>
                <a:spcPct val="120000"/>
              </a:lnSpc>
              <a:buFont typeface="Wingdings" pitchFamily="2" charset="2"/>
              <a:buChar char="Ø"/>
            </a:pPr>
            <a:r>
              <a:rPr lang="cs-CZ" sz="2600" b="1" i="1" dirty="0" smtClean="0"/>
              <a:t> Vlajka </a:t>
            </a:r>
            <a:r>
              <a:rPr lang="cs-CZ" sz="2600" i="1" dirty="0" smtClean="0"/>
              <a:t>– bílý kříž v červeném poli povlává všude, kde se to patří, tu před fabrikou, před úřadem, před usedlostí nebo jen tak v ulici. Vlajce říkají Dannebrog, prostě červené plátno. Každý rok, vždy 15. června, slaví den Dannebrogu, protože toho dne r.1029 se vlajka poprvé zatřepetala na válečném poli, když Dánové vyhráli bitvu  nad Estonci. Byla to první vlajka na světě a teď je to na světě vlajka nejstarší.</a:t>
            </a:r>
          </a:p>
        </p:txBody>
      </p:sp>
      <p:sp>
        <p:nvSpPr>
          <p:cNvPr id="4" name="TextovéPole 3"/>
          <p:cNvSpPr txBox="1"/>
          <p:nvPr/>
        </p:nvSpPr>
        <p:spPr>
          <a:xfrm>
            <a:off x="179512" y="4509120"/>
            <a:ext cx="6567977" cy="492443"/>
          </a:xfrm>
          <a:prstGeom prst="rect">
            <a:avLst/>
          </a:prstGeom>
          <a:noFill/>
        </p:spPr>
        <p:txBody>
          <a:bodyPr wrap="square" rtlCol="0">
            <a:spAutoFit/>
          </a:bodyPr>
          <a:lstStyle/>
          <a:p>
            <a:pPr marL="285750" indent="-285750">
              <a:buFont typeface="Wingdings" pitchFamily="2" charset="2"/>
              <a:buChar char="Ø"/>
            </a:pPr>
            <a:r>
              <a:rPr lang="cs-CZ" sz="2600" b="1" i="1" dirty="0" smtClean="0"/>
              <a:t> Proč </a:t>
            </a:r>
            <a:r>
              <a:rPr lang="cs-CZ" sz="2600" b="1" i="1" dirty="0"/>
              <a:t>se říká opilý jako Dán</a:t>
            </a:r>
            <a:r>
              <a:rPr lang="cs-CZ" sz="2600" b="1" i="1" dirty="0" smtClean="0"/>
              <a:t>?</a:t>
            </a:r>
            <a:endParaRPr lang="cs-CZ" sz="2600" b="1" i="1" dirty="0"/>
          </a:p>
        </p:txBody>
      </p:sp>
      <p:sp>
        <p:nvSpPr>
          <p:cNvPr id="5" name="TextovéPole 4"/>
          <p:cNvSpPr txBox="1"/>
          <p:nvPr/>
        </p:nvSpPr>
        <p:spPr>
          <a:xfrm>
            <a:off x="342346" y="5229200"/>
            <a:ext cx="8012130" cy="1292662"/>
          </a:xfrm>
          <a:prstGeom prst="rect">
            <a:avLst/>
          </a:prstGeom>
          <a:noFill/>
        </p:spPr>
        <p:txBody>
          <a:bodyPr wrap="square" rtlCol="0">
            <a:spAutoFit/>
          </a:bodyPr>
          <a:lstStyle/>
          <a:p>
            <a:r>
              <a:rPr lang="cs-CZ" sz="2600" i="1" dirty="0" smtClean="0"/>
              <a:t>Dříve vojáci dostávali 9 litrů piva na den jako denní příděl, a tak pili. Když jednou prohráli bitvu, protože byli opilí, král příděl zakázal.</a:t>
            </a:r>
            <a:endParaRPr lang="cs-CZ" sz="2600" dirty="0"/>
          </a:p>
        </p:txBody>
      </p:sp>
    </p:spTree>
    <p:extLst>
      <p:ext uri="{BB962C8B-B14F-4D97-AF65-F5344CB8AC3E}">
        <p14:creationId xmlns:p14="http://schemas.microsoft.com/office/powerpoint/2010/main" val="246007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9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66866" y="3040504"/>
            <a:ext cx="7867718" cy="892552"/>
          </a:xfrm>
          <a:prstGeom prst="rect">
            <a:avLst/>
          </a:prstGeom>
        </p:spPr>
        <p:txBody>
          <a:bodyPr wrap="square">
            <a:spAutoFit/>
          </a:bodyPr>
          <a:lstStyle/>
          <a:p>
            <a:pPr marL="285750" indent="-285750">
              <a:buFont typeface="Wingdings" pitchFamily="2" charset="2"/>
              <a:buChar char="Ø"/>
            </a:pPr>
            <a:r>
              <a:rPr lang="cs-CZ" sz="2600" i="1" dirty="0" smtClean="0"/>
              <a:t>  V </a:t>
            </a:r>
            <a:r>
              <a:rPr lang="cs-CZ" sz="2600" i="1" dirty="0"/>
              <a:t>Dánsku je prý přesně tolik kol, kolik je Dánů. Dánů je </a:t>
            </a:r>
            <a:r>
              <a:rPr lang="cs-CZ" sz="2600" i="1" dirty="0" smtClean="0"/>
              <a:t>5,5 milionů </a:t>
            </a:r>
            <a:r>
              <a:rPr lang="cs-CZ" sz="2600" i="1" dirty="0"/>
              <a:t>a kdo nemá kolo, není Dán. </a:t>
            </a:r>
            <a:endParaRPr lang="cs-CZ" sz="2600" dirty="0"/>
          </a:p>
        </p:txBody>
      </p:sp>
      <p:sp>
        <p:nvSpPr>
          <p:cNvPr id="3" name="Obdélník 2"/>
          <p:cNvSpPr/>
          <p:nvPr/>
        </p:nvSpPr>
        <p:spPr>
          <a:xfrm>
            <a:off x="262185" y="4509120"/>
            <a:ext cx="7867718" cy="892552"/>
          </a:xfrm>
          <a:prstGeom prst="rect">
            <a:avLst/>
          </a:prstGeom>
        </p:spPr>
        <p:txBody>
          <a:bodyPr wrap="square">
            <a:spAutoFit/>
          </a:bodyPr>
          <a:lstStyle/>
          <a:p>
            <a:pPr marL="285750" indent="-285750">
              <a:buFont typeface="Wingdings" pitchFamily="2" charset="2"/>
              <a:buChar char="Ø"/>
            </a:pPr>
            <a:r>
              <a:rPr lang="cs-CZ" sz="2600" i="1" dirty="0" smtClean="0"/>
              <a:t>  Nejvyšší </a:t>
            </a:r>
            <a:r>
              <a:rPr lang="cs-CZ" sz="2600" i="1" dirty="0"/>
              <a:t>kopec v téhle rovinaté zemi měří 173 metrů a jmenuje se Nebeská hora.</a:t>
            </a:r>
          </a:p>
        </p:txBody>
      </p:sp>
      <p:sp>
        <p:nvSpPr>
          <p:cNvPr id="4" name="Obdélník 3"/>
          <p:cNvSpPr/>
          <p:nvPr/>
        </p:nvSpPr>
        <p:spPr>
          <a:xfrm>
            <a:off x="251520" y="548680"/>
            <a:ext cx="8712968" cy="1692771"/>
          </a:xfrm>
          <a:prstGeom prst="rect">
            <a:avLst/>
          </a:prstGeom>
        </p:spPr>
        <p:txBody>
          <a:bodyPr wrap="square">
            <a:spAutoFit/>
          </a:bodyPr>
          <a:lstStyle/>
          <a:p>
            <a:pPr marL="285750" indent="-285750">
              <a:buFont typeface="Wingdings" pitchFamily="2" charset="2"/>
              <a:buChar char="Ø"/>
            </a:pPr>
            <a:r>
              <a:rPr lang="cs-CZ" sz="2600" i="1" dirty="0" smtClean="0"/>
              <a:t>  Za </a:t>
            </a:r>
            <a:r>
              <a:rPr lang="cs-CZ" sz="2600" i="1" dirty="0"/>
              <a:t>každé pivo se platí daň 1 dánská koruna, a tyto peníze se dávají na kulturu. Tak to uzákonil parlament, schválil král a tak to přijali Dánové, i ti co dávají přednost pivu před kulturou. Teď se říká, že Dánové pijí pivo z lásky ke kultuře.</a:t>
            </a:r>
          </a:p>
        </p:txBody>
      </p:sp>
    </p:spTree>
    <p:extLst>
      <p:ext uri="{BB962C8B-B14F-4D97-AF65-F5344CB8AC3E}">
        <p14:creationId xmlns:p14="http://schemas.microsoft.com/office/powerpoint/2010/main" val="13610687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689970" y="1956020"/>
            <a:ext cx="5055769" cy="3456385"/>
          </a:xfrm>
          <a:prstGeom prst="rect">
            <a:avLst/>
          </a:prstGeom>
          <a:ln>
            <a:solidFill>
              <a:schemeClr val="tx1"/>
            </a:solidFill>
          </a:ln>
        </p:spPr>
      </p:pic>
      <p:sp>
        <p:nvSpPr>
          <p:cNvPr id="3" name="TextovéPole 2"/>
          <p:cNvSpPr txBox="1"/>
          <p:nvPr/>
        </p:nvSpPr>
        <p:spPr>
          <a:xfrm>
            <a:off x="98199" y="6344461"/>
            <a:ext cx="3465692" cy="492443"/>
          </a:xfrm>
          <a:prstGeom prst="rect">
            <a:avLst/>
          </a:prstGeom>
          <a:noFill/>
        </p:spPr>
        <p:txBody>
          <a:bodyPr wrap="none" rtlCol="0">
            <a:spAutoFit/>
          </a:bodyPr>
          <a:lstStyle/>
          <a:p>
            <a:r>
              <a:rPr lang="cs-CZ" sz="2600" b="1" dirty="0" smtClean="0"/>
              <a:t>socha malé mořské víly</a:t>
            </a:r>
            <a:endParaRPr lang="cs-CZ" sz="2600" b="1" dirty="0"/>
          </a:p>
        </p:txBody>
      </p:sp>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97330" y="1628800"/>
            <a:ext cx="5309596" cy="3620681"/>
          </a:xfrm>
          <a:prstGeom prst="rect">
            <a:avLst/>
          </a:prstGeom>
          <a:ln>
            <a:solidFill>
              <a:schemeClr val="tx1"/>
            </a:solidFill>
          </a:ln>
        </p:spPr>
      </p:pic>
      <p:sp>
        <p:nvSpPr>
          <p:cNvPr id="5" name="Nadpis 4"/>
          <p:cNvSpPr>
            <a:spLocks noGrp="1"/>
          </p:cNvSpPr>
          <p:nvPr>
            <p:ph type="title"/>
          </p:nvPr>
        </p:nvSpPr>
        <p:spPr>
          <a:xfrm>
            <a:off x="467544" y="116632"/>
            <a:ext cx="8229600" cy="634082"/>
          </a:xfrm>
          <a:solidFill>
            <a:schemeClr val="accent5">
              <a:lumMod val="20000"/>
              <a:lumOff val="80000"/>
            </a:schemeClr>
          </a:solidFill>
          <a:ln w="38100">
            <a:solidFill>
              <a:srgbClr val="0070C0"/>
            </a:solidFill>
          </a:ln>
        </p:spPr>
        <p:txBody>
          <a:bodyPr/>
          <a:lstStyle/>
          <a:p>
            <a:r>
              <a:rPr lang="cs-CZ" sz="3200" b="1" dirty="0" smtClean="0"/>
              <a:t>Kodaň</a:t>
            </a:r>
            <a:endParaRPr lang="cs-CZ" sz="3200" b="1" dirty="0"/>
          </a:p>
        </p:txBody>
      </p:sp>
      <p:sp>
        <p:nvSpPr>
          <p:cNvPr id="7" name="TextovéPole 6"/>
          <p:cNvSpPr txBox="1"/>
          <p:nvPr/>
        </p:nvSpPr>
        <p:spPr>
          <a:xfrm>
            <a:off x="7668344" y="1052737"/>
            <a:ext cx="1239506" cy="492443"/>
          </a:xfrm>
          <a:prstGeom prst="rect">
            <a:avLst/>
          </a:prstGeom>
          <a:noFill/>
        </p:spPr>
        <p:txBody>
          <a:bodyPr wrap="none" rtlCol="0">
            <a:spAutoFit/>
          </a:bodyPr>
          <a:lstStyle/>
          <a:p>
            <a:r>
              <a:rPr lang="cs-CZ" sz="2600" b="1" dirty="0" smtClean="0"/>
              <a:t>Nyhavn</a:t>
            </a:r>
            <a:endParaRPr lang="cs-CZ" sz="2600" b="1" dirty="0"/>
          </a:p>
        </p:txBody>
      </p:sp>
      <p:sp>
        <p:nvSpPr>
          <p:cNvPr id="6" name="Obdélník 5"/>
          <p:cNvSpPr/>
          <p:nvPr/>
        </p:nvSpPr>
        <p:spPr>
          <a:xfrm>
            <a:off x="7539751" y="6354971"/>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32944990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501531"/>
            <a:ext cx="6120680" cy="4167829"/>
          </a:xfrm>
          <a:prstGeom prst="rect">
            <a:avLst/>
          </a:prstGeom>
          <a:solidFill>
            <a:srgbClr val="FFFFFF">
              <a:shade val="85000"/>
            </a:srgbClr>
          </a:solidFill>
          <a:ln w="190500" cap="rnd">
            <a:solidFill>
              <a:schemeClr val="bg1">
                <a:lumMod val="75000"/>
              </a:schemeClr>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TextovéPole 5"/>
          <p:cNvSpPr txBox="1"/>
          <p:nvPr/>
        </p:nvSpPr>
        <p:spPr>
          <a:xfrm>
            <a:off x="251520" y="2505522"/>
            <a:ext cx="2344040" cy="492443"/>
          </a:xfrm>
          <a:prstGeom prst="rect">
            <a:avLst/>
          </a:prstGeom>
          <a:noFill/>
        </p:spPr>
        <p:txBody>
          <a:bodyPr wrap="none" rtlCol="0">
            <a:spAutoFit/>
          </a:bodyPr>
          <a:lstStyle/>
          <a:p>
            <a:r>
              <a:rPr lang="cs-CZ" sz="2600" b="1" dirty="0" smtClean="0"/>
              <a:t>Kodaň - radnice</a:t>
            </a:r>
            <a:endParaRPr lang="cs-CZ" sz="2600" b="1" dirty="0"/>
          </a:p>
        </p:txBody>
      </p:sp>
      <p:pic>
        <p:nvPicPr>
          <p:cNvPr id="7" name="Obráze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699" y="4716"/>
            <a:ext cx="6128302" cy="4072356"/>
          </a:xfrm>
          <a:prstGeom prst="rect">
            <a:avLst/>
          </a:prstGeom>
        </p:spPr>
      </p:pic>
      <p:sp>
        <p:nvSpPr>
          <p:cNvPr id="8" name="TextovéPole 7"/>
          <p:cNvSpPr txBox="1"/>
          <p:nvPr/>
        </p:nvSpPr>
        <p:spPr>
          <a:xfrm>
            <a:off x="583405" y="408300"/>
            <a:ext cx="2467022" cy="492443"/>
          </a:xfrm>
          <a:prstGeom prst="rect">
            <a:avLst/>
          </a:prstGeom>
          <a:noFill/>
        </p:spPr>
        <p:txBody>
          <a:bodyPr wrap="none" rtlCol="0">
            <a:spAutoFit/>
          </a:bodyPr>
          <a:lstStyle/>
          <a:p>
            <a:r>
              <a:rPr lang="cs-CZ" sz="2600" b="1" dirty="0" smtClean="0"/>
              <a:t>Zámek Kronborg</a:t>
            </a:r>
            <a:endParaRPr lang="cs-CZ" sz="2600" b="1" dirty="0"/>
          </a:p>
        </p:txBody>
      </p:sp>
      <p:sp>
        <p:nvSpPr>
          <p:cNvPr id="2" name="Obdélník 1"/>
          <p:cNvSpPr/>
          <p:nvPr/>
        </p:nvSpPr>
        <p:spPr>
          <a:xfrm>
            <a:off x="7524328" y="6527645"/>
            <a:ext cx="1496692" cy="276999"/>
          </a:xfrm>
          <a:prstGeom prst="rect">
            <a:avLst/>
          </a:prstGeom>
        </p:spPr>
        <p:txBody>
          <a:bodyPr wrap="none">
            <a:spAutoFit/>
          </a:bodyPr>
          <a:lstStyle/>
          <a:p>
            <a:r>
              <a:rPr lang="cs-CZ" sz="1200" dirty="0"/>
              <a:t>Foto z archivu autora</a:t>
            </a:r>
            <a:endParaRPr lang="cs-CZ" sz="1200" dirty="0"/>
          </a:p>
        </p:txBody>
      </p:sp>
    </p:spTree>
    <p:extLst>
      <p:ext uri="{BB962C8B-B14F-4D97-AF65-F5344CB8AC3E}">
        <p14:creationId xmlns:p14="http://schemas.microsoft.com/office/powerpoint/2010/main" val="25081083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778098"/>
          </a:xfrm>
          <a:solidFill>
            <a:schemeClr val="accent5">
              <a:lumMod val="20000"/>
              <a:lumOff val="80000"/>
            </a:schemeClr>
          </a:solidFill>
          <a:ln w="28575">
            <a:solidFill>
              <a:schemeClr val="tx2"/>
            </a:solidFill>
          </a:ln>
        </p:spPr>
        <p:txBody>
          <a:bodyPr/>
          <a:lstStyle/>
          <a:p>
            <a:r>
              <a:rPr lang="cs-CZ" sz="3200" b="1" dirty="0" smtClean="0"/>
              <a:t>I S L A N D </a:t>
            </a:r>
            <a:endParaRPr lang="cs-CZ" sz="3200" b="1" dirty="0"/>
          </a:p>
        </p:txBody>
      </p:sp>
      <p:sp>
        <p:nvSpPr>
          <p:cNvPr id="3" name="Zástupný symbol pro obsah 2"/>
          <p:cNvSpPr>
            <a:spLocks noGrp="1"/>
          </p:cNvSpPr>
          <p:nvPr>
            <p:ph sz="half" idx="1"/>
          </p:nvPr>
        </p:nvSpPr>
        <p:spPr>
          <a:xfrm>
            <a:off x="539552" y="1772816"/>
            <a:ext cx="3600400" cy="2664296"/>
          </a:xfrm>
        </p:spPr>
        <p:txBody>
          <a:bodyPr/>
          <a:lstStyle/>
          <a:p>
            <a:r>
              <a:rPr lang="cs-CZ" dirty="0" smtClean="0"/>
              <a:t>Hlavní město: REYKJAVÍK</a:t>
            </a:r>
          </a:p>
          <a:p>
            <a:r>
              <a:rPr lang="cs-CZ" dirty="0" smtClean="0"/>
              <a:t>Islandština</a:t>
            </a:r>
          </a:p>
          <a:p>
            <a:r>
              <a:rPr lang="cs-CZ" dirty="0" smtClean="0"/>
              <a:t>Islandská koruna</a:t>
            </a:r>
          </a:p>
          <a:p>
            <a:r>
              <a:rPr lang="cs-CZ" dirty="0" smtClean="0"/>
              <a:t>Republika</a:t>
            </a:r>
          </a:p>
          <a:p>
            <a:endParaRPr lang="cs-CZ" dirty="0"/>
          </a:p>
        </p:txBody>
      </p:sp>
      <p:pic>
        <p:nvPicPr>
          <p:cNvPr id="6" name="Zástupný symbol pro obsah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00019" y="1916832"/>
            <a:ext cx="3208458" cy="2304256"/>
          </a:xfrm>
          <a:ln>
            <a:solidFill>
              <a:schemeClr val="accent1"/>
            </a:solidFill>
          </a:ln>
        </p:spPr>
      </p:pic>
      <p:sp>
        <p:nvSpPr>
          <p:cNvPr id="4" name="Obdélník 3"/>
          <p:cNvSpPr/>
          <p:nvPr/>
        </p:nvSpPr>
        <p:spPr>
          <a:xfrm>
            <a:off x="4932040" y="5676055"/>
            <a:ext cx="3744416" cy="646331"/>
          </a:xfrm>
          <a:prstGeom prst="rect">
            <a:avLst/>
          </a:prstGeom>
        </p:spPr>
        <p:txBody>
          <a:bodyPr wrap="square">
            <a:spAutoFit/>
          </a:bodyPr>
          <a:lstStyle/>
          <a:p>
            <a:r>
              <a:rPr lang="cs-CZ" sz="1200" dirty="0" smtClean="0"/>
              <a:t>Dostupné: </a:t>
            </a:r>
            <a:r>
              <a:rPr lang="cs-CZ" sz="1200" dirty="0" smtClean="0">
                <a:hlinkClick r:id="rId3"/>
              </a:rPr>
              <a:t>http</a:t>
            </a:r>
            <a:r>
              <a:rPr lang="cs-CZ" sz="1200" dirty="0">
                <a:hlinkClick r:id="rId3"/>
              </a:rPr>
              <a:t>://</a:t>
            </a:r>
            <a:r>
              <a:rPr lang="cs-CZ" sz="1200" dirty="0" smtClean="0">
                <a:hlinkClick r:id="rId3"/>
              </a:rPr>
              <a:t>cs.wikipedia.org/wiki/Soubor:Flag_of_Iceland.svg</a:t>
            </a:r>
            <a:endParaRPr lang="cs-CZ" sz="1200" dirty="0" smtClean="0"/>
          </a:p>
          <a:p>
            <a:endParaRPr lang="cs-CZ" sz="1200" dirty="0"/>
          </a:p>
        </p:txBody>
      </p:sp>
    </p:spTree>
    <p:extLst>
      <p:ext uri="{BB962C8B-B14F-4D97-AF65-F5344CB8AC3E}">
        <p14:creationId xmlns:p14="http://schemas.microsoft.com/office/powerpoint/2010/main" val="35577425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0" y="26296"/>
            <a:ext cx="9036496" cy="6814173"/>
          </a:xfrm>
          <a:prstGeom prst="rect">
            <a:avLst/>
          </a:prstGeom>
          <a:noFill/>
        </p:spPr>
        <p:txBody>
          <a:bodyPr wrap="square" rtlCol="0">
            <a:spAutoFit/>
          </a:bodyPr>
          <a:lstStyle/>
          <a:p>
            <a:pPr marL="342900" indent="-342900">
              <a:lnSpc>
                <a:spcPct val="130000"/>
              </a:lnSpc>
              <a:buFont typeface="Wingdings" pitchFamily="2" charset="2"/>
              <a:buChar char="v"/>
            </a:pPr>
            <a:r>
              <a:rPr lang="cs-CZ" sz="2600" dirty="0" smtClean="0"/>
              <a:t> Ostrovní země. Leží v blízkosti severního polárního kruhu. </a:t>
            </a:r>
          </a:p>
          <a:p>
            <a:pPr marL="342900" indent="-342900">
              <a:lnSpc>
                <a:spcPct val="130000"/>
              </a:lnSpc>
              <a:buFont typeface="Wingdings" pitchFamily="2" charset="2"/>
              <a:buChar char="v"/>
            </a:pPr>
            <a:r>
              <a:rPr lang="cs-CZ" sz="2600" dirty="0" smtClean="0"/>
              <a:t> Většinu ostrova vyplňuje 1000 m vysoká náhorní plošina -         z části pokrytá ledovcem. Plošina je obklopena horami, ze kterých stékají krátké řeky s mnoha vodopády – využití na </a:t>
            </a:r>
            <a:r>
              <a:rPr lang="cs-CZ" sz="2600" b="1" u="sng" dirty="0" smtClean="0"/>
              <a:t>výrobu elektrické energie</a:t>
            </a:r>
            <a:r>
              <a:rPr lang="cs-CZ" sz="2600" dirty="0" smtClean="0"/>
              <a:t>.</a:t>
            </a:r>
          </a:p>
          <a:p>
            <a:pPr marL="1200150" lvl="2" indent="-285750">
              <a:lnSpc>
                <a:spcPct val="130000"/>
              </a:lnSpc>
              <a:buFont typeface="Arial" pitchFamily="34" charset="0"/>
              <a:buChar char="•"/>
            </a:pPr>
            <a:r>
              <a:rPr lang="cs-CZ" sz="2600" dirty="0" smtClean="0"/>
              <a:t>94% </a:t>
            </a:r>
            <a:r>
              <a:rPr lang="cs-CZ" sz="2600" b="1" dirty="0" smtClean="0"/>
              <a:t>hydroelektrárny,</a:t>
            </a:r>
            <a:r>
              <a:rPr lang="cs-CZ" sz="2600" dirty="0" smtClean="0"/>
              <a:t> </a:t>
            </a:r>
          </a:p>
          <a:p>
            <a:pPr marL="1200150" lvl="2" indent="-285750">
              <a:lnSpc>
                <a:spcPct val="130000"/>
              </a:lnSpc>
              <a:buFont typeface="Arial" pitchFamily="34" charset="0"/>
              <a:buChar char="•"/>
            </a:pPr>
            <a:r>
              <a:rPr lang="cs-CZ" sz="2600" dirty="0" smtClean="0"/>
              <a:t>zbytek </a:t>
            </a:r>
            <a:r>
              <a:rPr lang="cs-CZ" sz="2600" b="1" dirty="0" smtClean="0"/>
              <a:t>geotermální </a:t>
            </a:r>
            <a:r>
              <a:rPr lang="cs-CZ" sz="2600" dirty="0" smtClean="0"/>
              <a:t>- prameny se využívají k ohřevu vody a  k vytápění (domy, skleníky) prakticky na celém Islandu.</a:t>
            </a:r>
          </a:p>
          <a:p>
            <a:pPr marL="1200150" lvl="2" indent="-285750">
              <a:lnSpc>
                <a:spcPct val="130000"/>
              </a:lnSpc>
              <a:buFont typeface="Arial" pitchFamily="34" charset="0"/>
              <a:buChar char="•"/>
            </a:pPr>
            <a:endParaRPr lang="cs-CZ" sz="1200" dirty="0" smtClean="0"/>
          </a:p>
          <a:p>
            <a:pPr marL="285750" indent="-285750">
              <a:lnSpc>
                <a:spcPct val="130000"/>
              </a:lnSpc>
              <a:buFont typeface="Wingdings" pitchFamily="2" charset="2"/>
              <a:buChar char="Ø"/>
            </a:pPr>
            <a:r>
              <a:rPr lang="cs-CZ" sz="2600" i="1" dirty="0" smtClean="0"/>
              <a:t> Výrony </a:t>
            </a:r>
            <a:r>
              <a:rPr lang="cs-CZ" sz="2600" i="1" dirty="0"/>
              <a:t>horkých pramenů a sopečných plynů daly název i hlavnímu městu – Reykjavík  neboli Kouřový záliv</a:t>
            </a:r>
            <a:r>
              <a:rPr lang="cs-CZ" sz="2600" i="1" dirty="0" smtClean="0"/>
              <a:t>.</a:t>
            </a:r>
          </a:p>
          <a:p>
            <a:pPr marL="285750" indent="-285750">
              <a:lnSpc>
                <a:spcPct val="130000"/>
              </a:lnSpc>
              <a:buFont typeface="Wingdings" pitchFamily="2" charset="2"/>
              <a:buChar char="Ø"/>
            </a:pPr>
            <a:endParaRPr lang="cs-CZ" sz="1200" dirty="0" smtClean="0"/>
          </a:p>
          <a:p>
            <a:pPr marL="285750" indent="-285750">
              <a:lnSpc>
                <a:spcPct val="130000"/>
              </a:lnSpc>
              <a:buFont typeface="Wingdings" pitchFamily="2" charset="2"/>
              <a:buChar char="v"/>
            </a:pPr>
            <a:r>
              <a:rPr lang="cs-CZ" sz="2600" dirty="0" smtClean="0"/>
              <a:t>  Levná vodní energie – </a:t>
            </a:r>
            <a:r>
              <a:rPr lang="cs-CZ" sz="2600" b="1" u="sng" dirty="0" smtClean="0"/>
              <a:t>výroba hliníku</a:t>
            </a:r>
            <a:r>
              <a:rPr lang="cs-CZ" sz="2600" dirty="0" smtClean="0"/>
              <a:t>.</a:t>
            </a:r>
          </a:p>
          <a:p>
            <a:pPr marL="285750" indent="-285750">
              <a:lnSpc>
                <a:spcPct val="130000"/>
              </a:lnSpc>
              <a:buFont typeface="Wingdings" pitchFamily="2" charset="2"/>
              <a:buChar char="v"/>
            </a:pPr>
            <a:r>
              <a:rPr lang="cs-CZ" sz="2600" dirty="0" smtClean="0"/>
              <a:t>  Tradiční – </a:t>
            </a:r>
            <a:r>
              <a:rPr lang="cs-CZ" sz="2600" b="1" u="sng" dirty="0" smtClean="0"/>
              <a:t>výroba vlněných látek, oděvů i koberců, a kožešin</a:t>
            </a:r>
            <a:r>
              <a:rPr lang="cs-CZ" sz="2600" u="sng" dirty="0" smtClean="0"/>
              <a:t>.</a:t>
            </a:r>
          </a:p>
        </p:txBody>
      </p:sp>
    </p:spTree>
    <p:extLst>
      <p:ext uri="{BB962C8B-B14F-4D97-AF65-F5344CB8AC3E}">
        <p14:creationId xmlns:p14="http://schemas.microsoft.com/office/powerpoint/2010/main" val="39074914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25" y="0"/>
            <a:ext cx="9135157" cy="2650982"/>
          </a:xfrm>
          <a:prstGeom prst="rect">
            <a:avLst/>
          </a:prstGeom>
          <a:noFill/>
        </p:spPr>
        <p:txBody>
          <a:bodyPr wrap="square" rtlCol="0">
            <a:spAutoFit/>
          </a:bodyPr>
          <a:lstStyle/>
          <a:p>
            <a:pPr marL="285750" indent="-285750">
              <a:lnSpc>
                <a:spcPct val="130000"/>
              </a:lnSpc>
              <a:buFont typeface="Wingdings" pitchFamily="2" charset="2"/>
              <a:buChar char="v"/>
            </a:pPr>
            <a:r>
              <a:rPr lang="cs-CZ" sz="2600" b="1" u="sng" dirty="0" smtClean="0"/>
              <a:t> Zpracování </a:t>
            </a:r>
            <a:r>
              <a:rPr lang="cs-CZ" sz="2600" b="1" u="sng" dirty="0"/>
              <a:t>ryb </a:t>
            </a:r>
            <a:r>
              <a:rPr lang="cs-CZ" sz="2600" dirty="0"/>
              <a:t>(40% pracujících) – mrazírenské a konzervárenské závody</a:t>
            </a:r>
            <a:r>
              <a:rPr lang="cs-CZ" sz="2600" dirty="0" smtClean="0"/>
              <a:t>.</a:t>
            </a:r>
          </a:p>
          <a:p>
            <a:pPr marL="285750" indent="-285750">
              <a:lnSpc>
                <a:spcPct val="130000"/>
              </a:lnSpc>
              <a:buFont typeface="Wingdings" pitchFamily="2" charset="2"/>
              <a:buChar char="v"/>
            </a:pPr>
            <a:r>
              <a:rPr lang="cs-CZ" sz="2600" dirty="0" smtClean="0"/>
              <a:t> RYBOLOV je naprosto klíčovým odvětvím (3/4 hodnoty vývozu).</a:t>
            </a:r>
          </a:p>
          <a:p>
            <a:pPr marL="742950" lvl="1" indent="-285750">
              <a:lnSpc>
                <a:spcPct val="130000"/>
              </a:lnSpc>
              <a:buFont typeface="Arial" pitchFamily="34" charset="0"/>
              <a:buChar char="•"/>
            </a:pPr>
            <a:r>
              <a:rPr lang="cs-CZ" sz="2600" dirty="0" smtClean="0"/>
              <a:t>Tresky, sledi, lov velryb.</a:t>
            </a:r>
          </a:p>
          <a:p>
            <a:pPr marL="742950" lvl="1" indent="-285750">
              <a:lnSpc>
                <a:spcPct val="130000"/>
              </a:lnSpc>
              <a:buFont typeface="Wingdings" pitchFamily="2" charset="2"/>
              <a:buChar char="Ø"/>
            </a:pPr>
            <a:r>
              <a:rPr lang="cs-CZ" sz="2600" i="1" dirty="0" smtClean="0"/>
              <a:t>Rybářská flotila má 1000 lodí.</a:t>
            </a:r>
          </a:p>
        </p:txBody>
      </p:sp>
      <p:sp>
        <p:nvSpPr>
          <p:cNvPr id="3" name="TextovéPole 2"/>
          <p:cNvSpPr txBox="1"/>
          <p:nvPr/>
        </p:nvSpPr>
        <p:spPr>
          <a:xfrm>
            <a:off x="71883" y="2676491"/>
            <a:ext cx="8991139" cy="3213187"/>
          </a:xfrm>
          <a:prstGeom prst="rect">
            <a:avLst/>
          </a:prstGeom>
          <a:noFill/>
        </p:spPr>
        <p:txBody>
          <a:bodyPr wrap="square" rtlCol="0">
            <a:spAutoFit/>
          </a:bodyPr>
          <a:lstStyle/>
          <a:p>
            <a:pPr marL="285750" indent="-285750">
              <a:lnSpc>
                <a:spcPct val="130000"/>
              </a:lnSpc>
              <a:buFont typeface="Wingdings" pitchFamily="2" charset="2"/>
              <a:buChar char="v"/>
            </a:pPr>
            <a:r>
              <a:rPr lang="cs-CZ" sz="2600" dirty="0" smtClean="0"/>
              <a:t> Od r. 1951 se v Keflavíku nachází americká letecká základna. </a:t>
            </a:r>
          </a:p>
          <a:p>
            <a:pPr lvl="1">
              <a:lnSpc>
                <a:spcPct val="130000"/>
              </a:lnSpc>
            </a:pPr>
            <a:r>
              <a:rPr lang="cs-CZ" sz="2600" dirty="0" smtClean="0"/>
              <a:t>Island - člen NATO. Americká vojska garantují zemi ochranu a Island nemá vlastní ozbrojené síly.</a:t>
            </a:r>
            <a:endParaRPr lang="cs-CZ" sz="2600" dirty="0"/>
          </a:p>
          <a:p>
            <a:pPr marL="742950" lvl="1" indent="-285750">
              <a:lnSpc>
                <a:spcPct val="130000"/>
              </a:lnSpc>
              <a:buFont typeface="Wingdings" pitchFamily="2" charset="2"/>
              <a:buChar char="Ø"/>
            </a:pPr>
            <a:r>
              <a:rPr lang="cs-CZ" sz="2400" i="1" dirty="0" smtClean="0"/>
              <a:t>Film - Pandořina skříňka – letadlo na jehož palubě se objevil smrtelný virus, bylo přinuceno k přistání na základně v Keflavíku – izolace.</a:t>
            </a:r>
            <a:endParaRPr lang="cs-CZ" sz="2400" i="1" dirty="0"/>
          </a:p>
        </p:txBody>
      </p:sp>
      <p:sp>
        <p:nvSpPr>
          <p:cNvPr id="4" name="TextovéPole 3"/>
          <p:cNvSpPr txBox="1"/>
          <p:nvPr/>
        </p:nvSpPr>
        <p:spPr>
          <a:xfrm>
            <a:off x="32886" y="5773818"/>
            <a:ext cx="9111113" cy="1132618"/>
          </a:xfrm>
          <a:prstGeom prst="rect">
            <a:avLst/>
          </a:prstGeom>
          <a:noFill/>
        </p:spPr>
        <p:txBody>
          <a:bodyPr wrap="square" rtlCol="0">
            <a:spAutoFit/>
          </a:bodyPr>
          <a:lstStyle/>
          <a:p>
            <a:pPr marL="285750" indent="-285750">
              <a:lnSpc>
                <a:spcPct val="130000"/>
              </a:lnSpc>
              <a:buFont typeface="Wingdings" pitchFamily="2" charset="2"/>
              <a:buChar char="v"/>
            </a:pPr>
            <a:r>
              <a:rPr lang="cs-CZ" sz="2600" dirty="0" smtClean="0"/>
              <a:t> Současná islandština vychází přímo ze staré norštiny, jazyka Vikingů.</a:t>
            </a:r>
            <a:endParaRPr lang="cs-CZ" sz="2600" dirty="0"/>
          </a:p>
        </p:txBody>
      </p:sp>
    </p:spTree>
    <p:extLst>
      <p:ext uri="{BB962C8B-B14F-4D97-AF65-F5344CB8AC3E}">
        <p14:creationId xmlns:p14="http://schemas.microsoft.com/office/powerpoint/2010/main" val="33345063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07504" y="332656"/>
            <a:ext cx="8856984" cy="4893647"/>
          </a:xfrm>
          <a:prstGeom prst="rect">
            <a:avLst/>
          </a:prstGeom>
          <a:noFill/>
        </p:spPr>
        <p:txBody>
          <a:bodyPr wrap="square" rtlCol="0">
            <a:spAutoFit/>
          </a:bodyPr>
          <a:lstStyle/>
          <a:p>
            <a:pPr marL="285750" indent="-285750">
              <a:lnSpc>
                <a:spcPct val="120000"/>
              </a:lnSpc>
              <a:buFont typeface="Wingdings" pitchFamily="2" charset="2"/>
              <a:buChar char="Ø"/>
            </a:pPr>
            <a:r>
              <a:rPr lang="cs-CZ" sz="2600" i="1" dirty="0" smtClean="0"/>
              <a:t>Nejslavnější islandská puklina, z níž vyvěrá horká pára, se jmenuje </a:t>
            </a:r>
            <a:r>
              <a:rPr lang="cs-CZ" sz="2600" b="1" i="1" dirty="0" smtClean="0"/>
              <a:t>Gejzír</a:t>
            </a:r>
            <a:r>
              <a:rPr lang="cs-CZ" sz="2600" i="1" dirty="0" smtClean="0"/>
              <a:t> a dala jméno všem gejzírům na světě.</a:t>
            </a:r>
          </a:p>
          <a:p>
            <a:pPr marL="285750" indent="-285750">
              <a:lnSpc>
                <a:spcPct val="120000"/>
              </a:lnSpc>
              <a:buFont typeface="Wingdings" pitchFamily="2" charset="2"/>
              <a:buChar char="Ø"/>
            </a:pPr>
            <a:endParaRPr lang="cs-CZ" sz="2600" i="1" dirty="0" smtClean="0"/>
          </a:p>
          <a:p>
            <a:pPr marL="285750" indent="-285750">
              <a:lnSpc>
                <a:spcPct val="120000"/>
              </a:lnSpc>
              <a:buFont typeface="Wingdings" pitchFamily="2" charset="2"/>
              <a:buChar char="Ø"/>
            </a:pPr>
            <a:r>
              <a:rPr lang="cs-CZ" sz="2600" b="1" i="1" dirty="0" smtClean="0"/>
              <a:t>Nemají</a:t>
            </a:r>
            <a:r>
              <a:rPr lang="cs-CZ" sz="2600" i="1" dirty="0" smtClean="0"/>
              <a:t> tady </a:t>
            </a:r>
            <a:r>
              <a:rPr lang="cs-CZ" sz="2600" b="1" i="1" dirty="0" smtClean="0"/>
              <a:t>stromy</a:t>
            </a:r>
            <a:r>
              <a:rPr lang="cs-CZ" sz="2600" i="1" dirty="0" smtClean="0"/>
              <a:t>. Sopečná krajina je porostlá mechy a lišejníky, sem tam trávou nebo keři.</a:t>
            </a:r>
          </a:p>
          <a:p>
            <a:pPr marL="285750" indent="-285750">
              <a:lnSpc>
                <a:spcPct val="120000"/>
              </a:lnSpc>
              <a:buFont typeface="Wingdings" pitchFamily="2" charset="2"/>
              <a:buChar char="Ø"/>
            </a:pPr>
            <a:endParaRPr lang="cs-CZ" sz="2600" i="1" dirty="0" smtClean="0"/>
          </a:p>
          <a:p>
            <a:pPr marL="285750" indent="-285750">
              <a:lnSpc>
                <a:spcPct val="120000"/>
              </a:lnSpc>
              <a:buFont typeface="Wingdings" pitchFamily="2" charset="2"/>
              <a:buChar char="Ø"/>
            </a:pPr>
            <a:r>
              <a:rPr lang="cs-CZ" sz="2600" b="1" i="1" dirty="0" smtClean="0"/>
              <a:t>Neuvidíte</a:t>
            </a:r>
            <a:r>
              <a:rPr lang="cs-CZ" sz="2600" i="1" dirty="0" smtClean="0"/>
              <a:t> tu </a:t>
            </a:r>
            <a:r>
              <a:rPr lang="cs-CZ" sz="2600" b="1" i="1" dirty="0" smtClean="0"/>
              <a:t>historické památky. </a:t>
            </a:r>
            <a:r>
              <a:rPr lang="cs-CZ" sz="2600" i="1" dirty="0" smtClean="0"/>
              <a:t>Snad jen vilu Höfdi, dřevěný domek na břehu oceánu v </a:t>
            </a:r>
            <a:r>
              <a:rPr lang="cs-CZ" sz="2600" b="1" i="1" dirty="0" smtClean="0"/>
              <a:t>Reykjavíku</a:t>
            </a:r>
            <a:r>
              <a:rPr lang="cs-CZ" sz="2600" i="1" dirty="0" smtClean="0"/>
              <a:t>, který slavným prezidentským summitem </a:t>
            </a:r>
            <a:r>
              <a:rPr lang="cs-CZ" sz="2600" b="1" i="1" dirty="0" smtClean="0"/>
              <a:t>Reagana s Gorbačovem v roce 1986 </a:t>
            </a:r>
            <a:r>
              <a:rPr lang="cs-CZ" sz="2600" i="1" dirty="0" smtClean="0"/>
              <a:t>zahájil pohřbívání studené války.</a:t>
            </a:r>
            <a:endParaRPr lang="cs-CZ" sz="2600" i="1" dirty="0"/>
          </a:p>
        </p:txBody>
      </p:sp>
    </p:spTree>
    <p:extLst>
      <p:ext uri="{BB962C8B-B14F-4D97-AF65-F5344CB8AC3E}">
        <p14:creationId xmlns:p14="http://schemas.microsoft.com/office/powerpoint/2010/main" val="14373382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836712"/>
            <a:ext cx="7763455" cy="5400600"/>
          </a:xfrm>
          <a:prstGeom prst="rect">
            <a:avLst/>
          </a:prstGeom>
        </p:spPr>
      </p:pic>
      <p:sp>
        <p:nvSpPr>
          <p:cNvPr id="3" name="Obdélník 2"/>
          <p:cNvSpPr/>
          <p:nvPr/>
        </p:nvSpPr>
        <p:spPr>
          <a:xfrm>
            <a:off x="807857" y="6428973"/>
            <a:ext cx="7747074" cy="461665"/>
          </a:xfrm>
          <a:prstGeom prst="rect">
            <a:avLst/>
          </a:prstGeom>
        </p:spPr>
        <p:txBody>
          <a:bodyPr wrap="square">
            <a:spAutoFit/>
          </a:bodyPr>
          <a:lstStyle/>
          <a:p>
            <a:r>
              <a:rPr lang="cs-CZ" sz="1200" dirty="0" smtClean="0"/>
              <a:t>Dostupné: </a:t>
            </a:r>
            <a:r>
              <a:rPr lang="cs-CZ" sz="1200" dirty="0" smtClean="0"/>
              <a:t> </a:t>
            </a:r>
            <a:r>
              <a:rPr lang="cs-CZ" sz="1200" dirty="0" smtClean="0">
                <a:hlinkClick r:id="rId3"/>
              </a:rPr>
              <a:t>http</a:t>
            </a:r>
            <a:r>
              <a:rPr lang="cs-CZ" sz="1200" dirty="0">
                <a:hlinkClick r:id="rId3"/>
              </a:rPr>
              <a:t>://</a:t>
            </a:r>
            <a:r>
              <a:rPr lang="cs-CZ" sz="1200" dirty="0" smtClean="0">
                <a:hlinkClick r:id="rId3"/>
              </a:rPr>
              <a:t>upload.wikimedia.org/wikipedia/commons/8/8f/Vatnajokull.jpeg</a:t>
            </a:r>
            <a:endParaRPr lang="cs-CZ" sz="1200" dirty="0" smtClean="0"/>
          </a:p>
          <a:p>
            <a:endParaRPr lang="cs-CZ" sz="1200" dirty="0"/>
          </a:p>
        </p:txBody>
      </p:sp>
      <p:sp>
        <p:nvSpPr>
          <p:cNvPr id="4" name="TextovéPole 3"/>
          <p:cNvSpPr txBox="1"/>
          <p:nvPr/>
        </p:nvSpPr>
        <p:spPr>
          <a:xfrm>
            <a:off x="251520" y="188640"/>
            <a:ext cx="4178644" cy="492443"/>
          </a:xfrm>
          <a:prstGeom prst="rect">
            <a:avLst/>
          </a:prstGeom>
          <a:noFill/>
        </p:spPr>
        <p:txBody>
          <a:bodyPr wrap="none" rtlCol="0">
            <a:spAutoFit/>
          </a:bodyPr>
          <a:lstStyle/>
          <a:p>
            <a:r>
              <a:rPr lang="cs-CZ" sz="2600" b="1" dirty="0" smtClean="0"/>
              <a:t>ledovec Vatnajökull z družice</a:t>
            </a:r>
            <a:endParaRPr lang="cs-CZ" sz="2600" b="1" dirty="0"/>
          </a:p>
        </p:txBody>
      </p:sp>
    </p:spTree>
    <p:extLst>
      <p:ext uri="{BB962C8B-B14F-4D97-AF65-F5344CB8AC3E}">
        <p14:creationId xmlns:p14="http://schemas.microsoft.com/office/powerpoint/2010/main" val="15857368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upload.wikimedia.org/wikipedia/commons/thumb/6/67/SvartifossSummer.jpg/640px-SvartifossSummer.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dirty="0"/>
          </a:p>
        </p:txBody>
      </p:sp>
      <p:sp>
        <p:nvSpPr>
          <p:cNvPr id="3" name="Obdélník 2"/>
          <p:cNvSpPr/>
          <p:nvPr/>
        </p:nvSpPr>
        <p:spPr>
          <a:xfrm>
            <a:off x="252038" y="6396335"/>
            <a:ext cx="7731883" cy="461665"/>
          </a:xfrm>
          <a:prstGeom prst="rect">
            <a:avLst/>
          </a:prstGeom>
        </p:spPr>
        <p:txBody>
          <a:bodyPr wrap="square">
            <a:spAutoFit/>
          </a:bodyPr>
          <a:lstStyle/>
          <a:p>
            <a:r>
              <a:rPr lang="cs-CZ" sz="1200" dirty="0" smtClean="0"/>
              <a:t>Dostupné: </a:t>
            </a:r>
            <a:r>
              <a:rPr lang="cs-CZ" sz="1200" dirty="0" smtClean="0">
                <a:hlinkClick r:id="rId2"/>
              </a:rPr>
              <a:t>http</a:t>
            </a:r>
            <a:r>
              <a:rPr lang="cs-CZ" sz="1200" dirty="0">
                <a:hlinkClick r:id="rId2"/>
              </a:rPr>
              <a:t>://</a:t>
            </a:r>
            <a:r>
              <a:rPr lang="cs-CZ" sz="1200" dirty="0" smtClean="0">
                <a:hlinkClick r:id="rId2"/>
              </a:rPr>
              <a:t>upload.wikimedia.org/wikipedia/commons/6/67/SvartifossSummer.jpg</a:t>
            </a:r>
            <a:endParaRPr lang="cs-CZ" sz="1200" dirty="0" smtClean="0"/>
          </a:p>
          <a:p>
            <a:endParaRPr lang="cs-CZ" sz="1200" dirty="0"/>
          </a:p>
        </p:txBody>
      </p:sp>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764704"/>
            <a:ext cx="8131792" cy="5387312"/>
          </a:xfrm>
          <a:prstGeom prst="rect">
            <a:avLst/>
          </a:prstGeom>
        </p:spPr>
      </p:pic>
      <p:sp>
        <p:nvSpPr>
          <p:cNvPr id="5" name="TextovéPole 4"/>
          <p:cNvSpPr txBox="1"/>
          <p:nvPr/>
        </p:nvSpPr>
        <p:spPr>
          <a:xfrm>
            <a:off x="225136" y="168275"/>
            <a:ext cx="3058145" cy="492443"/>
          </a:xfrm>
          <a:prstGeom prst="rect">
            <a:avLst/>
          </a:prstGeom>
          <a:noFill/>
        </p:spPr>
        <p:txBody>
          <a:bodyPr wrap="none" rtlCol="0">
            <a:spAutoFit/>
          </a:bodyPr>
          <a:lstStyle/>
          <a:p>
            <a:r>
              <a:rPr lang="cs-CZ" sz="2600" b="1" dirty="0" smtClean="0"/>
              <a:t>NP Skaftafell (Island)</a:t>
            </a:r>
            <a:endParaRPr lang="cs-CZ" sz="2600" b="1"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0840" y="-99392"/>
            <a:ext cx="5421640" cy="6939493"/>
          </a:xfrm>
          <a:prstGeom prst="rect">
            <a:avLst/>
          </a:prstGeom>
        </p:spPr>
      </p:pic>
      <p:sp>
        <p:nvSpPr>
          <p:cNvPr id="3" name="TextovéPole 2"/>
          <p:cNvSpPr txBox="1"/>
          <p:nvPr/>
        </p:nvSpPr>
        <p:spPr>
          <a:xfrm>
            <a:off x="467544" y="836712"/>
            <a:ext cx="2241255" cy="492443"/>
          </a:xfrm>
          <a:prstGeom prst="rect">
            <a:avLst/>
          </a:prstGeom>
          <a:noFill/>
        </p:spPr>
        <p:txBody>
          <a:bodyPr wrap="none" rtlCol="0">
            <a:spAutoFit/>
          </a:bodyPr>
          <a:lstStyle/>
          <a:p>
            <a:r>
              <a:rPr lang="cs-CZ" sz="2600" b="1" dirty="0" smtClean="0"/>
              <a:t>Gejzír Strokkur</a:t>
            </a:r>
            <a:endParaRPr lang="cs-CZ" sz="2600" b="1" dirty="0"/>
          </a:p>
        </p:txBody>
      </p:sp>
      <p:sp>
        <p:nvSpPr>
          <p:cNvPr id="4" name="Obdélník 3"/>
          <p:cNvSpPr/>
          <p:nvPr/>
        </p:nvSpPr>
        <p:spPr>
          <a:xfrm>
            <a:off x="251520" y="5568120"/>
            <a:ext cx="3168352" cy="830997"/>
          </a:xfrm>
          <a:prstGeom prst="rect">
            <a:avLst/>
          </a:prstGeom>
        </p:spPr>
        <p:txBody>
          <a:bodyPr wrap="square">
            <a:spAutoFit/>
          </a:bodyPr>
          <a:lstStyle/>
          <a:p>
            <a:r>
              <a:rPr lang="cs-CZ" sz="1200" dirty="0" smtClean="0"/>
              <a:t>Dostupné: </a:t>
            </a:r>
            <a:r>
              <a:rPr lang="cs-CZ" sz="1200" dirty="0" smtClean="0">
                <a:hlinkClick r:id="rId3"/>
              </a:rPr>
              <a:t>http</a:t>
            </a:r>
            <a:r>
              <a:rPr lang="cs-CZ" sz="1200" dirty="0">
                <a:hlinkClick r:id="rId3"/>
              </a:rPr>
              <a:t>://</a:t>
            </a:r>
            <a:r>
              <a:rPr lang="cs-CZ" sz="1200" dirty="0" smtClean="0">
                <a:hlinkClick r:id="rId3"/>
              </a:rPr>
              <a:t>upload.wikimedia.org/wikipedia/commons/thumb/c/cd/Strokkur.jpg</a:t>
            </a:r>
            <a:endParaRPr lang="cs-CZ" sz="1200" dirty="0" smtClean="0"/>
          </a:p>
          <a:p>
            <a:endParaRPr lang="cs-CZ" sz="1200" dirty="0"/>
          </a:p>
        </p:txBody>
      </p:sp>
    </p:spTree>
    <p:extLst>
      <p:ext uri="{BB962C8B-B14F-4D97-AF65-F5344CB8AC3E}">
        <p14:creationId xmlns:p14="http://schemas.microsoft.com/office/powerpoint/2010/main" val="3581525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Nadpis 1"/>
          <p:cNvSpPr>
            <a:spLocks noGrp="1"/>
          </p:cNvSpPr>
          <p:nvPr>
            <p:ph type="title"/>
          </p:nvPr>
        </p:nvSpPr>
        <p:spPr>
          <a:xfrm>
            <a:off x="457200" y="274638"/>
            <a:ext cx="8229600" cy="490537"/>
          </a:xfrm>
        </p:spPr>
        <p:txBody>
          <a:bodyPr/>
          <a:lstStyle/>
          <a:p>
            <a:pPr algn="l" eaLnBrk="1" hangingPunct="1"/>
            <a:r>
              <a:rPr lang="cs-CZ" sz="2800" dirty="0" smtClean="0"/>
              <a:t>Seznam použitých zdrojů:</a:t>
            </a:r>
          </a:p>
        </p:txBody>
      </p:sp>
      <p:sp>
        <p:nvSpPr>
          <p:cNvPr id="4099" name="Zástupný symbol pro obsah 2"/>
          <p:cNvSpPr>
            <a:spLocks noGrp="1"/>
          </p:cNvSpPr>
          <p:nvPr>
            <p:ph idx="1"/>
          </p:nvPr>
        </p:nvSpPr>
        <p:spPr>
          <a:xfrm>
            <a:off x="251520" y="908720"/>
            <a:ext cx="8640959" cy="5832648"/>
          </a:xfrm>
        </p:spPr>
        <p:txBody>
          <a:bodyPr/>
          <a:lstStyle/>
          <a:p>
            <a:pPr eaLnBrk="1" hangingPunct="1"/>
            <a:r>
              <a:rPr lang="cs-CZ" sz="2000" dirty="0"/>
              <a:t>HÜBELOVÁ, Dana a Petr CHALUPA. </a:t>
            </a:r>
            <a:r>
              <a:rPr lang="cs-CZ" sz="2000" i="1" dirty="0"/>
              <a:t>Zeměpis: učebnice</a:t>
            </a:r>
            <a:r>
              <a:rPr lang="cs-CZ" sz="2000" dirty="0"/>
              <a:t>. 1. vyd. [i.e. 2. vyd.]. Brno: Nová škola, </a:t>
            </a:r>
            <a:r>
              <a:rPr lang="cs-CZ" sz="2000" dirty="0" smtClean="0"/>
              <a:t>2010</a:t>
            </a:r>
            <a:r>
              <a:rPr lang="cs-CZ" sz="2000" dirty="0"/>
              <a:t>, 95 s. Duhová řada. ISBN 978-80-7289-148-1</a:t>
            </a:r>
            <a:r>
              <a:rPr lang="cs-CZ" sz="2000" dirty="0" smtClean="0"/>
              <a:t>.</a:t>
            </a:r>
          </a:p>
          <a:p>
            <a:pPr marL="0" indent="0" eaLnBrk="1" hangingPunct="1">
              <a:buNone/>
            </a:pPr>
            <a:endParaRPr lang="cs-CZ" sz="2000" dirty="0"/>
          </a:p>
          <a:p>
            <a:pPr eaLnBrk="1" hangingPunct="1"/>
            <a:r>
              <a:rPr lang="cs-CZ" sz="2000" i="1" dirty="0"/>
              <a:t>Encyklopedie Zeměpis světa</a:t>
            </a:r>
            <a:r>
              <a:rPr lang="cs-CZ" sz="2000" dirty="0"/>
              <a:t>. V Praze: Columbus, 2002, 512 s. ISBN </a:t>
            </a:r>
            <a:r>
              <a:rPr lang="cs-CZ" sz="2000" dirty="0" smtClean="0"/>
              <a:t>80-901-7276-8</a:t>
            </a:r>
            <a:r>
              <a:rPr lang="cs-CZ" sz="2000" dirty="0" smtClean="0"/>
              <a:t>.</a:t>
            </a:r>
          </a:p>
          <a:p>
            <a:pPr marL="0" indent="0" eaLnBrk="1" hangingPunct="1">
              <a:buNone/>
            </a:pPr>
            <a:endParaRPr lang="cs-CZ" sz="2000" dirty="0" smtClean="0"/>
          </a:p>
          <a:p>
            <a:r>
              <a:rPr lang="cs-CZ" sz="2000" dirty="0" smtClean="0"/>
              <a:t>JEŘÁBEK</a:t>
            </a:r>
            <a:r>
              <a:rPr lang="cs-CZ" sz="2000" dirty="0"/>
              <a:t>, Milan a Vít VILÍMEK. </a:t>
            </a:r>
            <a:r>
              <a:rPr lang="cs-CZ" sz="2000" i="1" dirty="0"/>
              <a:t>Zeměpis světa: učebnice zeměpisu pro základní školy a víceletá gymnázia</a:t>
            </a:r>
            <a:r>
              <a:rPr lang="cs-CZ" sz="2000" dirty="0"/>
              <a:t>. 1. vyd. Praha: Nakladatelství České geografické společnosti, 1997, 60 s. ISBN 80-860-3407-0</a:t>
            </a:r>
            <a:r>
              <a:rPr lang="cs-CZ" sz="2000" dirty="0" smtClean="0"/>
              <a:t>.</a:t>
            </a:r>
          </a:p>
          <a:p>
            <a:pPr marL="0" indent="0">
              <a:buNone/>
            </a:pPr>
            <a:endParaRPr lang="cs-CZ" sz="2000" dirty="0" smtClean="0"/>
          </a:p>
          <a:p>
            <a:r>
              <a:rPr lang="cs-CZ" sz="2000" u="sng" dirty="0">
                <a:hlinkClick r:id="rId2"/>
              </a:rPr>
              <a:t>http://</a:t>
            </a:r>
            <a:r>
              <a:rPr lang="cs-CZ" sz="2000" u="sng" dirty="0" smtClean="0">
                <a:hlinkClick r:id="rId2"/>
              </a:rPr>
              <a:t>upload.wikimedia.org/wikipedia/commons/1/1d/Vlajky_severskych_zemi.png</a:t>
            </a:r>
            <a:endParaRPr lang="cs-CZ" sz="2000" u="sng" dirty="0" smtClean="0"/>
          </a:p>
          <a:p>
            <a:r>
              <a:rPr lang="cs-CZ" sz="2000" dirty="0">
                <a:hlinkClick r:id="rId3"/>
              </a:rPr>
              <a:t>http://</a:t>
            </a:r>
            <a:r>
              <a:rPr lang="cs-CZ" sz="2000" dirty="0" smtClean="0">
                <a:hlinkClick r:id="rId3"/>
              </a:rPr>
              <a:t>cs.wikipedia.org/wiki/Soubor:Flag_of_Iceland.svg</a:t>
            </a:r>
            <a:endParaRPr lang="cs-CZ" sz="2000" dirty="0" smtClean="0"/>
          </a:p>
          <a:p>
            <a:r>
              <a:rPr lang="cs-CZ" sz="2000" dirty="0">
                <a:hlinkClick r:id="rId4"/>
              </a:rPr>
              <a:t>http://</a:t>
            </a:r>
            <a:r>
              <a:rPr lang="cs-CZ" sz="2000" dirty="0" smtClean="0">
                <a:hlinkClick r:id="rId4"/>
              </a:rPr>
              <a:t>upload.wikimedia.org/</a:t>
            </a:r>
            <a:r>
              <a:rPr lang="cs-CZ" sz="2000" dirty="0" err="1" smtClean="0">
                <a:hlinkClick r:id="rId4"/>
              </a:rPr>
              <a:t>wikipedia</a:t>
            </a:r>
            <a:r>
              <a:rPr lang="cs-CZ" sz="2000" dirty="0" smtClean="0">
                <a:hlinkClick r:id="rId4"/>
              </a:rPr>
              <a:t>/</a:t>
            </a:r>
            <a:r>
              <a:rPr lang="cs-CZ" sz="2000" dirty="0" err="1" smtClean="0">
                <a:hlinkClick r:id="rId4"/>
              </a:rPr>
              <a:t>commons</a:t>
            </a:r>
            <a:r>
              <a:rPr lang="cs-CZ" sz="2000" dirty="0" smtClean="0">
                <a:hlinkClick r:id="rId4"/>
              </a:rPr>
              <a:t>/8/8f/Vatnajökull.jpeg</a:t>
            </a:r>
            <a:endParaRPr lang="cs-CZ" sz="2000" dirty="0" smtClean="0"/>
          </a:p>
          <a:p>
            <a:r>
              <a:rPr lang="cs-CZ" sz="2000" dirty="0">
                <a:hlinkClick r:id="rId5"/>
              </a:rPr>
              <a:t>http://</a:t>
            </a:r>
            <a:r>
              <a:rPr lang="cs-CZ" sz="2000" dirty="0" smtClean="0">
                <a:hlinkClick r:id="rId5"/>
              </a:rPr>
              <a:t>upload.wikimedia.org/wikipedia/commons/6/67/SvartifossSummer.jpg</a:t>
            </a:r>
            <a:endParaRPr lang="cs-CZ" sz="2000" dirty="0"/>
          </a:p>
          <a:p>
            <a:r>
              <a:rPr lang="cs-CZ" sz="2000" dirty="0" smtClean="0">
                <a:hlinkClick r:id="rId6"/>
              </a:rPr>
              <a:t>http</a:t>
            </a:r>
            <a:r>
              <a:rPr lang="cs-CZ" sz="2000" dirty="0">
                <a:hlinkClick r:id="rId6"/>
              </a:rPr>
              <a:t>://</a:t>
            </a:r>
            <a:r>
              <a:rPr lang="cs-CZ" sz="2000" dirty="0" smtClean="0">
                <a:hlinkClick r:id="rId6"/>
              </a:rPr>
              <a:t>upload.wikimedia.org/wikipedia/commons/thumb/c/cd/Strokkur.jpg</a:t>
            </a:r>
            <a:endParaRPr lang="cs-CZ" sz="2000" dirty="0" smtClean="0"/>
          </a:p>
          <a:p>
            <a:endParaRPr lang="cs-CZ" sz="2000" dirty="0" smtClean="0"/>
          </a:p>
          <a:p>
            <a:endParaRPr lang="cs-CZ" sz="2000" dirty="0"/>
          </a:p>
          <a:p>
            <a:endParaRPr lang="cs-CZ" sz="2000" dirty="0"/>
          </a:p>
          <a:p>
            <a:endParaRPr lang="cs-CZ" sz="2000" dirty="0"/>
          </a:p>
          <a:p>
            <a:pPr marL="0" indent="0">
              <a:buNone/>
            </a:pPr>
            <a:endParaRPr lang="cs-CZ" sz="2000" u="sng" dirty="0"/>
          </a:p>
          <a:p>
            <a:endParaRPr lang="cs-CZ" sz="2000" dirty="0"/>
          </a:p>
          <a:p>
            <a:endParaRPr lang="cs-CZ" sz="2000" dirty="0"/>
          </a:p>
          <a:p>
            <a:pPr marL="0" indent="0" eaLnBrk="1" hangingPunct="1">
              <a:buNone/>
            </a:pPr>
            <a:endParaRPr lang="cs-CZ" sz="2000" dirty="0" smtClean="0"/>
          </a:p>
          <a:p>
            <a:pPr marL="0" indent="0" eaLnBrk="1" hangingPunct="1">
              <a:buNone/>
            </a:pPr>
            <a:endParaRPr lang="cs-CZ" sz="20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TotalTime>
  <Words>1705</Words>
  <Application>Microsoft Office PowerPoint</Application>
  <PresentationFormat>Předvádění na obrazovce (4:3)</PresentationFormat>
  <Paragraphs>216</Paragraphs>
  <Slides>34</Slides>
  <Notes>0</Notes>
  <HiddenSlides>0</HiddenSlides>
  <MMClips>0</MMClips>
  <ScaleCrop>false</ScaleCrop>
  <HeadingPairs>
    <vt:vector size="4" baseType="variant">
      <vt:variant>
        <vt:lpstr>Motiv</vt:lpstr>
      </vt:variant>
      <vt:variant>
        <vt:i4>1</vt:i4>
      </vt:variant>
      <vt:variant>
        <vt:lpstr>Nadpisy snímků</vt:lpstr>
      </vt:variant>
      <vt:variant>
        <vt:i4>34</vt:i4>
      </vt:variant>
    </vt:vector>
  </HeadingPairs>
  <TitlesOfParts>
    <vt:vector size="35" baseType="lpstr">
      <vt:lpstr>Motiv systému Office</vt:lpstr>
      <vt:lpstr>Prezentace aplikace PowerPoint</vt:lpstr>
      <vt:lpstr>SEVERNÍ EVROPA</vt:lpstr>
      <vt:lpstr>Státy severní Evropy</vt:lpstr>
      <vt:lpstr>Prezentace aplikace PowerPoint</vt:lpstr>
      <vt:lpstr>N O R S K O</vt:lpstr>
      <vt:lpstr>Prezentace aplikace PowerPoint</vt:lpstr>
      <vt:lpstr>Prezentace aplikace PowerPoint</vt:lpstr>
      <vt:lpstr>Prezentace aplikace PowerPoint</vt:lpstr>
      <vt:lpstr>Prezentace aplikace PowerPoint</vt:lpstr>
      <vt:lpstr>Prezentace aplikace PowerPoint</vt:lpstr>
      <vt:lpstr>Š V É D S K O</vt:lpstr>
      <vt:lpstr>Prezentace aplikace PowerPoint</vt:lpstr>
      <vt:lpstr>Prezentace aplikace PowerPoint</vt:lpstr>
      <vt:lpstr>Prezentace aplikace PowerPoint</vt:lpstr>
      <vt:lpstr>Prezentace aplikace PowerPoint</vt:lpstr>
      <vt:lpstr>F I N S K O</vt:lpstr>
      <vt:lpstr>Prezentace aplikace PowerPoint</vt:lpstr>
      <vt:lpstr>Prezentace aplikace PowerPoint</vt:lpstr>
      <vt:lpstr>Prezentace aplikace PowerPoint</vt:lpstr>
      <vt:lpstr>Prezentace aplikace PowerPoint</vt:lpstr>
      <vt:lpstr>D Á N S K O</vt:lpstr>
      <vt:lpstr>Prezentace aplikace PowerPoint</vt:lpstr>
      <vt:lpstr>Prezentace aplikace PowerPoint</vt:lpstr>
      <vt:lpstr>Prezentace aplikace PowerPoint</vt:lpstr>
      <vt:lpstr>Kodaň</vt:lpstr>
      <vt:lpstr>Prezentace aplikace PowerPoint</vt:lpstr>
      <vt:lpstr>I S L A N D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Seznam použitých zdrojů:</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Antonín Zelený</dc:creator>
  <cp:lastModifiedBy>pc4</cp:lastModifiedBy>
  <cp:revision>41</cp:revision>
  <dcterms:created xsi:type="dcterms:W3CDTF">2012-12-23T08:55:19Z</dcterms:created>
  <dcterms:modified xsi:type="dcterms:W3CDTF">2013-12-13T21:23:22Z</dcterms:modified>
</cp:coreProperties>
</file>