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8" r:id="rId9"/>
    <p:sldId id="267" r:id="rId10"/>
    <p:sldId id="259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0B6FF-9855-4D0F-B1D8-5F68C898FA93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B8B24-2922-4C38-8A07-092152C8A8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813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357CF-4A43-4B5D-B26D-F58F632187D2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ED194-ADA3-421B-A9D9-0BB1AC7273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686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B5242-B502-4F6E-BB3B-C257B1DECB7C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9A616-9199-4CEA-9DA9-9A095806AB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385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B940E-170D-4B9E-98DC-0E61D3C2F04B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473CB-52C7-4BF1-BB8A-73D9D492F9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472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9C7AC-6351-4C4C-8245-91428E3B4615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49BE3-0DBB-46D1-8D3E-1F9B4C4C41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5241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D5108-B1D4-47ED-92E9-425461D3691B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39754-2B36-4D78-8C71-C6847E3D41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78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AA40D-C5E1-49AA-8FEC-BC70480C1B6B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65D22-A1EA-4C33-B172-2D466E5F46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594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5DE42-D694-4CEA-810B-9F656B67647E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F4FB8-8D2D-44BA-9BA7-1DA4A64D6E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6271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DF663-C37B-4CFF-A33A-93C1576C54A3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F3B72-2645-495C-A721-4CC7CDB0B9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422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FDFF1-47FD-41F9-89A9-2FA66500DD2B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B8DCD-F6B9-4BAC-AC2F-BAE74AFFF3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826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98D40-AF33-4CBD-87B1-81591752C7CB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E8F08-6305-4D01-93C9-670B2F7BF8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9428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D39565-6316-4205-9599-C1886440535E}" type="datetimeFigureOut">
              <a:rPr lang="cs-CZ"/>
              <a:pPr>
                <a:defRPr/>
              </a:pPr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392FD2-AFA2-43F4-AADF-E2D47B3EC5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14772"/>
              </p:ext>
            </p:extLst>
          </p:nvPr>
        </p:nvGraphicFramePr>
        <p:xfrm>
          <a:off x="539750" y="1844675"/>
          <a:ext cx="8208963" cy="512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Hana Polanecká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</a:t>
                      </a:r>
                      <a:r>
                        <a:rPr lang="cs-CZ" sz="1400" baseline="0" dirty="0" smtClean="0">
                          <a:effectLst/>
                        </a:rPr>
                        <a:t>-doprava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VY_32_INOVACE_6.1.10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</a:rPr>
                        <a:t>7. 8. </a:t>
                      </a:r>
                      <a:r>
                        <a:rPr lang="cs-CZ" sz="1400" dirty="0" smtClean="0">
                          <a:effectLst/>
                        </a:rPr>
                        <a:t>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charakterizuje základní druhy dopravy.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přehledně rozděluje základní druhy dopravy.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Slouží</a:t>
                      </a:r>
                      <a:r>
                        <a:rPr lang="cs-CZ" sz="1400" baseline="0" dirty="0" smtClean="0">
                          <a:effectLst/>
                        </a:rPr>
                        <a:t> k přiblížení této problematiky.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usnadnil orientaci žáků v této problematice.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>
                <a:lumMod val="75000"/>
              </a:schemeClr>
            </a:solidFill>
            <a:prstDash val="solid"/>
          </a:ln>
        </p:spPr>
        <p:txBody>
          <a:bodyPr anchor="ctr"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EVROPA - DOPRAVA</a:t>
            </a:r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20622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2"/>
            </a:solidFill>
          </a:ln>
        </p:spPr>
        <p:txBody>
          <a:bodyPr/>
          <a:lstStyle/>
          <a:p>
            <a:r>
              <a:rPr lang="cs-CZ" sz="3200" b="1" dirty="0" smtClean="0"/>
              <a:t>D O P R A V 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sz="3000" b="1" dirty="0" smtClean="0"/>
              <a:t>LODNÍ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000" b="1" dirty="0" smtClean="0"/>
              <a:t> LETECKÁ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000" b="1" dirty="0"/>
              <a:t> </a:t>
            </a:r>
            <a:r>
              <a:rPr lang="cs-CZ" sz="3000" b="1" dirty="0" smtClean="0"/>
              <a:t>ŽELEZNIČNÍ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000" b="1" dirty="0" smtClean="0"/>
              <a:t> SILNIČNÍ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000" b="1" dirty="0" smtClean="0"/>
              <a:t> POTRUBNÍ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000" b="1" dirty="0" smtClean="0"/>
              <a:t> INFORMACÍ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383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500" y="32405"/>
            <a:ext cx="8229600" cy="660291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sz="3200" b="1" dirty="0" smtClean="0"/>
              <a:t>L O D N Í     D O P R A V 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8856984" cy="3620918"/>
          </a:xfrm>
        </p:spPr>
        <p:txBody>
          <a:bodyPr>
            <a:noAutofit/>
          </a:bodyPr>
          <a:lstStyle/>
          <a:p>
            <a:pPr marL="457200" lvl="1" indent="-342900">
              <a:lnSpc>
                <a:spcPct val="13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600" b="1" u="sng" dirty="0"/>
              <a:t>Námořní</a:t>
            </a:r>
            <a:r>
              <a:rPr lang="cs-CZ" sz="2600" dirty="0"/>
              <a:t> – většina velkých měst na pobřeží je i velkými </a:t>
            </a:r>
            <a:r>
              <a:rPr lang="cs-CZ" sz="2600" b="1" dirty="0"/>
              <a:t>námořními přístavy </a:t>
            </a:r>
            <a:r>
              <a:rPr lang="cs-CZ" sz="2600" dirty="0"/>
              <a:t>(Rotterdam</a:t>
            </a:r>
            <a:r>
              <a:rPr lang="cs-CZ" sz="2600" dirty="0" smtClean="0"/>
              <a:t>, Antverpy, Marseille, Hamburg, Le Havre, Londýn)</a:t>
            </a:r>
          </a:p>
          <a:p>
            <a:pPr marL="457200" lvl="1" indent="-342900">
              <a:lnSpc>
                <a:spcPct val="13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600" b="1" u="sng" dirty="0" smtClean="0"/>
              <a:t>Vnitrozemská</a:t>
            </a:r>
            <a:r>
              <a:rPr lang="cs-CZ" sz="2600" dirty="0" smtClean="0"/>
              <a:t> – využití splavných úseků velkých řek  (Dunaje, Labe, Rýna, Seiny…)</a:t>
            </a:r>
          </a:p>
          <a:p>
            <a:pPr marL="857250" lvl="2" indent="-342900">
              <a:lnSpc>
                <a:spcPct val="13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2600" dirty="0" smtClean="0"/>
              <a:t>Trajekty – ve státech Severní Evropy</a:t>
            </a:r>
            <a:endParaRPr lang="cs-CZ" sz="2600" dirty="0"/>
          </a:p>
          <a:p>
            <a:pPr marL="0" indent="0">
              <a:lnSpc>
                <a:spcPct val="130000"/>
              </a:lnSpc>
              <a:buNone/>
            </a:pPr>
            <a:endParaRPr lang="cs-CZ" sz="2600" dirty="0"/>
          </a:p>
          <a:p>
            <a:pPr marL="342900" lvl="1">
              <a:lnSpc>
                <a:spcPct val="130000"/>
              </a:lnSpc>
              <a:buClr>
                <a:schemeClr val="accent1"/>
              </a:buClr>
            </a:pPr>
            <a:endParaRPr lang="cs-CZ" sz="2600" b="1" dirty="0"/>
          </a:p>
          <a:p>
            <a:pPr>
              <a:lnSpc>
                <a:spcPct val="130000"/>
              </a:lnSpc>
            </a:pPr>
            <a:endParaRPr lang="cs-CZ" sz="2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0975" y="2996952"/>
            <a:ext cx="4168363" cy="29213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575" y="2996952"/>
            <a:ext cx="4133994" cy="29213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88016" y="5991358"/>
            <a:ext cx="37154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Norsko – trajekt ve fjordu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36691" y="5972718"/>
            <a:ext cx="24122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Přístav v Norsku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8669" y="6465161"/>
            <a:ext cx="15319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409343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2"/>
            </a:solidFill>
          </a:ln>
        </p:spPr>
        <p:txBody>
          <a:bodyPr/>
          <a:lstStyle/>
          <a:p>
            <a:r>
              <a:rPr lang="cs-CZ" sz="3200" b="1" dirty="0" smtClean="0"/>
              <a:t>L E T E C K Á    D O P R A V 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1246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Na vysoké úrovni.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Nejznámější letiště:</a:t>
            </a:r>
          </a:p>
          <a:p>
            <a:pPr lvl="1"/>
            <a:r>
              <a:rPr lang="cs-CZ" dirty="0" smtClean="0"/>
              <a:t>Londýn </a:t>
            </a:r>
            <a:r>
              <a:rPr lang="cs-CZ" dirty="0"/>
              <a:t>(Heathrow)</a:t>
            </a:r>
          </a:p>
          <a:p>
            <a:pPr lvl="1"/>
            <a:r>
              <a:rPr lang="cs-CZ" dirty="0"/>
              <a:t>Paříž (Orly, </a:t>
            </a:r>
            <a:r>
              <a:rPr lang="cs-CZ" dirty="0" smtClean="0"/>
              <a:t>Charlese </a:t>
            </a:r>
            <a:r>
              <a:rPr lang="cs-CZ" dirty="0"/>
              <a:t>de Gaulle)</a:t>
            </a:r>
          </a:p>
          <a:p>
            <a:pPr lvl="1"/>
            <a:r>
              <a:rPr lang="cs-CZ" dirty="0" smtClean="0"/>
              <a:t>Frankfurt nad Mohanem</a:t>
            </a:r>
          </a:p>
          <a:p>
            <a:pPr lvl="1"/>
            <a:r>
              <a:rPr lang="cs-CZ" dirty="0" smtClean="0"/>
              <a:t>Amsterdam</a:t>
            </a:r>
          </a:p>
          <a:p>
            <a:pPr lvl="1"/>
            <a:r>
              <a:rPr lang="cs-CZ" dirty="0" smtClean="0"/>
              <a:t>Řím</a:t>
            </a:r>
          </a:p>
          <a:p>
            <a:pPr lvl="1"/>
            <a:r>
              <a:rPr lang="cs-CZ" dirty="0" smtClean="0"/>
              <a:t>Moskva</a:t>
            </a:r>
            <a:endParaRPr lang="cs-CZ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386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2"/>
            </a:solidFill>
          </a:ln>
        </p:spPr>
        <p:txBody>
          <a:bodyPr/>
          <a:lstStyle/>
          <a:p>
            <a:r>
              <a:rPr lang="cs-CZ" sz="3200" b="1" dirty="0" smtClean="0"/>
              <a:t>Ž E L E Z N I Č N Í    D O P R A V 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20553"/>
            <a:ext cx="8229600" cy="2540495"/>
          </a:xfrm>
        </p:spPr>
        <p:txBody>
          <a:bodyPr>
            <a:noAutofit/>
          </a:bodyPr>
          <a:lstStyle/>
          <a:p>
            <a:r>
              <a:rPr lang="cs-CZ" sz="2800" dirty="0" smtClean="0"/>
              <a:t>Severojižní evropské spojení. </a:t>
            </a:r>
          </a:p>
          <a:p>
            <a:r>
              <a:rPr lang="cs-CZ" sz="2800" dirty="0" smtClean="0"/>
              <a:t>Nejhustší železniční sítí se vyznačuje Belgie, Británie, Německo, Česká republika a Maďarsko.</a:t>
            </a:r>
          </a:p>
          <a:p>
            <a:r>
              <a:rPr lang="cs-CZ" sz="2800" dirty="0" smtClean="0"/>
              <a:t>vysokorychlostní vlaky TGV (Francie), EC, IC...</a:t>
            </a:r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61698" y="3518785"/>
            <a:ext cx="2542750" cy="329225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1" y="3645024"/>
            <a:ext cx="5868143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i="1" dirty="0"/>
              <a:t>Např. vlak jako prostředek veřejné dopravy volí v Evropě nejvíce Švýcaři. Každý občan této země se jím sveze </a:t>
            </a:r>
            <a:r>
              <a:rPr lang="cs-CZ" sz="2600" i="1" dirty="0" smtClean="0"/>
              <a:t>           v </a:t>
            </a:r>
            <a:r>
              <a:rPr lang="cs-CZ" sz="2600" i="1" dirty="0"/>
              <a:t>průměru více než 40x ročně.</a:t>
            </a:r>
            <a:endParaRPr lang="cs-CZ" sz="2600" dirty="0"/>
          </a:p>
        </p:txBody>
      </p:sp>
      <p:sp>
        <p:nvSpPr>
          <p:cNvPr id="6" name="Obdélník 5"/>
          <p:cNvSpPr/>
          <p:nvPr/>
        </p:nvSpPr>
        <p:spPr>
          <a:xfrm>
            <a:off x="4355976" y="6534043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3355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2"/>
            </a:solidFill>
          </a:ln>
        </p:spPr>
        <p:txBody>
          <a:bodyPr/>
          <a:lstStyle/>
          <a:p>
            <a:r>
              <a:rPr lang="cs-CZ" sz="3200" b="1" dirty="0" smtClean="0"/>
              <a:t>S I L N I Č N Í    D O P R A V 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640960" cy="561662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Nejvíce silnic v přepočtu na jednoho obyvatele </a:t>
            </a:r>
            <a:r>
              <a:rPr lang="cs-CZ" sz="2600" dirty="0" smtClean="0"/>
              <a:t>mělo v </a:t>
            </a:r>
            <a:r>
              <a:rPr lang="cs-CZ" sz="2600" dirty="0" smtClean="0"/>
              <a:t>roce 1996 Lucembursko se 300 km, následuje Rakousko s 220 km.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Z velkých zemí EU má nejvíce dálnic Francie </a:t>
            </a:r>
          </a:p>
          <a:p>
            <a:pPr marL="400050" lvl="1" indent="0">
              <a:lnSpc>
                <a:spcPct val="150000"/>
              </a:lnSpc>
              <a:buNone/>
            </a:pPr>
            <a:r>
              <a:rPr lang="cs-CZ" sz="2600" dirty="0" smtClean="0"/>
              <a:t>v přepočtu na 1 </a:t>
            </a:r>
            <a:r>
              <a:rPr lang="cs-CZ" sz="2600" dirty="0"/>
              <a:t>o</a:t>
            </a:r>
            <a:r>
              <a:rPr lang="cs-CZ" sz="2600" dirty="0" smtClean="0"/>
              <a:t>byvatele 141 km), Německo 136 km, ČR má v přepočtu na 1 obyvatele  jen 41 km dálnic.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600" dirty="0" smtClean="0"/>
              <a:t>V alpských státech se musí silniční doprava vypořádat s horským terénem. Na některých místech si musíte vyjet až do nadmořské výšky nad 2000 m n.m. nebo je nutné využít tunely.</a:t>
            </a:r>
          </a:p>
          <a:p>
            <a:pPr marL="400050" lvl="1" indent="0">
              <a:lnSpc>
                <a:spcPct val="150000"/>
              </a:lnSpc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66651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576" y="6064857"/>
            <a:ext cx="1868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spc="300" dirty="0">
                <a:solidFill>
                  <a:schemeClr val="bg1"/>
                </a:solidFill>
                <a:latin typeface="Copperplate Gothic Light" pitchFamily="34" charset="0"/>
              </a:rPr>
              <a:t>Švýcarsko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626764" y="6453930"/>
            <a:ext cx="14966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Foto z archivu autora</a:t>
            </a:r>
            <a:endParaRPr lang="cs-CZ" sz="1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08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131840" y="6401250"/>
            <a:ext cx="20163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pc="300" dirty="0" smtClean="0">
                <a:solidFill>
                  <a:schemeClr val="bg1"/>
                </a:solidFill>
                <a:latin typeface="Copperplate Gothic Light" pitchFamily="34" charset="0"/>
              </a:rPr>
              <a:t>Švýcarsko</a:t>
            </a:r>
            <a:endParaRPr lang="cs-CZ" sz="2000" b="1" spc="300" dirty="0">
              <a:solidFill>
                <a:schemeClr val="bg1"/>
              </a:solidFill>
              <a:latin typeface="Copperplate Gothic Light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47" y="6520528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13387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8032" y="210773"/>
            <a:ext cx="8460432" cy="634532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95536" y="188640"/>
            <a:ext cx="669337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Silniční tah nad městečkem </a:t>
            </a:r>
            <a:r>
              <a:rPr lang="cs-CZ" sz="2600" b="1" dirty="0" err="1" smtClean="0"/>
              <a:t>Airolo</a:t>
            </a:r>
            <a:r>
              <a:rPr lang="cs-CZ" sz="2600" b="1" dirty="0" smtClean="0"/>
              <a:t> ve Švýcarsku</a:t>
            </a:r>
            <a:endParaRPr lang="cs-CZ" sz="2600" b="1" dirty="0"/>
          </a:p>
        </p:txBody>
      </p:sp>
      <p:sp>
        <p:nvSpPr>
          <p:cNvPr id="4" name="Obdélník 3"/>
          <p:cNvSpPr/>
          <p:nvPr/>
        </p:nvSpPr>
        <p:spPr>
          <a:xfrm>
            <a:off x="288032" y="6579559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397981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dirty="0" smtClean="0"/>
              <a:t>POTRUBNÍ DOPRAVA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640960" cy="352839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/>
              <a:t>Přeprava ropy a zemního plynu vychází jednak                              ze západoevropských a z jihoevropských přístavů, </a:t>
            </a:r>
          </a:p>
          <a:p>
            <a:pPr marL="400050" lvl="1" indent="0">
              <a:lnSpc>
                <a:spcPct val="150000"/>
              </a:lnSpc>
              <a:buNone/>
            </a:pPr>
            <a:r>
              <a:rPr lang="cs-CZ" dirty="0" smtClean="0"/>
              <a:t>kam je dopravována z mimoevropských nalezišť.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Do ČR vede ropovod Družba z Ruska a přes německý Ingolstadt ropovod Adria z Itálie.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351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3200" dirty="0" smtClean="0"/>
              <a:t>Seznam použitých zdrojů: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68313" y="1312863"/>
            <a:ext cx="8229600" cy="4564062"/>
          </a:xfrm>
        </p:spPr>
        <p:txBody>
          <a:bodyPr/>
          <a:lstStyle/>
          <a:p>
            <a:pPr eaLnBrk="1" hangingPunct="1"/>
            <a:r>
              <a:rPr lang="cs-CZ" sz="2000" dirty="0" smtClean="0"/>
              <a:t>HÜBELOVÁ, Dana a Petr CHALUPA. </a:t>
            </a:r>
            <a:r>
              <a:rPr lang="cs-CZ" sz="2000" i="1" dirty="0" smtClean="0"/>
              <a:t>Zeměpis: učebnice</a:t>
            </a:r>
            <a:r>
              <a:rPr lang="cs-CZ" sz="2000" dirty="0" smtClean="0"/>
              <a:t>. 1. vyd. [i.e. 2. vyd.]. Brno: Nová škola, 2010, 95 s. Duhová řada. ISBN 978-80-7289-148-1.</a:t>
            </a:r>
          </a:p>
          <a:p>
            <a:pPr marL="0" indent="0"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/>
              <a:t>JEŘÁBEK, Milan a Vít VILÍMEK. </a:t>
            </a:r>
            <a:r>
              <a:rPr lang="cs-CZ" sz="2000" i="1" dirty="0"/>
              <a:t>Zeměpis světa: učebnice zeměpisu pro základní školy a víceletá gymnázia</a:t>
            </a:r>
            <a:r>
              <a:rPr lang="cs-CZ" sz="2000" dirty="0"/>
              <a:t>. 1. vyd. Praha: Nakladatelství České geografické společnosti, 1997, 60 s. ISBN 80-860-3407-0.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HERINK, Josef. </a:t>
            </a:r>
            <a:r>
              <a:rPr lang="cs-CZ" sz="2000" i="1" dirty="0"/>
              <a:t>Příručka k učebnici zeměpisu světa Zeměpis světa 3</a:t>
            </a:r>
            <a:r>
              <a:rPr lang="cs-CZ" sz="2000" dirty="0"/>
              <a:t>. 1. vyd. Praha: Nakladatelství České geografické společnosti, 1997, 32 s. ISBN 80-86034-08-9. 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487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EVROPA - DOPRAVA</vt:lpstr>
      <vt:lpstr>D O P R A V A</vt:lpstr>
      <vt:lpstr>L O D N Í     D O P R A V A</vt:lpstr>
      <vt:lpstr>L E T E C K Á    D O P R A V A</vt:lpstr>
      <vt:lpstr>Ž E L E Z N I Č N Í    D O P R A V A</vt:lpstr>
      <vt:lpstr>S I L N I Č N Í    D O P R A V A</vt:lpstr>
      <vt:lpstr>Prezentace aplikace PowerPoint</vt:lpstr>
      <vt:lpstr>Prezentace aplikace PowerPoint</vt:lpstr>
      <vt:lpstr>Prezentace aplikace PowerPoint</vt:lpstr>
      <vt:lpstr>POTRUBNÍ DOPRAVA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28</cp:revision>
  <dcterms:created xsi:type="dcterms:W3CDTF">2012-12-23T08:55:19Z</dcterms:created>
  <dcterms:modified xsi:type="dcterms:W3CDTF">2013-12-13T20:58:28Z</dcterms:modified>
</cp:coreProperties>
</file>