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9" r:id="rId12"/>
    <p:sldId id="258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D1653-436D-4F3B-AC42-234474E89133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EF882-EC62-4EDD-9473-50BE30F0558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96753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6635D-A14D-459D-8D1D-BBB5CD1ADBCA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C12DB-2237-4909-89D1-137A3B7D1B6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5296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FFF2D-66AA-4502-AB7A-231E1A716351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7BF9A-520D-40C2-9FDE-7F3D62B39FB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488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9550B-7BE7-4CCE-A2B1-4F655045C438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16EC1-019E-455B-A93B-C679B721C0C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7951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593F4-0129-417A-BB42-17A36E7C5D95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C2F2F-29E6-4E97-9F2E-617234C015F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4540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B3FA2-6BF6-4641-97D1-D8C49AC15960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4DE84-7877-42A0-A3EE-4BFC60A108C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8426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E5BE5F-0E9C-44C0-B599-62587FBA36CC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9BA8E-2E05-44FC-B02A-F61C1679466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3278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00BA7-94DA-4F69-8ED0-0BCFF3757D44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FB2C3-D122-4BCB-982A-23A24B201CA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5928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758A0-B579-436D-8850-B410EB7DE006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4183C-BBAB-4DC2-B356-F6DDC40CBA3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9184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95075-3FD3-41E8-ABF9-8FC654009D00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75A9C-9471-423B-B312-8D90D86614F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7214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A4A9A-5A08-4C7D-AF67-8EE34ABF60A3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DCAA9-16B5-42D8-A6BB-8B05384FD8D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122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0FDB1DC-8D90-43FC-86D8-AB476196BF6E}" type="datetimeFigureOut">
              <a:rPr lang="cs-CZ"/>
              <a:pPr>
                <a:defRPr/>
              </a:pPr>
              <a:t>14.12.2013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BCF5C7-5958-4D7F-B238-2E506A11527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9082400"/>
              </p:ext>
            </p:extLst>
          </p:nvPr>
        </p:nvGraphicFramePr>
        <p:xfrm>
          <a:off x="467518" y="1556792"/>
          <a:ext cx="8208963" cy="51212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30"/>
                <a:gridCol w="5965133"/>
              </a:tblGrid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Šablona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effectLst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</a:rPr>
                        <a:t> Hana Polanecká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Evropa</a:t>
                      </a:r>
                      <a:r>
                        <a:rPr lang="cs-CZ" sz="1400" baseline="0" dirty="0" smtClean="0">
                          <a:effectLst/>
                        </a:rPr>
                        <a:t> – průmysl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VY_32_INOVACE_6.1.9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7. </a:t>
                      </a:r>
                      <a:r>
                        <a:rPr lang="cs-CZ" sz="1400" smtClean="0">
                          <a:effectLst/>
                        </a:rPr>
                        <a:t>8. </a:t>
                      </a:r>
                      <a:r>
                        <a:rPr lang="cs-CZ" sz="1400" dirty="0" smtClean="0">
                          <a:effectLst/>
                        </a:rPr>
                        <a:t>2013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Předmět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Zeměpis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Tematická oblast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Evropa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Výstup 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Žák zdůvodní,</a:t>
                      </a:r>
                      <a:r>
                        <a:rPr lang="cs-CZ" sz="1400" baseline="0" dirty="0" smtClean="0">
                          <a:effectLst/>
                        </a:rPr>
                        <a:t> proč patří Evropa k hospodářsky nejvyspělejším oblastem světa.</a:t>
                      </a: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Anotace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 obsahuje hlavní rozdělení průmyslových</a:t>
                      </a:r>
                      <a:r>
                        <a:rPr lang="cs-CZ" sz="1400" baseline="0" dirty="0" smtClean="0">
                          <a:effectLst/>
                        </a:rPr>
                        <a:t> odvětví.</a:t>
                      </a: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Metodický popis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</a:t>
                      </a:r>
                      <a:r>
                        <a:rPr lang="cs-CZ" sz="1400" baseline="0" dirty="0" smtClean="0">
                          <a:effectLst/>
                        </a:rPr>
                        <a:t> názorně pomáhá pochopení tématiky dělení průmyslu.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008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Hodnocení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 byl </a:t>
                      </a:r>
                      <a:r>
                        <a:rPr lang="cs-CZ" sz="1400" dirty="0">
                          <a:effectLst/>
                        </a:rPr>
                        <a:t> </a:t>
                      </a:r>
                      <a:r>
                        <a:rPr lang="cs-CZ" sz="1400" dirty="0" smtClean="0">
                          <a:effectLst/>
                        </a:rPr>
                        <a:t>názornou</a:t>
                      </a:r>
                      <a:r>
                        <a:rPr lang="cs-CZ" sz="1400" baseline="0" dirty="0" smtClean="0">
                          <a:effectLst/>
                        </a:rPr>
                        <a:t> pomůckou a zpestřením této problematiky.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0159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dirty="0"/>
          </a:p>
        </p:txBody>
      </p:sp>
      <p:pic>
        <p:nvPicPr>
          <p:cNvPr id="2100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0"/>
            <a:ext cx="66325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blipFill>
            <a:blip r:embed="rId2"/>
            <a:tile tx="0" ty="0" sx="100000" sy="100000" flip="none" algn="tl"/>
          </a:blipFill>
          <a:ln w="38100">
            <a:solidFill>
              <a:schemeClr val="accent4"/>
            </a:solidFill>
          </a:ln>
        </p:spPr>
        <p:txBody>
          <a:bodyPr/>
          <a:lstStyle/>
          <a:p>
            <a:pPr algn="ctr"/>
            <a:r>
              <a:rPr lang="cs-CZ" dirty="0" smtClean="0"/>
              <a:t>EVROPA - PRŮMYSL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697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003232" cy="588680"/>
          </a:xfrm>
          <a:blipFill>
            <a:blip r:embed="rId2"/>
            <a:tile tx="0" ty="0" sx="100000" sy="100000" flip="none" algn="tl"/>
          </a:blipFill>
          <a:ln w="38100">
            <a:solidFill>
              <a:schemeClr val="tx2"/>
            </a:solidFill>
          </a:ln>
        </p:spPr>
        <p:txBody>
          <a:bodyPr anchor="ctr">
            <a:normAutofit/>
          </a:bodyPr>
          <a:lstStyle/>
          <a:p>
            <a:r>
              <a:rPr lang="cs-CZ" sz="3200" dirty="0" smtClean="0"/>
              <a:t>Zopakujte si: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416"/>
            <a:ext cx="8075240" cy="4339864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2800" dirty="0" smtClean="0"/>
              <a:t>Které suroviny potřebuje hutnictví?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2800" dirty="0" smtClean="0"/>
              <a:t>Které suroviny potřebuje chemický průmysl?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2800" dirty="0" smtClean="0"/>
              <a:t>Jak se nazývá nerost, ze kterého se vyrábí palivo pro jaderné elektrárny?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2800" dirty="0" smtClean="0"/>
              <a:t>Znáte jaderné elektrárny, které se nacházejí v ČR?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sz="2800" dirty="0" smtClean="0"/>
              <a:t>Čím konkurují Evropě „asijští tygři“?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4270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8147248" cy="732696"/>
          </a:xfrm>
          <a:blipFill>
            <a:blip r:embed="rId2"/>
            <a:tile tx="0" ty="0" sx="100000" sy="100000" flip="none" algn="tl"/>
          </a:blipFill>
          <a:ln w="38100"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cs-CZ" sz="3200" dirty="0" smtClean="0"/>
              <a:t>P R Ů M Y S L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640960" cy="484632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Hospodářství Evropy </a:t>
            </a:r>
            <a:r>
              <a:rPr lang="cs-CZ" sz="2800" dirty="0" smtClean="0"/>
              <a:t>patří od doby průmyslové revoluce v 18. století </a:t>
            </a:r>
            <a:r>
              <a:rPr lang="cs-CZ" sz="2800" b="1" dirty="0" smtClean="0"/>
              <a:t>k nejvyspělejším na světě</a:t>
            </a:r>
            <a:r>
              <a:rPr lang="cs-CZ" sz="2800" dirty="0" smtClean="0"/>
              <a:t>. Na světových trzích se stále dobře uplatňují evropské výrobky všech průmyslových odvětví.</a:t>
            </a:r>
          </a:p>
          <a:p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2800" dirty="0" smtClean="0"/>
              <a:t>Nejvíce rozvinutý je  strojírenský, chemický, potravinářský a energetický průmysl.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82151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931224" cy="660688"/>
          </a:xfrm>
          <a:blipFill>
            <a:blip r:embed="rId2"/>
            <a:tile tx="0" ty="0" sx="100000" sy="100000" flip="none" algn="tl"/>
          </a:blipFill>
          <a:ln w="38100"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cs-CZ" sz="3200" dirty="0" smtClean="0"/>
              <a:t>S t r o j í r e n s k ý    p r ů m y s l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805264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cs-CZ" sz="2800" dirty="0" smtClean="0"/>
              <a:t>Nachází se většinou blízko nalezišť železné rudy a hutí, kde se železná ruda taví a vyrábí se z ní ocel.</a:t>
            </a:r>
          </a:p>
          <a:p>
            <a:pPr marL="0" indent="0">
              <a:buNone/>
            </a:pPr>
            <a:endParaRPr lang="cs-CZ" sz="1200" dirty="0" smtClean="0"/>
          </a:p>
          <a:p>
            <a:pPr>
              <a:lnSpc>
                <a:spcPct val="150000"/>
              </a:lnSpc>
            </a:pPr>
            <a:r>
              <a:rPr lang="cs-CZ" sz="2800" u="sng" dirty="0" smtClean="0"/>
              <a:t>AUTOMOBILOVÝ</a:t>
            </a:r>
            <a:r>
              <a:rPr lang="cs-CZ" sz="2800" dirty="0" smtClean="0"/>
              <a:t> - ohrožen asijskými výrobci</a:t>
            </a:r>
          </a:p>
          <a:p>
            <a:pPr lvl="2">
              <a:buFont typeface="Wingdings" pitchFamily="2" charset="2"/>
              <a:buChar char="q"/>
            </a:pPr>
            <a:r>
              <a:rPr lang="cs-CZ" sz="2800" dirty="0" smtClean="0"/>
              <a:t>SAAB, VOLVO, SCANIA - Švédsko</a:t>
            </a:r>
          </a:p>
          <a:p>
            <a:pPr lvl="2">
              <a:buFont typeface="Wingdings" pitchFamily="2" charset="2"/>
              <a:buChar char="q"/>
            </a:pPr>
            <a:r>
              <a:rPr lang="cs-CZ" sz="2800" dirty="0" smtClean="0"/>
              <a:t>Opel, Audi, BMW, Volkswagen - Německo</a:t>
            </a:r>
          </a:p>
          <a:p>
            <a:pPr lvl="2">
              <a:buFont typeface="Wingdings" pitchFamily="2" charset="2"/>
              <a:buChar char="q"/>
            </a:pPr>
            <a:r>
              <a:rPr lang="cs-CZ" sz="2800" dirty="0" smtClean="0"/>
              <a:t>Fiat, Lancia, Alfa Romeo, Ferrari - Itálie</a:t>
            </a:r>
          </a:p>
          <a:p>
            <a:pPr lvl="2">
              <a:buFont typeface="Wingdings" pitchFamily="2" charset="2"/>
              <a:buChar char="q"/>
            </a:pPr>
            <a:r>
              <a:rPr lang="cs-CZ" sz="2800" dirty="0" smtClean="0"/>
              <a:t>Renault, Peugeot - Francie</a:t>
            </a:r>
          </a:p>
          <a:p>
            <a:pPr lvl="2">
              <a:buFont typeface="Wingdings" pitchFamily="2" charset="2"/>
              <a:buChar char="q"/>
            </a:pPr>
            <a:r>
              <a:rPr lang="cs-CZ" sz="2800" dirty="0" smtClean="0"/>
              <a:t>Seat – Španělsko</a:t>
            </a:r>
          </a:p>
          <a:p>
            <a:pPr lvl="2">
              <a:buFont typeface="Wingdings" pitchFamily="2" charset="2"/>
              <a:buChar char="q"/>
            </a:pPr>
            <a:r>
              <a:rPr lang="cs-CZ" sz="2800" dirty="0" smtClean="0"/>
              <a:t>Ikarus (autobus) - Maďarsko</a:t>
            </a:r>
          </a:p>
          <a:p>
            <a:pPr lvl="2">
              <a:buFont typeface="Wingdings" pitchFamily="2" charset="2"/>
              <a:buChar char="q"/>
            </a:pPr>
            <a:r>
              <a:rPr lang="cs-CZ" sz="2800" dirty="0" smtClean="0"/>
              <a:t>Airbus (letadla) - Francie				</a:t>
            </a:r>
          </a:p>
        </p:txBody>
      </p:sp>
    </p:spTree>
    <p:extLst>
      <p:ext uri="{BB962C8B-B14F-4D97-AF65-F5344CB8AC3E}">
        <p14:creationId xmlns:p14="http://schemas.microsoft.com/office/powerpoint/2010/main" val="211737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444664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/>
              <a:t>STROJÍRENSKÝ  PRŮMYSL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579296" cy="51869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600" u="sng" dirty="0" smtClean="0"/>
              <a:t>ELEKTROTECHNICKÝ</a:t>
            </a:r>
          </a:p>
          <a:p>
            <a:pPr marL="770382" lvl="2" indent="-285750">
              <a:buFont typeface="Wingdings" pitchFamily="2" charset="2"/>
              <a:buChar char="q"/>
            </a:pPr>
            <a:endParaRPr lang="cs-CZ" sz="800" u="sng" dirty="0"/>
          </a:p>
          <a:p>
            <a:pPr marL="770382" lvl="2" indent="-285750">
              <a:buFont typeface="Wingdings" pitchFamily="2" charset="2"/>
              <a:buChar char="q"/>
            </a:pPr>
            <a:r>
              <a:rPr lang="cs-CZ" sz="2600" dirty="0" smtClean="0"/>
              <a:t>Mobilní telefony: Nokia – Finsko,  Ericsson – Švédsko,</a:t>
            </a:r>
          </a:p>
          <a:p>
            <a:pPr marL="770382" lvl="2" indent="-285750">
              <a:buFont typeface="Wingdings" pitchFamily="2" charset="2"/>
              <a:buChar char="q"/>
            </a:pPr>
            <a:endParaRPr lang="cs-CZ" sz="800" dirty="0" smtClean="0"/>
          </a:p>
          <a:p>
            <a:pPr marL="770382" lvl="2" indent="-285750">
              <a:buFont typeface="Wingdings" pitchFamily="2" charset="2"/>
              <a:buChar char="q"/>
            </a:pPr>
            <a:r>
              <a:rPr lang="cs-CZ" sz="2600" dirty="0" smtClean="0"/>
              <a:t>Bílá technika: Zanussi - Itálie, Elektrolux – Švédsko,  </a:t>
            </a:r>
          </a:p>
          <a:p>
            <a:pPr marL="770382" lvl="2" indent="-285750">
              <a:buFont typeface="Wingdings" pitchFamily="2" charset="2"/>
              <a:buChar char="q"/>
            </a:pPr>
            <a:endParaRPr lang="cs-CZ" sz="800" dirty="0" smtClean="0"/>
          </a:p>
          <a:p>
            <a:pPr marL="770382" lvl="2" indent="-285750">
              <a:buFont typeface="Wingdings" pitchFamily="2" charset="2"/>
              <a:buChar char="q"/>
            </a:pPr>
            <a:r>
              <a:rPr lang="cs-CZ" sz="2600" dirty="0" smtClean="0"/>
              <a:t>Počítačová technika : Irsko</a:t>
            </a:r>
          </a:p>
          <a:p>
            <a:pPr marL="770382" lvl="2" indent="-285750">
              <a:buFont typeface="Wingdings" pitchFamily="2" charset="2"/>
              <a:buChar char="q"/>
            </a:pPr>
            <a:endParaRPr lang="cs-CZ" sz="800" dirty="0"/>
          </a:p>
          <a:p>
            <a:pPr marL="770382" lvl="2" indent="-285750">
              <a:buFont typeface="Wingdings" pitchFamily="2" charset="2"/>
              <a:buChar char="q"/>
            </a:pPr>
            <a:r>
              <a:rPr lang="cs-CZ" sz="2600" dirty="0" smtClean="0"/>
              <a:t>Elektrotechnika: Siemens – Německo</a:t>
            </a:r>
          </a:p>
          <a:p>
            <a:pPr marL="770382" lvl="2" indent="-285750">
              <a:buFont typeface="Wingdings" pitchFamily="2" charset="2"/>
              <a:buChar char="q"/>
            </a:pPr>
            <a:endParaRPr lang="cs-CZ" sz="800" dirty="0" smtClean="0"/>
          </a:p>
          <a:p>
            <a:pPr marL="770382" lvl="2" indent="-285750">
              <a:buFont typeface="Wingdings" pitchFamily="2" charset="2"/>
              <a:buChar char="q"/>
            </a:pPr>
            <a:r>
              <a:rPr lang="cs-CZ" sz="2600" dirty="0" smtClean="0"/>
              <a:t>Měřící technika, hodinky Tissot – Švýcarsko</a:t>
            </a:r>
          </a:p>
          <a:p>
            <a:pPr marL="484632" lvl="2" indent="0">
              <a:buNone/>
            </a:pP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303276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2405"/>
            <a:ext cx="8075240" cy="660688"/>
          </a:xfrm>
          <a:blipFill>
            <a:blip r:embed="rId2"/>
            <a:tile tx="0" ty="0" sx="100000" sy="100000" flip="none" algn="tl"/>
          </a:blipFill>
          <a:ln w="38100"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cs-CZ" sz="3200" dirty="0" smtClean="0"/>
              <a:t>CH E M I C K Ý    P R Ů M Y S L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842" y="836712"/>
            <a:ext cx="9135158" cy="602128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/>
              <a:t>Je náročný na vodu a ropu, proto je umístěn hlavně ve velkých přístavech na pobřeží.</a:t>
            </a:r>
          </a:p>
          <a:p>
            <a:pPr>
              <a:lnSpc>
                <a:spcPct val="150000"/>
              </a:lnSpc>
            </a:pPr>
            <a:r>
              <a:rPr lang="cs-CZ" sz="2400" u="sng" dirty="0" smtClean="0"/>
              <a:t>PETROCHEMICKÝ</a:t>
            </a:r>
            <a:r>
              <a:rPr lang="cs-CZ" sz="2400" dirty="0" smtClean="0"/>
              <a:t> – zabývá se zpracováním surové ropy např. Marseille, Le Havre</a:t>
            </a:r>
          </a:p>
          <a:p>
            <a:pPr marL="989838" lvl="2" indent="-285750">
              <a:lnSpc>
                <a:spcPct val="150000"/>
              </a:lnSpc>
              <a:buFont typeface="Wingdings" pitchFamily="2" charset="2"/>
              <a:buChar char="q"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Shell</a:t>
            </a:r>
            <a:r>
              <a:rPr lang="cs-CZ" dirty="0" smtClean="0"/>
              <a:t> </a:t>
            </a:r>
            <a:r>
              <a:rPr lang="cs-CZ" dirty="0" smtClean="0"/>
              <a:t>– V.Británie/Nizozemí,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OMV</a:t>
            </a:r>
            <a:r>
              <a:rPr lang="cs-CZ" dirty="0" smtClean="0"/>
              <a:t> - Německo</a:t>
            </a:r>
          </a:p>
          <a:p>
            <a:pPr>
              <a:lnSpc>
                <a:spcPct val="130000"/>
              </a:lnSpc>
            </a:pPr>
            <a:r>
              <a:rPr lang="cs-CZ" sz="2400" u="sng" dirty="0" smtClean="0"/>
              <a:t>GUMÁRENSKÝ</a:t>
            </a:r>
          </a:p>
          <a:p>
            <a:pPr lvl="1">
              <a:lnSpc>
                <a:spcPct val="130000"/>
              </a:lnSpc>
              <a:buFont typeface="Wingdings" pitchFamily="2" charset="2"/>
              <a:buChar char="q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Michelin</a:t>
            </a:r>
            <a:r>
              <a:rPr lang="cs-CZ" sz="2400" dirty="0" smtClean="0"/>
              <a:t> </a:t>
            </a:r>
            <a:r>
              <a:rPr lang="cs-CZ" sz="2400" dirty="0" smtClean="0"/>
              <a:t>– Francie,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Continental Barum </a:t>
            </a:r>
            <a:r>
              <a:rPr lang="cs-CZ" sz="2400" dirty="0" smtClean="0"/>
              <a:t>– ČR</a:t>
            </a:r>
          </a:p>
          <a:p>
            <a:pPr>
              <a:lnSpc>
                <a:spcPct val="150000"/>
              </a:lnSpc>
            </a:pPr>
            <a:r>
              <a:rPr lang="cs-CZ" sz="2400" u="sng" dirty="0" smtClean="0"/>
              <a:t>FARMACEUTICKÝ</a:t>
            </a:r>
            <a:r>
              <a:rPr lang="cs-CZ" sz="2400" dirty="0" smtClean="0"/>
              <a:t> -  výroba léků</a:t>
            </a:r>
            <a:endParaRPr lang="cs-CZ" sz="2400" u="sng" dirty="0" smtClean="0"/>
          </a:p>
          <a:p>
            <a:pPr>
              <a:lnSpc>
                <a:spcPct val="150000"/>
              </a:lnSpc>
            </a:pPr>
            <a:r>
              <a:rPr lang="cs-CZ" sz="2400" u="sng" dirty="0" smtClean="0"/>
              <a:t>KOSMETICKÝ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q"/>
            </a:pP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Vichy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Garnier </a:t>
            </a:r>
            <a:r>
              <a:rPr lang="cs-CZ" sz="2400" dirty="0" smtClean="0"/>
              <a:t>– Francie,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Oriflame</a:t>
            </a:r>
            <a:r>
              <a:rPr lang="cs-CZ" sz="2400" dirty="0" smtClean="0"/>
              <a:t> -Švédsko</a:t>
            </a:r>
          </a:p>
        </p:txBody>
      </p:sp>
    </p:spTree>
    <p:extLst>
      <p:ext uri="{BB962C8B-B14F-4D97-AF65-F5344CB8AC3E}">
        <p14:creationId xmlns:p14="http://schemas.microsoft.com/office/powerpoint/2010/main" val="286399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8075240" cy="588680"/>
          </a:xfrm>
          <a:blipFill>
            <a:blip r:embed="rId2"/>
            <a:tile tx="0" ty="0" sx="100000" sy="100000" flip="none" algn="tl"/>
          </a:blipFill>
          <a:ln w="38100">
            <a:solidFill>
              <a:schemeClr val="tx2"/>
            </a:solidFill>
          </a:ln>
        </p:spPr>
        <p:txBody>
          <a:bodyPr anchor="ctr">
            <a:normAutofit/>
          </a:bodyPr>
          <a:lstStyle/>
          <a:p>
            <a:r>
              <a:rPr lang="cs-CZ" sz="3200" dirty="0" smtClean="0"/>
              <a:t>D Ř E V O Z P R A C U J Í C Í    P R Ů M Y S L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2800" dirty="0" smtClean="0"/>
              <a:t>V zemích severní Evropy, kde rostou rozlehlé lesy (např. Finsko, Švédsko)</a:t>
            </a:r>
          </a:p>
          <a:p>
            <a:pPr>
              <a:lnSpc>
                <a:spcPct val="150000"/>
              </a:lnSpc>
            </a:pPr>
            <a:r>
              <a:rPr lang="cs-CZ" sz="2800" dirty="0" smtClean="0"/>
              <a:t>Výroba papíru a nábytku</a:t>
            </a:r>
          </a:p>
          <a:p>
            <a:pPr>
              <a:lnSpc>
                <a:spcPct val="150000"/>
              </a:lnSpc>
            </a:pPr>
            <a:endParaRPr lang="cs-CZ" sz="2800" dirty="0" smtClean="0"/>
          </a:p>
          <a:p>
            <a:pPr>
              <a:lnSpc>
                <a:spcPct val="150000"/>
              </a:lnSpc>
            </a:pPr>
            <a:r>
              <a:rPr lang="cs-CZ" sz="2800" dirty="0" smtClean="0"/>
              <a:t>Známé značky: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Ikea</a:t>
            </a:r>
            <a:r>
              <a:rPr lang="cs-CZ" sz="2800" dirty="0" smtClean="0"/>
              <a:t> – nábytek Švédsko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6650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931224" cy="660688"/>
          </a:xfrm>
          <a:blipFill>
            <a:blip r:embed="rId2"/>
            <a:tile tx="0" ty="0" sx="100000" sy="100000" flip="none" algn="tl"/>
          </a:blipFill>
          <a:ln w="38100">
            <a:solidFill>
              <a:schemeClr val="tx2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cs-CZ" sz="3200" dirty="0" smtClean="0"/>
              <a:t>P O T R A V I N Á Ř S K Ý   P R Ů M Y S L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56792"/>
            <a:ext cx="8568952" cy="4896544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cs-CZ" sz="2800" dirty="0" smtClean="0"/>
              <a:t>Vyspělý, vytvoří asi 50% ze světové produkce.</a:t>
            </a:r>
          </a:p>
          <a:p>
            <a:pPr>
              <a:lnSpc>
                <a:spcPct val="130000"/>
              </a:lnSpc>
            </a:pPr>
            <a:r>
              <a:rPr lang="cs-CZ" sz="2800" dirty="0" smtClean="0"/>
              <a:t>Je umístěn v zemědělských oblastech, případně v blízkosti měst, což je důležité z hlediska velkého počtu spotřebitelů a trvanlivosti výrobků.</a:t>
            </a:r>
          </a:p>
          <a:p>
            <a:pPr lvl="1">
              <a:lnSpc>
                <a:spcPct val="130000"/>
              </a:lnSpc>
              <a:buFont typeface="Wingdings" pitchFamily="2" charset="2"/>
              <a:buChar char="§"/>
            </a:pPr>
            <a:r>
              <a:rPr lang="cs-CZ" b="1" dirty="0" smtClean="0"/>
              <a:t>Nestlé</a:t>
            </a:r>
            <a:r>
              <a:rPr lang="cs-CZ" dirty="0" smtClean="0"/>
              <a:t> - Švýcarsko</a:t>
            </a:r>
          </a:p>
          <a:p>
            <a:pPr lvl="1">
              <a:lnSpc>
                <a:spcPct val="130000"/>
              </a:lnSpc>
              <a:buFont typeface="Wingdings" pitchFamily="2" charset="2"/>
              <a:buChar char="§"/>
            </a:pPr>
            <a:r>
              <a:rPr lang="cs-CZ" b="1" dirty="0" smtClean="0"/>
              <a:t>Knorr, Maggi </a:t>
            </a:r>
            <a:r>
              <a:rPr lang="cs-CZ" dirty="0" smtClean="0"/>
              <a:t>– Německo</a:t>
            </a:r>
          </a:p>
          <a:p>
            <a:pPr lvl="1">
              <a:lnSpc>
                <a:spcPct val="130000"/>
              </a:lnSpc>
              <a:buFont typeface="Wingdings" pitchFamily="2" charset="2"/>
              <a:buChar char="§"/>
            </a:pPr>
            <a:r>
              <a:rPr lang="cs-CZ" b="1" dirty="0" smtClean="0"/>
              <a:t>Jameson, Guiness </a:t>
            </a:r>
            <a:r>
              <a:rPr lang="cs-CZ" dirty="0" smtClean="0"/>
              <a:t>- Irsko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551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003232" cy="720080"/>
          </a:xfrm>
          <a:blipFill>
            <a:blip r:embed="rId2"/>
            <a:tile tx="0" ty="0" sx="100000" sy="100000" flip="none" algn="tl"/>
          </a:blipFill>
          <a:ln w="38100">
            <a:solidFill>
              <a:schemeClr val="tx2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cs-CZ" sz="3200" dirty="0" smtClean="0"/>
              <a:t>T E X T I L N Í    </a:t>
            </a:r>
            <a:r>
              <a:rPr lang="cs-CZ" sz="3200" cap="all" dirty="0" smtClean="0"/>
              <a:t>p r ů m y s l </a:t>
            </a:r>
            <a:endParaRPr lang="cs-CZ" sz="3200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892480" cy="5472608"/>
          </a:xfrm>
        </p:spPr>
        <p:txBody>
          <a:bodyPr>
            <a:noAutofit/>
          </a:bodyPr>
          <a:lstStyle/>
          <a:p>
            <a:pPr>
              <a:lnSpc>
                <a:spcPct val="130000"/>
              </a:lnSpc>
            </a:pPr>
            <a:r>
              <a:rPr lang="cs-CZ" sz="2800" dirty="0" smtClean="0"/>
              <a:t>Je v Evropě rozšířen od dob průmyslové revoluce. </a:t>
            </a:r>
            <a:r>
              <a:rPr lang="cs-CZ" sz="2800" dirty="0" smtClean="0"/>
              <a:t>             V </a:t>
            </a:r>
            <a:r>
              <a:rPr lang="cs-CZ" sz="2800" dirty="0" smtClean="0"/>
              <a:t>poslední době se jeho výroba omezuje, protože je trh nasycen zbožím z Asie.</a:t>
            </a:r>
          </a:p>
          <a:p>
            <a:pPr>
              <a:lnSpc>
                <a:spcPct val="130000"/>
              </a:lnSpc>
            </a:pPr>
            <a:r>
              <a:rPr lang="cs-CZ" sz="2800" dirty="0" smtClean="0"/>
              <a:t>Soustřeďuje se hlavně v oblastech:</a:t>
            </a:r>
          </a:p>
          <a:p>
            <a:pPr lvl="2">
              <a:lnSpc>
                <a:spcPct val="130000"/>
              </a:lnSpc>
            </a:pPr>
            <a:r>
              <a:rPr lang="cs-CZ" sz="2800" dirty="0"/>
              <a:t>Pěstování lnu a chovu ovcí – Velká Británie</a:t>
            </a:r>
          </a:p>
          <a:p>
            <a:pPr lvl="2">
              <a:lnSpc>
                <a:spcPct val="130000"/>
              </a:lnSpc>
            </a:pPr>
            <a:r>
              <a:rPr lang="cs-CZ" sz="2800" dirty="0"/>
              <a:t>V místech, kde má tradici - Itálie, Francie, </a:t>
            </a:r>
            <a:r>
              <a:rPr lang="cs-CZ" sz="2800" dirty="0" smtClean="0"/>
              <a:t>Německo</a:t>
            </a:r>
          </a:p>
          <a:p>
            <a:pPr>
              <a:lnSpc>
                <a:spcPct val="130000"/>
              </a:lnSpc>
            </a:pPr>
            <a:r>
              <a:rPr lang="cs-CZ" sz="2800" dirty="0" smtClean="0"/>
              <a:t>Světoznámé značky: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Chanel</a:t>
            </a:r>
            <a:r>
              <a:rPr lang="cs-CZ" sz="2800" dirty="0" smtClean="0"/>
              <a:t> – Paříž, 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Versace</a:t>
            </a:r>
            <a:r>
              <a:rPr lang="cs-CZ" sz="2800" dirty="0" smtClean="0"/>
              <a:t> – Řím, </a:t>
            </a:r>
            <a:endParaRPr lang="cs-CZ" sz="2800" dirty="0" smtClean="0"/>
          </a:p>
          <a:p>
            <a:pPr marL="457200" lvl="1" indent="0">
              <a:lnSpc>
                <a:spcPct val="130000"/>
              </a:lnSpc>
              <a:buNone/>
            </a:pP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el-G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dirty="0" smtClean="0"/>
              <a:t> – </a:t>
            </a:r>
            <a:r>
              <a:rPr lang="cs-CZ" dirty="0" smtClean="0"/>
              <a:t>Švédsko.</a:t>
            </a: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039760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003232" cy="588680"/>
          </a:xfrm>
          <a:blipFill>
            <a:blip r:embed="rId2"/>
            <a:tile tx="0" ty="0" sx="100000" sy="100000" flip="none" algn="tl"/>
          </a:blipFill>
          <a:ln w="38100">
            <a:solidFill>
              <a:schemeClr val="tx2"/>
            </a:solidFill>
            <a:prstDash val="solid"/>
          </a:ln>
        </p:spPr>
        <p:txBody>
          <a:bodyPr anchor="ctr">
            <a:normAutofit/>
          </a:bodyPr>
          <a:lstStyle/>
          <a:p>
            <a:pPr algn="ctr"/>
            <a:r>
              <a:rPr lang="cs-CZ" sz="3200" cap="all" dirty="0" smtClean="0"/>
              <a:t>E n e r g e t i c k ý    p r ů m y s l</a:t>
            </a:r>
            <a:endParaRPr lang="cs-CZ" sz="3200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94928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cs-CZ" sz="2800" dirty="0" smtClean="0"/>
              <a:t>Ve výrobě elektrické energie zaujímá Evropa </a:t>
            </a:r>
            <a:r>
              <a:rPr lang="cs-CZ" sz="2800" b="1" dirty="0" smtClean="0"/>
              <a:t>1. místo na světě</a:t>
            </a:r>
            <a:r>
              <a:rPr lang="cs-CZ" sz="2800" dirty="0" smtClean="0"/>
              <a:t>. </a:t>
            </a:r>
          </a:p>
          <a:p>
            <a:pPr>
              <a:lnSpc>
                <a:spcPct val="120000"/>
              </a:lnSpc>
            </a:pPr>
            <a:r>
              <a:rPr lang="cs-CZ" sz="2800" dirty="0" smtClean="0"/>
              <a:t>Hlavním zdrojem k získávání energie bylo už v dobách průmyslové revoluce </a:t>
            </a:r>
            <a:r>
              <a:rPr lang="cs-CZ" sz="2800" b="1" dirty="0" smtClean="0"/>
              <a:t>uhlí. </a:t>
            </a:r>
            <a:r>
              <a:rPr lang="cs-CZ" sz="2800" dirty="0" smtClean="0"/>
              <a:t>To je používáno v</a:t>
            </a:r>
            <a:r>
              <a:rPr lang="cs-CZ" sz="2800" b="1" dirty="0" smtClean="0"/>
              <a:t> </a:t>
            </a:r>
            <a:r>
              <a:rPr lang="cs-CZ" sz="2800" b="1" u="sng" dirty="0" smtClean="0"/>
              <a:t>tepelných elektrárnách</a:t>
            </a:r>
            <a:r>
              <a:rPr lang="cs-CZ" sz="2800" dirty="0" smtClean="0"/>
              <a:t>, které vyrobí v Evropě víc než 50% elektřiny</a:t>
            </a:r>
            <a:r>
              <a:rPr lang="cs-CZ" sz="2800" dirty="0" smtClean="0"/>
              <a:t>.</a:t>
            </a:r>
            <a:endParaRPr lang="cs-CZ" sz="2800" b="1" dirty="0" smtClean="0"/>
          </a:p>
          <a:p>
            <a:pPr>
              <a:lnSpc>
                <a:spcPct val="120000"/>
              </a:lnSpc>
            </a:pPr>
            <a:r>
              <a:rPr lang="cs-CZ" sz="2800" b="1" u="sng" dirty="0" smtClean="0"/>
              <a:t>Jaderné elektrárny </a:t>
            </a:r>
            <a:r>
              <a:rPr lang="cs-CZ" sz="2800" b="1" dirty="0" smtClean="0"/>
              <a:t>– </a:t>
            </a:r>
            <a:r>
              <a:rPr lang="cs-CZ" sz="2800" dirty="0" smtClean="0"/>
              <a:t>ve státech, kde je nedostatek levných paliv a kde je velká spotřeba elektrické energie, např. Francie, Belgie</a:t>
            </a:r>
            <a:r>
              <a:rPr lang="cs-CZ" sz="2800" dirty="0" smtClean="0"/>
              <a:t>.</a:t>
            </a:r>
            <a:endParaRPr lang="cs-CZ" sz="2800" b="1" dirty="0" smtClean="0"/>
          </a:p>
          <a:p>
            <a:pPr>
              <a:lnSpc>
                <a:spcPct val="120000"/>
              </a:lnSpc>
            </a:pPr>
            <a:r>
              <a:rPr lang="cs-CZ" sz="2800" b="1" u="sng" dirty="0" smtClean="0"/>
              <a:t>Vodní elektrárny </a:t>
            </a:r>
            <a:r>
              <a:rPr lang="cs-CZ" sz="2800" b="1" dirty="0" smtClean="0"/>
              <a:t>– </a:t>
            </a:r>
            <a:r>
              <a:rPr lang="cs-CZ" sz="2800" dirty="0" smtClean="0"/>
              <a:t>státy s prudkými, velkými řekami, např. Norsko, Rakousko, Rusko</a:t>
            </a:r>
          </a:p>
          <a:p>
            <a:pPr>
              <a:lnSpc>
                <a:spcPct val="120000"/>
              </a:lnSpc>
            </a:pPr>
            <a:r>
              <a:rPr lang="cs-CZ" sz="2600" dirty="0" smtClean="0"/>
              <a:t>Další typy: </a:t>
            </a:r>
            <a:r>
              <a:rPr lang="cs-CZ" sz="2600" b="1" dirty="0" smtClean="0"/>
              <a:t>solární, větrné, pobřežní, geotermální </a:t>
            </a:r>
            <a:r>
              <a:rPr lang="cs-CZ" sz="2600" b="1" dirty="0" smtClean="0"/>
              <a:t> elektrárny</a:t>
            </a:r>
            <a:endParaRPr lang="cs-CZ" sz="2600" b="1" dirty="0"/>
          </a:p>
        </p:txBody>
      </p:sp>
    </p:spTree>
    <p:extLst>
      <p:ext uri="{BB962C8B-B14F-4D97-AF65-F5344CB8AC3E}">
        <p14:creationId xmlns:p14="http://schemas.microsoft.com/office/powerpoint/2010/main" val="324128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 eaLnBrk="1" hangingPunct="1"/>
            <a:r>
              <a:rPr lang="cs-CZ" sz="2800" dirty="0" smtClean="0"/>
              <a:t>Seznam použitých zdrojů: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2448942"/>
          </a:xfrm>
        </p:spPr>
        <p:txBody>
          <a:bodyPr/>
          <a:lstStyle/>
          <a:p>
            <a:pPr eaLnBrk="1" hangingPunct="1"/>
            <a:r>
              <a:rPr lang="cs-CZ" sz="2000" dirty="0"/>
              <a:t>HÜBELOVÁ, Dana a Petr CHALUPA. </a:t>
            </a:r>
            <a:r>
              <a:rPr lang="cs-CZ" sz="2000" i="1" dirty="0"/>
              <a:t>Zeměpis: učebnice</a:t>
            </a:r>
            <a:r>
              <a:rPr lang="cs-CZ" sz="2000" dirty="0"/>
              <a:t>. 1. vyd. [i.e. 2. vyd.]. Brno: Nová škola, </a:t>
            </a:r>
            <a:r>
              <a:rPr lang="cs-CZ" sz="2000" dirty="0" smtClean="0"/>
              <a:t>2010</a:t>
            </a:r>
            <a:r>
              <a:rPr lang="cs-CZ" sz="2000" dirty="0"/>
              <a:t>, 95 s. Duhová řada. ISBN 978-80-7289-148-1.</a:t>
            </a:r>
          </a:p>
          <a:p>
            <a:pPr eaLnBrk="1" hangingPunct="1"/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735</Words>
  <Application>Microsoft Office PowerPoint</Application>
  <PresentationFormat>Předvádění na obrazovce (4:3)</PresentationFormat>
  <Paragraphs>98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EVROPA - PRŮMYSL</vt:lpstr>
      <vt:lpstr>Zopakujte si:</vt:lpstr>
      <vt:lpstr>P R Ů M Y S L</vt:lpstr>
      <vt:lpstr>S t r o j í r e n s k ý    p r ů m y s l</vt:lpstr>
      <vt:lpstr>STROJÍRENSKÝ  PRŮMYSL</vt:lpstr>
      <vt:lpstr>CH E M I C K Ý    P R Ů M Y S L</vt:lpstr>
      <vt:lpstr>D Ř E V O Z P R A C U J Í C Í    P R Ů M Y S L</vt:lpstr>
      <vt:lpstr>P O T R A V I N Á Ř S K Ý   P R Ů M Y S L</vt:lpstr>
      <vt:lpstr>T E X T I L N Í    p r ů m y s l </vt:lpstr>
      <vt:lpstr>E n e r g e t i c k ý    p r ů m y s l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pc4</cp:lastModifiedBy>
  <cp:revision>22</cp:revision>
  <dcterms:created xsi:type="dcterms:W3CDTF">2012-12-23T08:55:19Z</dcterms:created>
  <dcterms:modified xsi:type="dcterms:W3CDTF">2013-12-13T23:11:02Z</dcterms:modified>
</cp:coreProperties>
</file>