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2" r:id="rId4"/>
    <p:sldId id="263" r:id="rId5"/>
    <p:sldId id="264" r:id="rId6"/>
    <p:sldId id="277" r:id="rId7"/>
    <p:sldId id="274" r:id="rId8"/>
    <p:sldId id="276" r:id="rId9"/>
    <p:sldId id="273" r:id="rId10"/>
    <p:sldId id="265" r:id="rId11"/>
    <p:sldId id="266" r:id="rId12"/>
    <p:sldId id="267" r:id="rId13"/>
    <p:sldId id="268" r:id="rId14"/>
    <p:sldId id="270" r:id="rId15"/>
    <p:sldId id="269" r:id="rId16"/>
    <p:sldId id="271" r:id="rId17"/>
    <p:sldId id="272" r:id="rId18"/>
    <p:sldId id="275" r:id="rId19"/>
    <p:sldId id="258" r:id="rId2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8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D4041-C858-4ECF-ADF4-8E21868D33E9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DD0B23-1CCE-471D-9EED-821BE20D48C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7543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2A4EF-E8AD-49D6-9284-6F6D7BC1BDE4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DEA50-8EBE-4732-9228-10D8C9B8134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7204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D8880-F8FB-4415-A4DA-E9BCF4057A82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40EE3-6A82-4ED5-89A0-A627E72D2D9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1307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2BFD0A-FC85-470D-9A15-4C8198A585A3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1D6B5D-F420-45DA-99D4-CF692303A48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6884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7AAC1-A383-481D-9E3A-7FB3B4A1A35B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6D34F-9D14-4C69-A1DE-2121FFA27FF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6429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8B4B10-38F9-4EFF-80B8-DFEC62D059ED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AF1F0-ECF9-4948-9B52-AE79BB133F9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549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DC3C7-2145-4D33-A8C9-FB4173C2E6CE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523B9-9146-4E37-BF6A-D8BD652B772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6855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E4505-0DC3-4BC5-BDEA-8A05E04B0A80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031B6-C9E8-4DA5-9395-1791C731235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3716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F9053-E77C-49DE-9764-17AE6203CA0E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A52C8-E455-4C59-A600-4590C162505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3700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499FA3-A39D-4B0A-9607-46E947E5D27C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25C02-9832-4F28-9449-CC9C96D8FFC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4780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91989E-5070-46ED-B63A-BC1C1884A396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B2079-CE14-4660-972A-2BB369CBC96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4661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545CBE4-905D-4717-9166-C2FF80FF56A8}" type="datetimeFigureOut">
              <a:rPr lang="cs-CZ"/>
              <a:pPr>
                <a:defRPr/>
              </a:pPr>
              <a:t>19.12.2013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183853D-D7D5-44C3-9CA2-9B1C7E4B603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15522082"/>
              </p:ext>
            </p:extLst>
          </p:nvPr>
        </p:nvGraphicFramePr>
        <p:xfrm>
          <a:off x="179512" y="1844675"/>
          <a:ext cx="8784976" cy="5120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1277"/>
                <a:gridCol w="6383699"/>
              </a:tblGrid>
              <a:tr h="30604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Katolické gymnázium Třebíč, Otmarova 22, Třebíč 674 01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604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</a:t>
                      </a:r>
                      <a:r>
                        <a:rPr lang="cs-CZ" sz="1400" dirty="0" smtClean="0">
                          <a:effectLst/>
                        </a:rPr>
                        <a:t>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Moderní 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604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CZ.1.07/1.5.00/34.0464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604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Šablona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III/2 Inovace a zkvalitnění výuky prostřednictvím ICT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604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1400" dirty="0" smtClean="0">
                          <a:effectLst/>
                        </a:rPr>
                        <a:t>Mgr.</a:t>
                      </a:r>
                      <a:r>
                        <a:rPr lang="cs-CZ" sz="1400" baseline="0" dirty="0" smtClean="0">
                          <a:effectLst/>
                        </a:rPr>
                        <a:t> Hana Polanecká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604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Evropa-obyvatelstvo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604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VY_32_INOVACE_6.1.7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0604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8. 9. 2013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604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Předmět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Zeměpis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604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Tematická oblast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Evropa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604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Výstup ŠVP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Žák rozdělí obyvatelstvo podle jazyků,</a:t>
                      </a:r>
                      <a:r>
                        <a:rPr lang="cs-CZ" sz="1400" baseline="0" dirty="0" smtClean="0">
                          <a:effectLst/>
                        </a:rPr>
                        <a:t> národností a náboženství.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604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Anotace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Materiál rozebírá problematiku členění obyvatelstva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604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Metodický popis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Materiál  názorně</a:t>
                      </a:r>
                      <a:r>
                        <a:rPr lang="cs-CZ" sz="1400" baseline="0" dirty="0" smtClean="0">
                          <a:effectLst/>
                        </a:rPr>
                        <a:t> představí rozdělení obyvatel Evropy podle jazyků, náboženství.</a:t>
                      </a:r>
                      <a:r>
                        <a:rPr lang="cs-CZ" sz="1400" dirty="0" smtClean="0">
                          <a:effectLst/>
                        </a:rPr>
                        <a:t> 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604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Hodnocení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Materiál byl názornou pomůckou k doplnění</a:t>
                      </a:r>
                      <a:r>
                        <a:rPr lang="cs-CZ" sz="1400" baseline="0" dirty="0" smtClean="0">
                          <a:effectLst/>
                        </a:rPr>
                        <a:t> učiva obyvatelstvo Evropy.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2086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09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 dirty="0"/>
          </a:p>
        </p:txBody>
      </p:sp>
      <p:pic>
        <p:nvPicPr>
          <p:cNvPr id="2100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713" y="253008"/>
            <a:ext cx="66325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blipFill>
            <a:blip r:embed="rId2"/>
            <a:tile tx="0" ty="0" sx="100000" sy="100000" flip="none" algn="tl"/>
          </a:blipFill>
          <a:ln w="38100">
            <a:solidFill>
              <a:srgbClr val="C00000"/>
            </a:solidFill>
            <a:prstDash val="solid"/>
          </a:ln>
        </p:spPr>
        <p:txBody>
          <a:bodyPr/>
          <a:lstStyle/>
          <a:p>
            <a:r>
              <a:rPr lang="cs-CZ" dirty="0" smtClean="0"/>
              <a:t>EVROPA – O B Y V A T E L S T V O</a:t>
            </a:r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3"/>
          <p:cNvSpPr>
            <a:spLocks noGrp="1"/>
          </p:cNvSpPr>
          <p:nvPr>
            <p:ph type="title"/>
          </p:nvPr>
        </p:nvSpPr>
        <p:spPr>
          <a:xfrm>
            <a:off x="478656" y="116632"/>
            <a:ext cx="8229600" cy="706090"/>
          </a:xfrm>
          <a:blipFill>
            <a:blip r:embed="rId2"/>
            <a:tile tx="0" ty="0" sx="100000" sy="100000" flip="none" algn="tl"/>
          </a:blipFill>
          <a:ln w="38100">
            <a:solidFill>
              <a:srgbClr val="C00000"/>
            </a:solidFill>
          </a:ln>
        </p:spPr>
        <p:txBody>
          <a:bodyPr/>
          <a:lstStyle/>
          <a:p>
            <a:r>
              <a:rPr lang="cs-CZ" sz="2400" b="1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Hustota zalidnění Evropy</a:t>
            </a:r>
          </a:p>
        </p:txBody>
      </p:sp>
      <p:sp>
        <p:nvSpPr>
          <p:cNvPr id="4099" name="Zástupný symbol pro text 5"/>
          <p:cNvSpPr>
            <a:spLocks noGrp="1"/>
          </p:cNvSpPr>
          <p:nvPr>
            <p:ph type="body" sz="half" idx="4294967295"/>
          </p:nvPr>
        </p:nvSpPr>
        <p:spPr>
          <a:xfrm>
            <a:off x="467544" y="980728"/>
            <a:ext cx="7776864" cy="432048"/>
          </a:xfrm>
        </p:spPr>
        <p:txBody>
          <a:bodyPr/>
          <a:lstStyle/>
          <a:p>
            <a:pPr marL="0" indent="0">
              <a:buNone/>
            </a:pPr>
            <a:r>
              <a:rPr lang="cs-CZ" sz="1400" b="1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Podle mapy zdůvodněte, proč jsou některé části Evropy osídleny více a jiné méně</a:t>
            </a:r>
            <a:r>
              <a:rPr lang="cs-CZ" sz="14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.</a:t>
            </a:r>
          </a:p>
        </p:txBody>
      </p:sp>
      <p:pic>
        <p:nvPicPr>
          <p:cNvPr id="2" name="Zástupný symbol pro obrázek 1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2" b="942"/>
          <a:stretch>
            <a:fillRect/>
          </a:stretch>
        </p:blipFill>
        <p:spPr>
          <a:xfrm>
            <a:off x="1373326" y="1424333"/>
            <a:ext cx="6393827" cy="4295328"/>
          </a:xfr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5738471"/>
            <a:ext cx="6379617" cy="9144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95536" y="116632"/>
            <a:ext cx="8568952" cy="706438"/>
          </a:xfrm>
          <a:blipFill>
            <a:blip r:embed="rId2"/>
            <a:tile tx="0" ty="0" sx="100000" sy="100000" flip="none" algn="tl"/>
          </a:blipFill>
          <a:ln w="38100">
            <a:solidFill>
              <a:schemeClr val="accent2"/>
            </a:solidFill>
            <a:prstDash val="solid"/>
          </a:ln>
        </p:spPr>
        <p:txBody>
          <a:bodyPr>
            <a:normAutofit/>
          </a:bodyPr>
          <a:lstStyle/>
          <a:p>
            <a:pPr>
              <a:defRPr/>
            </a:pPr>
            <a:r>
              <a:rPr lang="cs-CZ" sz="3200" b="1" dirty="0" smtClean="0">
                <a:solidFill>
                  <a:srgbClr val="C00000"/>
                </a:solidFill>
              </a:rPr>
              <a:t>O B Y V A T E L S T V O 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179512" y="1052736"/>
            <a:ext cx="8856984" cy="5616624"/>
          </a:xfrm>
          <a:noFill/>
          <a:effectLst>
            <a:innerShdw blurRad="63500" dist="50800" dir="18900000">
              <a:prstClr val="black">
                <a:alpha val="50000"/>
              </a:prstClr>
            </a:innerShdw>
          </a:effectLst>
          <a:extLst/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Font typeface="Arial" charset="0"/>
              <a:buNone/>
              <a:defRPr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V Evropě žije přes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700 milionů lidí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kteří tvoří víc než 15% světové populace. Podle počtu obyvatel je Evropa po Asii a Africe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3. nejlidnatějším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světadílem.</a:t>
            </a:r>
          </a:p>
          <a:p>
            <a:pPr marL="0" indent="0">
              <a:lnSpc>
                <a:spcPct val="150000"/>
              </a:lnSpc>
              <a:buFont typeface="Arial" charset="0"/>
              <a:buNone/>
              <a:defRPr/>
            </a:pPr>
            <a:endParaRPr lang="cs-CZ" sz="12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Font typeface="Arial" charset="0"/>
              <a:buNone/>
              <a:defRPr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Evropa má ze všech světadílů nejvyšší průměrnou hustotu zalidnění 67 obyvatel na 1 km</a:t>
            </a:r>
            <a:r>
              <a:rPr lang="cs-CZ" sz="2800" baseline="30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Jsou však velké rozdíly v hustotě zalidnění mezi různými evropskými státy a oblastmi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>
              <a:buFont typeface="Arial" charset="0"/>
              <a:buNone/>
              <a:defRPr/>
            </a:pPr>
            <a:endParaRPr lang="cs-CZ" sz="10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cs-CZ" sz="2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? Jak přírodní podmínky ovlivňují hustotu zalidnění?</a:t>
            </a:r>
            <a:endParaRPr lang="cs-CZ" sz="28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352928" cy="633412"/>
          </a:xfrm>
          <a:blipFill>
            <a:blip r:embed="rId2"/>
            <a:tile tx="0" ty="0" sx="100000" sy="100000" flip="none" algn="tl"/>
          </a:blipFill>
          <a:ln w="38100">
            <a:solidFill>
              <a:srgbClr val="C00000"/>
            </a:solidFill>
          </a:ln>
        </p:spPr>
        <p:txBody>
          <a:bodyPr>
            <a:normAutofit/>
          </a:bodyPr>
          <a:lstStyle/>
          <a:p>
            <a:pPr>
              <a:defRPr/>
            </a:pPr>
            <a:r>
              <a:rPr lang="cs-CZ" sz="3200" b="1" dirty="0" smtClean="0">
                <a:solidFill>
                  <a:srgbClr val="C00000"/>
                </a:solidFill>
              </a:rPr>
              <a:t>S Í D L A</a:t>
            </a:r>
            <a:endParaRPr lang="cs-CZ" sz="32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628800"/>
            <a:ext cx="8568952" cy="3528392"/>
          </a:xfrm>
          <a:ln>
            <a:solidFill>
              <a:schemeClr val="bg1"/>
            </a:solidFill>
          </a:ln>
        </p:spPr>
        <p:txBody>
          <a:bodyPr/>
          <a:lstStyle/>
          <a:p>
            <a:pPr marL="0" indent="0">
              <a:lnSpc>
                <a:spcPct val="130000"/>
              </a:lnSpc>
              <a:buFont typeface="Arial" charset="0"/>
              <a:buNone/>
              <a:defRPr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S rozvojem průmyslu ve 20. století se začal zvyšovat podíl obyvatelstva žijícího ve městech. Tento proces se nazývá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urbanizace.</a:t>
            </a:r>
          </a:p>
          <a:p>
            <a:pPr marL="0" indent="0">
              <a:lnSpc>
                <a:spcPct val="130000"/>
              </a:lnSpc>
              <a:buFont typeface="Arial" charset="0"/>
              <a:buNone/>
              <a:defRPr/>
            </a:pPr>
            <a:endParaRPr lang="cs-CZ" sz="800" b="1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30000"/>
              </a:lnSpc>
              <a:buFont typeface="Arial" charset="0"/>
              <a:buNone/>
              <a:defRPr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Ve městech žije 3/5 obyvatel Evropy.  Evropská města se liší svým charakterem podle dílčích oblastí.</a:t>
            </a:r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3280" y="188640"/>
            <a:ext cx="9003216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30000"/>
              </a:lnSpc>
              <a:buFont typeface="Arial" pitchFamily="34" charset="0"/>
              <a:buChar char="•"/>
              <a:defRPr/>
            </a:pP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>Jihoevropská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města se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vyznačují zpravidla zachovalým historickým jádrem s cennými stavebními památkami (např. Florencie). 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130000"/>
              </a:lnSpc>
              <a:buFont typeface="Arial" pitchFamily="34" charset="0"/>
              <a:buChar char="•"/>
              <a:defRPr/>
            </a:pPr>
            <a:endParaRPr lang="cs-CZ" sz="8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130000"/>
              </a:lnSpc>
              <a:buFont typeface="Arial" pitchFamily="34" charset="0"/>
              <a:buChar char="•"/>
              <a:defRPr/>
            </a:pPr>
            <a:r>
              <a:rPr lang="cs-CZ" sz="2400" u="sng" dirty="0">
                <a:latin typeface="Arial" pitchFamily="34" charset="0"/>
                <a:cs typeface="Arial" pitchFamily="34" charset="0"/>
              </a:rPr>
              <a:t>Města na </a:t>
            </a: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>pobřeží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se 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často potýkají s nedostatkem prostoru pro rozvoj hospodářství i bydlení (např. Monte Carlo). 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130000"/>
              </a:lnSpc>
              <a:buFont typeface="Arial" pitchFamily="34" charset="0"/>
              <a:buChar char="•"/>
              <a:defRPr/>
            </a:pPr>
            <a:endParaRPr lang="cs-CZ" sz="8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130000"/>
              </a:lnSpc>
              <a:buFont typeface="Arial" pitchFamily="34" charset="0"/>
              <a:buChar char="•"/>
              <a:defRPr/>
            </a:pPr>
            <a:r>
              <a:rPr lang="cs-CZ" sz="2400" u="sng" dirty="0">
                <a:latin typeface="Arial" pitchFamily="34" charset="0"/>
                <a:cs typeface="Arial" pitchFamily="34" charset="0"/>
              </a:rPr>
              <a:t>Západoevropská města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zažila svůj rozvoj již za průmyslové revoluce. Nakupení hospodářských činností působilo nepříznivě na životní podmínky (např. Londýn - smog). </a:t>
            </a:r>
            <a:endParaRPr lang="cs-CZ" sz="24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130000"/>
              </a:lnSpc>
              <a:buFont typeface="Arial" pitchFamily="34" charset="0"/>
              <a:buChar char="•"/>
              <a:defRPr/>
            </a:pPr>
            <a:endParaRPr lang="cs-CZ" sz="8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130000"/>
              </a:lnSpc>
              <a:buFont typeface="Arial" pitchFamily="34" charset="0"/>
              <a:buChar char="•"/>
              <a:defRPr/>
            </a:pPr>
            <a:r>
              <a:rPr lang="cs-CZ" sz="2400" dirty="0">
                <a:latin typeface="Arial" pitchFamily="34" charset="0"/>
                <a:cs typeface="Arial" pitchFamily="34" charset="0"/>
              </a:rPr>
              <a:t>Města </a:t>
            </a:r>
            <a:r>
              <a:rPr lang="cs-CZ" sz="2400" u="sng" dirty="0">
                <a:latin typeface="Arial" pitchFamily="34" charset="0"/>
                <a:cs typeface="Arial" pitchFamily="34" charset="0"/>
              </a:rPr>
              <a:t>střední a východní Evropy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– rozsáhlá bytová výstavba na okrajích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měst.</a:t>
            </a:r>
          </a:p>
          <a:p>
            <a:pPr marL="457200" indent="-457200">
              <a:lnSpc>
                <a:spcPct val="130000"/>
              </a:lnSpc>
              <a:buFont typeface="Arial" pitchFamily="34" charset="0"/>
              <a:buChar char="•"/>
              <a:defRPr/>
            </a:pPr>
            <a:endParaRPr lang="cs-CZ" sz="8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130000"/>
              </a:lnSpc>
              <a:buFont typeface="Arial" pitchFamily="34" charset="0"/>
              <a:buChar char="•"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V </a:t>
            </a:r>
            <a:r>
              <a:rPr lang="cs-CZ" sz="2400" u="sng" dirty="0">
                <a:latin typeface="Arial" pitchFamily="34" charset="0"/>
                <a:cs typeface="Arial" pitchFamily="34" charset="0"/>
              </a:rPr>
              <a:t>severní části Evropy</a:t>
            </a:r>
            <a:r>
              <a:rPr lang="cs-CZ" sz="2400" dirty="0">
                <a:latin typeface="Arial" pitchFamily="34" charset="0"/>
                <a:cs typeface="Arial" pitchFamily="34" charset="0"/>
              </a:rPr>
              <a:t> převažují malé vesnice a rozptýlená obydlí.</a:t>
            </a:r>
          </a:p>
        </p:txBody>
      </p:sp>
    </p:spTree>
    <p:extLst>
      <p:ext uri="{BB962C8B-B14F-4D97-AF65-F5344CB8AC3E}">
        <p14:creationId xmlns:p14="http://schemas.microsoft.com/office/powerpoint/2010/main" val="2007440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45171" y="5780082"/>
            <a:ext cx="7272808" cy="658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  <a:buFont typeface="Arial" charset="0"/>
              <a:buNone/>
              <a:defRPr/>
            </a:pPr>
            <a:r>
              <a:rPr lang="cs-CZ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?</a:t>
            </a:r>
            <a:r>
              <a:rPr lang="cs-CZ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Vyhledejte 15 největších evropských měst.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15106" y="308088"/>
            <a:ext cx="83471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Paříž</a:t>
            </a:r>
            <a:endParaRPr lang="cs-CZ" sz="2600" dirty="0"/>
          </a:p>
        </p:txBody>
      </p:sp>
      <p:sp>
        <p:nvSpPr>
          <p:cNvPr id="5" name="Obdélník 4"/>
          <p:cNvSpPr/>
          <p:nvPr/>
        </p:nvSpPr>
        <p:spPr>
          <a:xfrm>
            <a:off x="539552" y="4517519"/>
            <a:ext cx="33622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u="sng" dirty="0"/>
              <a:t>http://upload.wikimedia.org/wikipedia/commons/thumb/6/6e/Paris_-_</a:t>
            </a:r>
            <a:r>
              <a:rPr lang="cs-CZ" sz="1200" u="sng" dirty="0" smtClean="0"/>
              <a:t>Eiffelturm_und_Marsfeld2.jpg</a:t>
            </a:r>
            <a:endParaRPr lang="cs-CZ" sz="12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5996" y="1169864"/>
            <a:ext cx="4376075" cy="328205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4560040" y="554310"/>
            <a:ext cx="133690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Sarajevo</a:t>
            </a:r>
            <a:endParaRPr lang="cs-CZ" sz="2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47778" y="4609853"/>
            <a:ext cx="153195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Foto </a:t>
            </a:r>
            <a:r>
              <a:rPr lang="cs-CZ" sz="1200" dirty="0" smtClean="0"/>
              <a:t>z </a:t>
            </a:r>
            <a:r>
              <a:rPr lang="cs-CZ" sz="1200" dirty="0" smtClean="0"/>
              <a:t>archivu autora</a:t>
            </a:r>
            <a:endParaRPr lang="cs-CZ" sz="1200" dirty="0"/>
          </a:p>
        </p:txBody>
      </p:sp>
      <p:pic>
        <p:nvPicPr>
          <p:cNvPr id="1026" name="Picture 2" descr="C:\Users\pc4\Pictures\DUM zeměpis\francie\Paříž Eiffelova věž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485" y="943700"/>
            <a:ext cx="3384376" cy="3479138"/>
          </a:xfrm>
          <a:prstGeom prst="rect">
            <a:avLst/>
          </a:prstGeom>
          <a:noFill/>
          <a:ln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0088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268758"/>
            <a:ext cx="6624736" cy="4242675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1186070" y="599268"/>
            <a:ext cx="3307059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Monako – Monte Carlo</a:t>
            </a:r>
            <a:endParaRPr lang="cs-CZ" sz="2600" dirty="0"/>
          </a:p>
        </p:txBody>
      </p:sp>
      <p:sp>
        <p:nvSpPr>
          <p:cNvPr id="4" name="Obdélník 3"/>
          <p:cNvSpPr/>
          <p:nvPr/>
        </p:nvSpPr>
        <p:spPr>
          <a:xfrm>
            <a:off x="1225709" y="5733256"/>
            <a:ext cx="212173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/>
              <a:t>Foto dostupné z archivu autora</a:t>
            </a:r>
          </a:p>
        </p:txBody>
      </p:sp>
    </p:spTree>
    <p:extLst>
      <p:ext uri="{BB962C8B-B14F-4D97-AF65-F5344CB8AC3E}">
        <p14:creationId xmlns:p14="http://schemas.microsoft.com/office/powerpoint/2010/main" val="360782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5940152" y="223645"/>
            <a:ext cx="2388731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Švédsko </a:t>
            </a:r>
          </a:p>
          <a:p>
            <a:r>
              <a:rPr lang="cs-CZ" sz="2600" dirty="0" smtClean="0"/>
              <a:t>– městečko Otta</a:t>
            </a:r>
            <a:endParaRPr lang="cs-CZ" sz="26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61420" cy="3429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172978" y="4821052"/>
            <a:ext cx="311735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Bosna a Hercegovina </a:t>
            </a:r>
            <a:r>
              <a:rPr lang="cs-CZ" sz="2600" dirty="0"/>
              <a:t>– vesnice </a:t>
            </a:r>
            <a:r>
              <a:rPr lang="cs-CZ" sz="2600" dirty="0" err="1" smtClean="0"/>
              <a:t>Lukomir</a:t>
            </a:r>
            <a:endParaRPr lang="cs-CZ" sz="2600" dirty="0"/>
          </a:p>
        </p:txBody>
      </p:sp>
      <p:sp>
        <p:nvSpPr>
          <p:cNvPr id="2" name="Obdélník 1"/>
          <p:cNvSpPr/>
          <p:nvPr/>
        </p:nvSpPr>
        <p:spPr>
          <a:xfrm>
            <a:off x="1619672" y="6471961"/>
            <a:ext cx="15319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dirty="0" smtClean="0"/>
              <a:t>Foto </a:t>
            </a:r>
            <a:r>
              <a:rPr lang="cs-CZ" sz="1200" dirty="0"/>
              <a:t>z archivu autora</a:t>
            </a: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2"/>
          <a:stretch/>
        </p:blipFill>
        <p:spPr>
          <a:xfrm>
            <a:off x="3290337" y="2622888"/>
            <a:ext cx="5853663" cy="4256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273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8003232" cy="706437"/>
          </a:xfrm>
          <a:blipFill dpi="0" rotWithShape="1">
            <a:blip r:embed="rId2"/>
            <a:srcRect/>
            <a:tile tx="0" ty="0" sx="100000" sy="100000" flip="none" algn="tl"/>
          </a:blipFill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/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PŘIROZENÝ PŘÍRŮSTEK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772816"/>
            <a:ext cx="8348861" cy="2807642"/>
          </a:xfrm>
        </p:spPr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cs-CZ" sz="2800" dirty="0" smtClean="0">
                <a:latin typeface="Arial" charset="0"/>
                <a:cs typeface="Arial" charset="0"/>
              </a:rPr>
              <a:t>Pro Evropu je typický </a:t>
            </a:r>
            <a:r>
              <a:rPr lang="cs-CZ" sz="2800" b="1" dirty="0" smtClean="0">
                <a:latin typeface="Arial" charset="0"/>
                <a:cs typeface="Arial" charset="0"/>
              </a:rPr>
              <a:t>pokles přirozeného přírůstku obyvatel</a:t>
            </a:r>
            <a:r>
              <a:rPr lang="cs-CZ" sz="2800" dirty="0" smtClean="0">
                <a:latin typeface="Arial" charset="0"/>
                <a:cs typeface="Arial" charset="0"/>
              </a:rPr>
              <a:t> (za rok se narodí nižší počet dětí než je počet zemřelých). Přibývá starých obyvatel, obyvatelstvo jako celek stárne. </a:t>
            </a:r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sah 2"/>
          <p:cNvSpPr>
            <a:spLocks noGrp="1"/>
          </p:cNvSpPr>
          <p:nvPr>
            <p:ph type="body" sz="half" idx="2"/>
          </p:nvPr>
        </p:nvSpPr>
        <p:spPr>
          <a:xfrm>
            <a:off x="323528" y="5085184"/>
            <a:ext cx="7315200" cy="431800"/>
          </a:xfrm>
        </p:spPr>
        <p:txBody>
          <a:bodyPr/>
          <a:lstStyle/>
          <a:p>
            <a:r>
              <a:rPr lang="cs-CZ" sz="2800" b="1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Vysvětlete příčiny rozdílu grafů.</a:t>
            </a:r>
          </a:p>
        </p:txBody>
      </p:sp>
      <p:sp>
        <p:nvSpPr>
          <p:cNvPr id="8196" name="Nadpis 3"/>
          <p:cNvSpPr>
            <a:spLocks noGrp="1"/>
          </p:cNvSpPr>
          <p:nvPr>
            <p:ph type="title"/>
          </p:nvPr>
        </p:nvSpPr>
        <p:spPr>
          <a:xfrm>
            <a:off x="251520" y="2852936"/>
            <a:ext cx="8640960" cy="1728192"/>
          </a:xfrm>
        </p:spPr>
        <p:txBody>
          <a:bodyPr/>
          <a:lstStyle/>
          <a:p>
            <a:r>
              <a:rPr lang="cs-CZ" sz="2600" dirty="0" smtClean="0">
                <a:latin typeface="Arial" charset="0"/>
                <a:cs typeface="Arial" charset="0"/>
              </a:rPr>
              <a:t>Věková pyramida znázorňuje podíl obyvatelstva podle věku a pohlaví. Všimněte si odlišného tvaru pyramid pro Německo a Etiopii. </a:t>
            </a:r>
            <a:endParaRPr lang="cs-CZ" sz="2600" dirty="0" smtClean="0"/>
          </a:p>
        </p:txBody>
      </p:sp>
      <p:pic>
        <p:nvPicPr>
          <p:cNvPr id="1026" name="Picture 2" descr="C:\Users\pc4\Pictures\DUM zeměpis\humánní geografie\věkové pyramid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60000">
            <a:off x="611560" y="223178"/>
            <a:ext cx="7344816" cy="2778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251520" y="6273757"/>
            <a:ext cx="830460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cs-CZ" sz="1200" dirty="0" smtClean="0"/>
              <a:t>Dostupné: HÜBELOVÁ</a:t>
            </a:r>
            <a:r>
              <a:rPr lang="cs-CZ" sz="1200" dirty="0"/>
              <a:t>, Dana a Petr CHALUPA. </a:t>
            </a:r>
            <a:r>
              <a:rPr lang="cs-CZ" sz="1200" i="1" dirty="0"/>
              <a:t>Zeměpis: učebnice</a:t>
            </a:r>
            <a:r>
              <a:rPr lang="cs-CZ" sz="1200" dirty="0"/>
              <a:t>. 1. vyd. [</a:t>
            </a:r>
            <a:r>
              <a:rPr lang="cs-CZ" sz="1200" dirty="0" err="1"/>
              <a:t>i.e</a:t>
            </a:r>
            <a:r>
              <a:rPr lang="cs-CZ" sz="1200" dirty="0"/>
              <a:t>. 2. vyd.]. Brno: Nová škola, 2010, 95 s. Duhová řada. ISBN 978-80-7289-148-1.</a:t>
            </a:r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4"/>
          <p:cNvSpPr>
            <a:spLocks noGrp="1"/>
          </p:cNvSpPr>
          <p:nvPr>
            <p:ph type="title"/>
          </p:nvPr>
        </p:nvSpPr>
        <p:spPr>
          <a:xfrm>
            <a:off x="683568" y="332656"/>
            <a:ext cx="7844780" cy="777875"/>
          </a:xfrm>
          <a:blipFill dpi="0" rotWithShape="1">
            <a:blip r:embed="rId2"/>
            <a:srcRect/>
            <a:tile tx="0" ty="0" sx="100000" sy="100000" flip="none" algn="tl"/>
          </a:blipFill>
          <a:ln w="38100">
            <a:solidFill>
              <a:schemeClr val="accent2"/>
            </a:solidFill>
            <a:miter lim="800000"/>
            <a:headEnd/>
            <a:tailEnd/>
          </a:ln>
        </p:spPr>
        <p:txBody>
          <a:bodyPr/>
          <a:lstStyle/>
          <a:p>
            <a:r>
              <a:rPr lang="cs-CZ" sz="3200" b="1" dirty="0" smtClean="0">
                <a:solidFill>
                  <a:srgbClr val="C00000"/>
                </a:solidFill>
              </a:rPr>
              <a:t>M I G R A C E</a:t>
            </a:r>
          </a:p>
        </p:txBody>
      </p:sp>
      <p:sp>
        <p:nvSpPr>
          <p:cNvPr id="9219" name="Zástupný symbol pro obsah 5"/>
          <p:cNvSpPr>
            <a:spLocks noGrp="1"/>
          </p:cNvSpPr>
          <p:nvPr>
            <p:ph sz="quarter" idx="1"/>
          </p:nvPr>
        </p:nvSpPr>
        <p:spPr>
          <a:xfrm>
            <a:off x="251520" y="1700213"/>
            <a:ext cx="8712967" cy="4319587"/>
          </a:xfrm>
        </p:spPr>
        <p:txBody>
          <a:bodyPr/>
          <a:lstStyle/>
          <a:p>
            <a:pPr marL="0" indent="0">
              <a:lnSpc>
                <a:spcPct val="150000"/>
              </a:lnSpc>
              <a:buFont typeface="Arial" charset="0"/>
              <a:buNone/>
            </a:pPr>
            <a:r>
              <a:rPr lang="cs-CZ" sz="2600" dirty="0" smtClean="0">
                <a:latin typeface="Arial" charset="0"/>
                <a:cs typeface="Arial" charset="0"/>
              </a:rPr>
              <a:t>Zejména státy západní Evropy jsou cílem </a:t>
            </a:r>
            <a:r>
              <a:rPr lang="cs-CZ" sz="2600" b="1" dirty="0" smtClean="0">
                <a:latin typeface="Arial" charset="0"/>
                <a:cs typeface="Arial" charset="0"/>
              </a:rPr>
              <a:t>přistěhovalců</a:t>
            </a:r>
            <a:r>
              <a:rPr lang="cs-CZ" sz="2600" dirty="0" smtClean="0">
                <a:latin typeface="Arial" charset="0"/>
                <a:cs typeface="Arial" charset="0"/>
              </a:rPr>
              <a:t> (imigrantů) z jiných světadílů, např. z Afriky, Asie, V a JV Evropy. Mnozí utíkají před politickými nepokoji, náboženským a rasovým útiskem nebo za vyšší životní úrovní. To přispívá k růstu počtu obyvatel západní Evropy.</a:t>
            </a:r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47248" cy="706437"/>
          </a:xfrm>
          <a:blipFill dpi="0" rotWithShape="1">
            <a:blip r:embed="rId2"/>
            <a:srcRect/>
            <a:tile tx="0" ty="0" sx="100000" sy="100000" flip="none" algn="tl"/>
          </a:blipFill>
          <a:ln w="38100">
            <a:solidFill>
              <a:srgbClr val="C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cs-CZ" sz="3200" b="1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N Á R O D 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340768"/>
            <a:ext cx="8784976" cy="5256584"/>
          </a:xfrm>
        </p:spPr>
        <p:txBody>
          <a:bodyPr/>
          <a:lstStyle/>
          <a:p>
            <a:pPr>
              <a:defRPr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ZOPAKUJTE SI: </a:t>
            </a:r>
            <a:r>
              <a:rPr lang="cs-CZ" sz="2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Co je národ?</a:t>
            </a:r>
          </a:p>
          <a:p>
            <a:pPr>
              <a:defRPr/>
            </a:pPr>
            <a:endParaRPr lang="cs-CZ" sz="12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Font typeface="Arial" charset="0"/>
              <a:buNone/>
              <a:defRPr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V Evropě žije kolem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50 národů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Velká část obyvatel žije ve svém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národním státě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, kde počet obyvatel určité národnosti přesahuje 90% (např. Portugalsko, Norsko, ČR). Jiné státy jsou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mnohonárodnostní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– obyvatelstvo jedné národnosti zde netvoří víc než 90% ( např. Velká Británie, Francie, Německo).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3"/>
          <p:cNvSpPr>
            <a:spLocks noGrp="1"/>
          </p:cNvSpPr>
          <p:nvPr>
            <p:ph type="title"/>
          </p:nvPr>
        </p:nvSpPr>
        <p:spPr>
          <a:xfrm>
            <a:off x="539552" y="116632"/>
            <a:ext cx="8147248" cy="648072"/>
          </a:xfrm>
          <a:blipFill dpi="0" rotWithShape="1">
            <a:blip r:embed="rId2"/>
            <a:srcRect/>
            <a:tile tx="0" ty="0" sx="100000" sy="100000" flip="none" algn="tl"/>
          </a:blipFill>
          <a:ln w="38100">
            <a:solidFill>
              <a:srgbClr val="C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cs-CZ" sz="3200" b="1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J A Z Y K O V É    R O D I N Y</a:t>
            </a:r>
          </a:p>
        </p:txBody>
      </p:sp>
      <p:pic>
        <p:nvPicPr>
          <p:cNvPr id="2" name="Zástupný symbol pro obsah 1"/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60000">
            <a:off x="825519" y="1054307"/>
            <a:ext cx="7530419" cy="5195685"/>
          </a:xfrm>
        </p:spPr>
      </p:pic>
      <p:sp>
        <p:nvSpPr>
          <p:cNvPr id="3" name="Obdélník 2"/>
          <p:cNvSpPr/>
          <p:nvPr/>
        </p:nvSpPr>
        <p:spPr>
          <a:xfrm>
            <a:off x="251520" y="6396335"/>
            <a:ext cx="87129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cs-CZ" sz="1200" dirty="0" smtClean="0"/>
              <a:t>Dostupné: HÜBELOVÁ</a:t>
            </a:r>
            <a:r>
              <a:rPr lang="cs-CZ" sz="1200" dirty="0"/>
              <a:t>, Dana a Petr CHALUPA. </a:t>
            </a:r>
            <a:r>
              <a:rPr lang="cs-CZ" sz="1200" i="1" dirty="0"/>
              <a:t>Zeměpis: učebnice</a:t>
            </a:r>
            <a:r>
              <a:rPr lang="cs-CZ" sz="1200" dirty="0"/>
              <a:t>. 1. vyd. [</a:t>
            </a:r>
            <a:r>
              <a:rPr lang="cs-CZ" sz="1200" dirty="0" err="1"/>
              <a:t>i.e</a:t>
            </a:r>
            <a:r>
              <a:rPr lang="cs-CZ" sz="1200" dirty="0"/>
              <a:t>. 2. vyd.]. Brno: Nová škola, 2010, 95 s. Duhová řada. ISBN 978-80-7289-148-1.</a:t>
            </a:r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91264" cy="706437"/>
          </a:xfrm>
          <a:blipFill dpi="0" rotWithShape="1">
            <a:blip r:embed="rId2"/>
            <a:srcRect/>
            <a:tile tx="0" ty="0" sx="100000" sy="100000" flip="none" algn="tl"/>
          </a:blipFill>
          <a:ln w="38100">
            <a:solidFill>
              <a:srgbClr val="C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cs-CZ" sz="3200" b="1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J A Z Y K Y</a:t>
            </a:r>
          </a:p>
        </p:txBody>
      </p:sp>
      <p:sp>
        <p:nvSpPr>
          <p:cNvPr id="11267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268760"/>
            <a:ext cx="8964488" cy="5373687"/>
          </a:xfrm>
        </p:spPr>
        <p:txBody>
          <a:bodyPr/>
          <a:lstStyle/>
          <a:p>
            <a:pPr marL="0" indent="0">
              <a:lnSpc>
                <a:spcPct val="130000"/>
              </a:lnSpc>
              <a:buFont typeface="Arial" charset="0"/>
              <a:buNone/>
            </a:pPr>
            <a:r>
              <a:rPr lang="cs-CZ" sz="2600" dirty="0" smtClean="0">
                <a:latin typeface="Arial" charset="0"/>
                <a:cs typeface="Arial" charset="0"/>
              </a:rPr>
              <a:t>Většina obyvatel patří k </a:t>
            </a:r>
            <a:r>
              <a:rPr lang="cs-CZ" sz="2600" b="1" dirty="0" smtClean="0">
                <a:latin typeface="Arial" charset="0"/>
                <a:cs typeface="Arial" charset="0"/>
              </a:rPr>
              <a:t>indoevropské jazykové rodině</a:t>
            </a:r>
            <a:r>
              <a:rPr lang="cs-CZ" sz="2600" dirty="0" smtClean="0">
                <a:latin typeface="Arial" charset="0"/>
                <a:cs typeface="Arial" charset="0"/>
              </a:rPr>
              <a:t>.</a:t>
            </a:r>
          </a:p>
          <a:p>
            <a:pPr marL="0" indent="0">
              <a:lnSpc>
                <a:spcPct val="130000"/>
              </a:lnSpc>
              <a:buFont typeface="Arial" charset="0"/>
              <a:buNone/>
            </a:pPr>
            <a:endParaRPr lang="cs-CZ" sz="800" dirty="0" smtClean="0">
              <a:latin typeface="Arial" charset="0"/>
              <a:cs typeface="Arial" charset="0"/>
            </a:endParaRPr>
          </a:p>
          <a:p>
            <a:pPr marL="0" indent="0">
              <a:lnSpc>
                <a:spcPct val="130000"/>
              </a:lnSpc>
              <a:buFont typeface="Arial" charset="0"/>
              <a:buNone/>
            </a:pPr>
            <a:r>
              <a:rPr lang="cs-CZ" sz="2600" dirty="0" smtClean="0">
                <a:latin typeface="Arial" charset="0"/>
                <a:cs typeface="Arial" charset="0"/>
              </a:rPr>
              <a:t>	Nejpočetnější jazykovou skupinou z této rodiny jsou </a:t>
            </a:r>
            <a:r>
              <a:rPr lang="cs-CZ" sz="2600" b="1" dirty="0" smtClean="0">
                <a:latin typeface="Arial" charset="0"/>
                <a:cs typeface="Arial" charset="0"/>
              </a:rPr>
              <a:t>Slované</a:t>
            </a:r>
            <a:r>
              <a:rPr lang="cs-CZ" sz="2600" dirty="0" smtClean="0">
                <a:latin typeface="Arial" charset="0"/>
                <a:cs typeface="Arial" charset="0"/>
              </a:rPr>
              <a:t>, kteří mluví </a:t>
            </a:r>
            <a:r>
              <a:rPr lang="cs-CZ" sz="2600" u="sng" dirty="0" smtClean="0">
                <a:latin typeface="Arial" charset="0"/>
                <a:cs typeface="Arial" charset="0"/>
              </a:rPr>
              <a:t>slovanskými jazyky</a:t>
            </a:r>
            <a:r>
              <a:rPr lang="cs-CZ" sz="2600" dirty="0" smtClean="0">
                <a:latin typeface="Arial" charset="0"/>
                <a:cs typeface="Arial" charset="0"/>
              </a:rPr>
              <a:t> (např. </a:t>
            </a:r>
            <a:r>
              <a:rPr lang="cs-CZ" sz="2600" b="1" dirty="0" smtClean="0">
                <a:solidFill>
                  <a:srgbClr val="0070C0"/>
                </a:solidFill>
                <a:latin typeface="Arial" charset="0"/>
                <a:cs typeface="Arial" charset="0"/>
              </a:rPr>
              <a:t>polština, čeština, slovenština, ruština</a:t>
            </a:r>
            <a:r>
              <a:rPr lang="cs-CZ" sz="2600" dirty="0" smtClean="0">
                <a:latin typeface="Arial" charset="0"/>
                <a:cs typeface="Arial" charset="0"/>
              </a:rPr>
              <a:t>).</a:t>
            </a:r>
          </a:p>
          <a:p>
            <a:pPr marL="0" indent="0">
              <a:lnSpc>
                <a:spcPct val="130000"/>
              </a:lnSpc>
              <a:buFont typeface="Arial" charset="0"/>
              <a:buNone/>
            </a:pPr>
            <a:endParaRPr lang="cs-CZ" sz="400" dirty="0" smtClean="0">
              <a:latin typeface="Arial" charset="0"/>
              <a:cs typeface="Arial" charset="0"/>
            </a:endParaRPr>
          </a:p>
          <a:p>
            <a:pPr marL="0" indent="0">
              <a:lnSpc>
                <a:spcPct val="130000"/>
              </a:lnSpc>
              <a:buFont typeface="Arial" charset="0"/>
              <a:buNone/>
            </a:pPr>
            <a:r>
              <a:rPr lang="cs-CZ" sz="2600" dirty="0" smtClean="0">
                <a:latin typeface="Arial" charset="0"/>
                <a:cs typeface="Arial" charset="0"/>
              </a:rPr>
              <a:t>	Druhou největší skupinu tvoří </a:t>
            </a:r>
            <a:r>
              <a:rPr lang="cs-CZ" sz="2600" b="1" dirty="0" smtClean="0">
                <a:latin typeface="Arial" charset="0"/>
                <a:cs typeface="Arial" charset="0"/>
              </a:rPr>
              <a:t>Germáni</a:t>
            </a:r>
            <a:r>
              <a:rPr lang="cs-CZ" sz="2600" dirty="0" smtClean="0">
                <a:latin typeface="Arial" charset="0"/>
                <a:cs typeface="Arial" charset="0"/>
              </a:rPr>
              <a:t> hovořící </a:t>
            </a:r>
            <a:r>
              <a:rPr lang="cs-CZ" sz="2600" u="sng" dirty="0" smtClean="0">
                <a:latin typeface="Arial" charset="0"/>
                <a:cs typeface="Arial" charset="0"/>
              </a:rPr>
              <a:t>germánskými jazyky</a:t>
            </a:r>
            <a:r>
              <a:rPr lang="cs-CZ" sz="2600" dirty="0" smtClean="0">
                <a:latin typeface="Arial" charset="0"/>
                <a:cs typeface="Arial" charset="0"/>
              </a:rPr>
              <a:t> (např. </a:t>
            </a:r>
            <a:r>
              <a:rPr lang="cs-CZ" sz="2600" b="1" dirty="0" smtClean="0">
                <a:solidFill>
                  <a:srgbClr val="7030A0"/>
                </a:solidFill>
                <a:latin typeface="Arial" charset="0"/>
                <a:cs typeface="Arial" charset="0"/>
              </a:rPr>
              <a:t>angličtina, němčina</a:t>
            </a:r>
            <a:r>
              <a:rPr lang="cs-CZ" sz="2600" dirty="0" smtClean="0">
                <a:latin typeface="Arial" charset="0"/>
                <a:cs typeface="Arial" charset="0"/>
              </a:rPr>
              <a:t>).</a:t>
            </a:r>
          </a:p>
          <a:p>
            <a:pPr marL="0" indent="0">
              <a:lnSpc>
                <a:spcPct val="130000"/>
              </a:lnSpc>
              <a:buFont typeface="Arial" charset="0"/>
              <a:buNone/>
            </a:pPr>
            <a:endParaRPr lang="cs-CZ" sz="400" dirty="0" smtClean="0">
              <a:latin typeface="Arial" charset="0"/>
              <a:cs typeface="Arial" charset="0"/>
            </a:endParaRPr>
          </a:p>
          <a:p>
            <a:pPr marL="0" indent="0">
              <a:lnSpc>
                <a:spcPct val="130000"/>
              </a:lnSpc>
              <a:buFont typeface="Arial" charset="0"/>
              <a:buNone/>
            </a:pPr>
            <a:r>
              <a:rPr lang="cs-CZ" sz="2600" dirty="0" smtClean="0">
                <a:latin typeface="Arial" charset="0"/>
                <a:cs typeface="Arial" charset="0"/>
              </a:rPr>
              <a:t>	Třetí nejpočetnější skupinou je </a:t>
            </a:r>
            <a:r>
              <a:rPr lang="cs-CZ" sz="2600" b="1" dirty="0" smtClean="0">
                <a:latin typeface="Arial" charset="0"/>
                <a:cs typeface="Arial" charset="0"/>
              </a:rPr>
              <a:t>románské obyvatelstvo </a:t>
            </a:r>
            <a:r>
              <a:rPr lang="cs-CZ" sz="2600" dirty="0" smtClean="0">
                <a:latin typeface="Arial" charset="0"/>
                <a:cs typeface="Arial" charset="0"/>
              </a:rPr>
              <a:t>mluvící </a:t>
            </a:r>
            <a:r>
              <a:rPr lang="cs-CZ" sz="2600" u="sng" dirty="0" smtClean="0">
                <a:latin typeface="Arial" charset="0"/>
                <a:cs typeface="Arial" charset="0"/>
              </a:rPr>
              <a:t>románskými jazyky</a:t>
            </a:r>
            <a:r>
              <a:rPr lang="cs-CZ" sz="2600" dirty="0" smtClean="0">
                <a:latin typeface="Arial" charset="0"/>
                <a:cs typeface="Arial" charset="0"/>
              </a:rPr>
              <a:t> (např. </a:t>
            </a:r>
            <a:r>
              <a:rPr lang="cs-CZ" sz="2600" b="1" dirty="0" smtClean="0">
                <a:solidFill>
                  <a:srgbClr val="00B050"/>
                </a:solidFill>
                <a:latin typeface="Arial" charset="0"/>
                <a:cs typeface="Arial" charset="0"/>
              </a:rPr>
              <a:t>francouzština, italština, španělština, portugalština</a:t>
            </a:r>
            <a:r>
              <a:rPr lang="cs-CZ" sz="2600" dirty="0" smtClean="0">
                <a:latin typeface="Arial" charset="0"/>
                <a:cs typeface="Arial" charset="0"/>
              </a:rPr>
              <a:t>).</a:t>
            </a:r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dirty="0" smtClean="0">
                <a:latin typeface="Arial" charset="0"/>
                <a:cs typeface="Arial" charset="0"/>
              </a:rPr>
              <a:t>Přiřaďte k uvedeným státům jazykovou rodinu, </a:t>
            </a:r>
            <a:br>
              <a:rPr lang="cs-CZ" sz="2800" dirty="0" smtClean="0">
                <a:latin typeface="Arial" charset="0"/>
                <a:cs typeface="Arial" charset="0"/>
              </a:rPr>
            </a:br>
            <a:r>
              <a:rPr lang="cs-CZ" sz="2800" dirty="0" smtClean="0">
                <a:latin typeface="Arial" charset="0"/>
                <a:cs typeface="Arial" charset="0"/>
              </a:rPr>
              <a:t>ke které patří jeho úřední jazyk:</a:t>
            </a:r>
          </a:p>
        </p:txBody>
      </p:sp>
      <p:sp>
        <p:nvSpPr>
          <p:cNvPr id="13315" name="TextovéPole 2"/>
          <p:cNvSpPr txBox="1">
            <a:spLocks noChangeArrowheads="1"/>
          </p:cNvSpPr>
          <p:nvPr/>
        </p:nvSpPr>
        <p:spPr bwMode="auto">
          <a:xfrm>
            <a:off x="1100138" y="2035175"/>
            <a:ext cx="280339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2800" dirty="0">
                <a:latin typeface="Arial" charset="0"/>
              </a:rPr>
              <a:t>a) Velká Británie</a:t>
            </a:r>
          </a:p>
        </p:txBody>
      </p:sp>
      <p:sp>
        <p:nvSpPr>
          <p:cNvPr id="13316" name="TextovéPole 3"/>
          <p:cNvSpPr txBox="1">
            <a:spLocks noChangeArrowheads="1"/>
          </p:cNvSpPr>
          <p:nvPr/>
        </p:nvSpPr>
        <p:spPr bwMode="auto">
          <a:xfrm>
            <a:off x="1116013" y="2797175"/>
            <a:ext cx="16241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2800" dirty="0">
                <a:latin typeface="Arial" charset="0"/>
              </a:rPr>
              <a:t>b) Rusko</a:t>
            </a:r>
          </a:p>
        </p:txBody>
      </p:sp>
      <p:sp>
        <p:nvSpPr>
          <p:cNvPr id="13317" name="TextovéPole 4"/>
          <p:cNvSpPr txBox="1">
            <a:spLocks noChangeArrowheads="1"/>
          </p:cNvSpPr>
          <p:nvPr/>
        </p:nvSpPr>
        <p:spPr bwMode="auto">
          <a:xfrm>
            <a:off x="1116013" y="3562350"/>
            <a:ext cx="13436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2800" dirty="0">
                <a:latin typeface="Arial" charset="0"/>
              </a:rPr>
              <a:t>c) Itálie</a:t>
            </a:r>
          </a:p>
        </p:txBody>
      </p:sp>
      <p:sp>
        <p:nvSpPr>
          <p:cNvPr id="13318" name="TextovéPole 5"/>
          <p:cNvSpPr txBox="1">
            <a:spLocks noChangeArrowheads="1"/>
          </p:cNvSpPr>
          <p:nvPr/>
        </p:nvSpPr>
        <p:spPr bwMode="auto">
          <a:xfrm>
            <a:off x="1116013" y="4244975"/>
            <a:ext cx="16241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2800" dirty="0">
                <a:latin typeface="Arial" charset="0"/>
              </a:rPr>
              <a:t>d) Řecko</a:t>
            </a:r>
          </a:p>
        </p:txBody>
      </p:sp>
      <p:sp>
        <p:nvSpPr>
          <p:cNvPr id="13319" name="TextovéPole 6"/>
          <p:cNvSpPr txBox="1">
            <a:spLocks noChangeArrowheads="1"/>
          </p:cNvSpPr>
          <p:nvPr/>
        </p:nvSpPr>
        <p:spPr bwMode="auto">
          <a:xfrm>
            <a:off x="1112838" y="4894263"/>
            <a:ext cx="220605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2800" dirty="0">
                <a:latin typeface="Arial" charset="0"/>
              </a:rPr>
              <a:t>e) Maďarsko</a:t>
            </a:r>
          </a:p>
        </p:txBody>
      </p:sp>
      <p:sp>
        <p:nvSpPr>
          <p:cNvPr id="13320" name="TextovéPole 7"/>
          <p:cNvSpPr txBox="1">
            <a:spLocks noChangeArrowheads="1"/>
          </p:cNvSpPr>
          <p:nvPr/>
        </p:nvSpPr>
        <p:spPr bwMode="auto">
          <a:xfrm>
            <a:off x="1160463" y="5516563"/>
            <a:ext cx="138371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2800" dirty="0">
                <a:latin typeface="Arial" charset="0"/>
              </a:rPr>
              <a:t>f) Malta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4427538" y="2035175"/>
            <a:ext cx="196560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2800" dirty="0">
                <a:solidFill>
                  <a:srgbClr val="C00000"/>
                </a:solidFill>
                <a:latin typeface="Arial" charset="0"/>
              </a:rPr>
              <a:t>germánská</a:t>
            </a:r>
          </a:p>
        </p:txBody>
      </p:sp>
      <p:sp>
        <p:nvSpPr>
          <p:cNvPr id="10" name="TextovéPole 9"/>
          <p:cNvSpPr txBox="1">
            <a:spLocks noChangeArrowheads="1"/>
          </p:cNvSpPr>
          <p:nvPr/>
        </p:nvSpPr>
        <p:spPr bwMode="auto">
          <a:xfrm>
            <a:off x="4419600" y="2778125"/>
            <a:ext cx="17844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2800" dirty="0">
                <a:solidFill>
                  <a:srgbClr val="C00000"/>
                </a:solidFill>
                <a:latin typeface="Arial" charset="0"/>
              </a:rPr>
              <a:t>slovanská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4427538" y="3562350"/>
            <a:ext cx="176522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2800" dirty="0">
                <a:solidFill>
                  <a:srgbClr val="C00000"/>
                </a:solidFill>
                <a:latin typeface="Arial" charset="0"/>
              </a:rPr>
              <a:t>románská</a:t>
            </a:r>
          </a:p>
        </p:txBody>
      </p:sp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4491038" y="4244975"/>
            <a:ext cx="162576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2800" dirty="0">
                <a:solidFill>
                  <a:srgbClr val="C00000"/>
                </a:solidFill>
                <a:latin typeface="Arial" charset="0"/>
              </a:rPr>
              <a:t>helénská</a:t>
            </a:r>
          </a:p>
        </p:txBody>
      </p:sp>
      <p:sp>
        <p:nvSpPr>
          <p:cNvPr id="13" name="TextovéPole 12"/>
          <p:cNvSpPr txBox="1">
            <a:spLocks noChangeArrowheads="1"/>
          </p:cNvSpPr>
          <p:nvPr/>
        </p:nvSpPr>
        <p:spPr bwMode="auto">
          <a:xfrm>
            <a:off x="4438650" y="4894263"/>
            <a:ext cx="184537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2800" dirty="0">
                <a:solidFill>
                  <a:srgbClr val="C00000"/>
                </a:solidFill>
                <a:latin typeface="Arial" charset="0"/>
              </a:rPr>
              <a:t>ugrofinská</a:t>
            </a:r>
          </a:p>
        </p:txBody>
      </p:sp>
      <p:sp>
        <p:nvSpPr>
          <p:cNvPr id="14" name="TextovéPole 13"/>
          <p:cNvSpPr txBox="1">
            <a:spLocks noChangeArrowheads="1"/>
          </p:cNvSpPr>
          <p:nvPr/>
        </p:nvSpPr>
        <p:spPr bwMode="auto">
          <a:xfrm>
            <a:off x="4491038" y="5494338"/>
            <a:ext cx="160332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 sz="2800" dirty="0">
                <a:solidFill>
                  <a:srgbClr val="C00000"/>
                </a:solidFill>
                <a:latin typeface="Arial" charset="0"/>
              </a:rPr>
              <a:t>semitská</a:t>
            </a:r>
            <a:endParaRPr lang="cs-CZ" sz="28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>
          <a:xfrm>
            <a:off x="683568" y="116632"/>
            <a:ext cx="7772400" cy="706438"/>
          </a:xfrm>
          <a:blipFill dpi="0" rotWithShape="1">
            <a:blip r:embed="rId2"/>
            <a:srcRect/>
            <a:tile tx="0" ty="0" sx="100000" sy="100000" flip="none" algn="tl"/>
          </a:blipFill>
          <a:ln w="38100">
            <a:solidFill>
              <a:srgbClr val="C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cs-CZ" sz="3200" b="1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N Á B O Ž E N S T V 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980729"/>
            <a:ext cx="8964488" cy="5616624"/>
          </a:xfrm>
        </p:spPr>
        <p:txBody>
          <a:bodyPr>
            <a:noAutofit/>
          </a:bodyPr>
          <a:lstStyle/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V Evropě jsou rozšířena především západní náboženství:</a:t>
            </a:r>
            <a:endParaRPr lang="cs-CZ" sz="2400" dirty="0">
              <a:latin typeface="Arial" pitchFamily="34" charset="0"/>
              <a:cs typeface="Arial" pitchFamily="34" charset="0"/>
            </a:endParaRPr>
          </a:p>
          <a:p>
            <a:pPr>
              <a:buFont typeface="Courier New" pitchFamily="49" charset="0"/>
              <a:buChar char="o"/>
              <a:defRPr/>
            </a:pP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>Křesťanství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- se v Evropě rozděluje na 3 základní církve:</a:t>
            </a:r>
          </a:p>
          <a:p>
            <a:pPr lvl="2">
              <a:buFont typeface="Wingdings" pitchFamily="2" charset="2"/>
              <a:buChar char="§"/>
              <a:defRPr/>
            </a:pP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Katolická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– Z a střední Evropa</a:t>
            </a:r>
          </a:p>
          <a:p>
            <a:pPr lvl="2">
              <a:buFont typeface="Wingdings" pitchFamily="2" charset="2"/>
              <a:buChar char="§"/>
              <a:defRPr/>
            </a:pP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Protestantská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(evangelická) – S Evropa, Velká Británie</a:t>
            </a:r>
          </a:p>
          <a:p>
            <a:pPr lvl="2">
              <a:buFont typeface="Wingdings" pitchFamily="2" charset="2"/>
              <a:buChar char="§"/>
              <a:defRPr/>
            </a:pPr>
            <a:r>
              <a:rPr lang="cs-CZ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Pravoslavná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– V Evropa, Balkánský poloostrov </a:t>
            </a:r>
          </a:p>
          <a:p>
            <a:pPr lvl="2">
              <a:buFont typeface="Arial" pitchFamily="34" charset="0"/>
              <a:buChar char="•"/>
              <a:defRPr/>
            </a:pPr>
            <a:endParaRPr lang="cs-CZ" sz="1200" dirty="0">
              <a:latin typeface="Arial" pitchFamily="34" charset="0"/>
              <a:cs typeface="Arial" pitchFamily="34" charset="0"/>
            </a:endParaRPr>
          </a:p>
          <a:p>
            <a:pPr>
              <a:buFont typeface="Courier New" pitchFamily="49" charset="0"/>
              <a:buChar char="o"/>
              <a:defRPr/>
            </a:pP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>Islám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– Bosna a Hercegovina, Albánie, evropská část Turecka</a:t>
            </a:r>
          </a:p>
          <a:p>
            <a:pPr marL="0" indent="0">
              <a:buFont typeface="Arial" charset="0"/>
              <a:buNone/>
              <a:defRPr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Courier New" pitchFamily="49" charset="0"/>
              <a:buChar char="o"/>
              <a:defRPr/>
            </a:pPr>
            <a:r>
              <a:rPr lang="cs-CZ" sz="2400" u="sng" dirty="0" smtClean="0">
                <a:latin typeface="Arial" pitchFamily="34" charset="0"/>
                <a:cs typeface="Arial" pitchFamily="34" charset="0"/>
              </a:rPr>
              <a:t>Judaismus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– národní náboženství Židů. Nevyznává ho žádný jiný národ. V současnosti žije v různých státech Evropy asi 4,5 milionů Židů.</a:t>
            </a:r>
          </a:p>
          <a:p>
            <a:pPr marL="0" indent="0">
              <a:buFont typeface="Arial" charset="0"/>
              <a:buNone/>
              <a:defRPr/>
            </a:pPr>
            <a:endParaRPr lang="cs-CZ" sz="1200" u="sng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Velký počet Evropanů jsou </a:t>
            </a:r>
            <a:r>
              <a:rPr lang="cs-CZ" sz="2400" b="1" u="sng" dirty="0" smtClean="0">
                <a:latin typeface="Arial" pitchFamily="34" charset="0"/>
                <a:cs typeface="Arial" pitchFamily="34" charset="0"/>
              </a:rPr>
              <a:t>ateisté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(popírají existenci Boha a jiných nadpřirozených sil) nebo </a:t>
            </a:r>
            <a:r>
              <a:rPr lang="cs-CZ" sz="2400" b="1" u="sng" dirty="0" smtClean="0">
                <a:latin typeface="Arial" pitchFamily="34" charset="0"/>
                <a:cs typeface="Arial" pitchFamily="34" charset="0"/>
              </a:rPr>
              <a:t>bez náboženského vyznání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(nehlásí se k žádné církvi nebo náboženství).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496" y="836712"/>
            <a:ext cx="7088896" cy="512307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ovéPole 2"/>
          <p:cNvSpPr txBox="1"/>
          <p:nvPr/>
        </p:nvSpPr>
        <p:spPr>
          <a:xfrm>
            <a:off x="1060507" y="213485"/>
            <a:ext cx="424539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dirty="0" smtClean="0"/>
              <a:t>Bosna a Hercegovina - </a:t>
            </a:r>
            <a:r>
              <a:rPr lang="cs-CZ" sz="2600" dirty="0" err="1" smtClean="0"/>
              <a:t>Počitelj</a:t>
            </a:r>
            <a:endParaRPr lang="cs-CZ" sz="2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996295" y="6161227"/>
            <a:ext cx="14966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Foto z archivu autora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707734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537"/>
          </a:xfrm>
        </p:spPr>
        <p:txBody>
          <a:bodyPr/>
          <a:lstStyle/>
          <a:p>
            <a:pPr algn="l" eaLnBrk="1" hangingPunct="1"/>
            <a:r>
              <a:rPr lang="cs-CZ" sz="3200" dirty="0" smtClean="0"/>
              <a:t>Seznam použitých zdrojů: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468313" y="1312863"/>
            <a:ext cx="8229600" cy="1972121"/>
          </a:xfrm>
        </p:spPr>
        <p:txBody>
          <a:bodyPr/>
          <a:lstStyle/>
          <a:p>
            <a:pPr eaLnBrk="1" hangingPunct="1"/>
            <a:r>
              <a:rPr lang="cs-CZ" sz="2000" dirty="0" smtClean="0"/>
              <a:t>HÜBELOVÁ, Dana a Petr CHALUPA. </a:t>
            </a:r>
            <a:r>
              <a:rPr lang="cs-CZ" sz="2000" i="1" dirty="0" smtClean="0"/>
              <a:t>Zeměpis: učebnice</a:t>
            </a:r>
            <a:r>
              <a:rPr lang="cs-CZ" sz="2000" dirty="0" smtClean="0"/>
              <a:t>. 1. vyd. [i.e. 2. vyd.]. Brno: Nová škola, 2010, 95 s. Duhová řada. ISBN 978-80-7289-148-1.</a:t>
            </a:r>
          </a:p>
          <a:p>
            <a:pPr marL="0" indent="0" eaLnBrk="1" hangingPunct="1">
              <a:buNone/>
            </a:pPr>
            <a:endParaRPr lang="cs-CZ" sz="2000" dirty="0" smtClean="0"/>
          </a:p>
          <a:p>
            <a:pPr eaLnBrk="1" hangingPunct="1"/>
            <a:r>
              <a:rPr lang="cs-CZ" sz="2000" dirty="0"/>
              <a:t>JEŘÁBEK, Milan a Vít VILÍMEK. </a:t>
            </a:r>
            <a:r>
              <a:rPr lang="cs-CZ" sz="2000" i="1" dirty="0"/>
              <a:t>Zeměpis světa: učebnice zeměpisu pro základní školy a víceletá gymnázia</a:t>
            </a:r>
            <a:r>
              <a:rPr lang="cs-CZ" sz="2000" dirty="0"/>
              <a:t>. 1. vyd. Praha: Nakladatelství České geografické společnosti, 1997, 60 s. ISBN 80-860-3407-0.</a:t>
            </a:r>
          </a:p>
          <a:p>
            <a:pPr eaLnBrk="1" hangingPunct="1"/>
            <a:endParaRPr lang="cs-CZ" sz="2000" dirty="0" smtClean="0"/>
          </a:p>
          <a:p>
            <a:pPr eaLnBrk="1" hangingPunct="1"/>
            <a:endParaRPr lang="cs-CZ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793</Words>
  <Application>Microsoft Office PowerPoint</Application>
  <PresentationFormat>Předvádění na obrazovce (4:3)</PresentationFormat>
  <Paragraphs>114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systému Office</vt:lpstr>
      <vt:lpstr>Prezentace aplikace PowerPoint</vt:lpstr>
      <vt:lpstr>EVROPA – O B Y V A T E L S T V O</vt:lpstr>
      <vt:lpstr>Hustota zalidnění Evropy</vt:lpstr>
      <vt:lpstr>O B Y V A T E L S T V O </vt:lpstr>
      <vt:lpstr>S Í D L A</vt:lpstr>
      <vt:lpstr>Prezentace aplikace PowerPoint</vt:lpstr>
      <vt:lpstr>Prezentace aplikace PowerPoint</vt:lpstr>
      <vt:lpstr>Prezentace aplikace PowerPoint</vt:lpstr>
      <vt:lpstr>Prezentace aplikace PowerPoint</vt:lpstr>
      <vt:lpstr>PŘIROZENÝ PŘÍRŮSTEK</vt:lpstr>
      <vt:lpstr>Věková pyramida znázorňuje podíl obyvatelstva podle věku a pohlaví. Všimněte si odlišného tvaru pyramid pro Německo a Etiopii. </vt:lpstr>
      <vt:lpstr>M I G R A C E</vt:lpstr>
      <vt:lpstr>N Á R O D Y</vt:lpstr>
      <vt:lpstr>J A Z Y K O V É    R O D I N Y</vt:lpstr>
      <vt:lpstr>J A Z Y K Y</vt:lpstr>
      <vt:lpstr>Přiřaďte k uvedeným státům jazykovou rodinu,  ke které patří jeho úřední jazyk:</vt:lpstr>
      <vt:lpstr>N Á B O Ž E N S T V Í</vt:lpstr>
      <vt:lpstr>Prezentace aplikace PowerPoint</vt:lpstr>
      <vt:lpstr>Seznam použitých zdrojů: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pc4</cp:lastModifiedBy>
  <cp:revision>30</cp:revision>
  <dcterms:created xsi:type="dcterms:W3CDTF">2012-12-23T08:55:19Z</dcterms:created>
  <dcterms:modified xsi:type="dcterms:W3CDTF">2013-12-19T08:20:31Z</dcterms:modified>
</cp:coreProperties>
</file>