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72" r:id="rId5"/>
    <p:sldId id="261" r:id="rId6"/>
    <p:sldId id="268" r:id="rId7"/>
    <p:sldId id="271" r:id="rId8"/>
    <p:sldId id="262" r:id="rId9"/>
    <p:sldId id="263" r:id="rId10"/>
    <p:sldId id="270" r:id="rId11"/>
    <p:sldId id="273" r:id="rId12"/>
    <p:sldId id="264" r:id="rId13"/>
    <p:sldId id="269" r:id="rId14"/>
    <p:sldId id="266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59" autoAdjust="0"/>
    <p:restoredTop sz="94660"/>
  </p:normalViewPr>
  <p:slideViewPr>
    <p:cSldViewPr>
      <p:cViewPr>
        <p:scale>
          <a:sx n="66" d="100"/>
          <a:sy n="66" d="100"/>
        </p:scale>
        <p:origin x="-4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0ADDE-D832-4316-88AA-6D2662ADCEA8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98A11-D540-4D7E-A8B6-687477D5CC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901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B77FA-C72F-4A4A-915D-43ED77A9A6BF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3EC76-534B-4DCD-A6E8-8FA44D3911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217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A2BD5-8458-4A51-A610-5E250A859A21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D88CB-05DD-46E9-B683-43D9515D60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748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7747F-D895-45B5-A84D-1294A91DB43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16297-A660-4E01-8D68-2E8A2D4018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84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461AD-A643-4060-8F6E-D9D269A83533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ABE49-601B-45FB-99BF-FDA62D26AE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896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42925-469C-4EEA-99D1-7DAD66CFFB97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24F0B-B7E1-4D42-9C5D-F76F0A40C0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241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B985D-03AE-4F72-9441-A47945FE0CCE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9BF8B-0BC7-4A0E-B258-E08347ACFD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082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E70CE-BCB2-477D-A84E-3AABD518631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9293C-65DA-4C88-A43D-0AA088FC7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288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B8CB5-B97B-4974-A1BD-12296B3FEFC1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E931A-3990-4B98-A1CC-7901BE464B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499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5CE7E-E9C5-4663-924D-A6548D555A1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D1A05-E9AB-400E-8572-695CF967FC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740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A3A31-E815-46A3-A25B-60D1C5E87CA9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47B94-3EDE-4EC1-937F-3CF0DC43B4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026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0EB536-877B-4EE2-A093-356BC81B1B95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2823DA-B5B1-4685-9153-FF82473DBF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6/67/SvartifossSumme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607513"/>
              </p:ext>
            </p:extLst>
          </p:nvPr>
        </p:nvGraphicFramePr>
        <p:xfrm>
          <a:off x="179512" y="1844675"/>
          <a:ext cx="8856984" cy="5440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20959"/>
                <a:gridCol w="6436025"/>
              </a:tblGrid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Hana Polanecká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 – ochrana přírody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1.5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6. 9. 2013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</a:t>
                      </a:r>
                      <a:r>
                        <a:rPr lang="cs-CZ" sz="1400" baseline="0" dirty="0" smtClean="0">
                          <a:effectLst/>
                        </a:rPr>
                        <a:t> popíše zvláštnosti  vegetace a přírodních zdrojů.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obsahuje stupně ochrany přírody.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907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 je určen k</a:t>
                      </a:r>
                      <a:r>
                        <a:rPr lang="cs-CZ" sz="1400" baseline="0" dirty="0" smtClean="0">
                          <a:effectLst/>
                        </a:rPr>
                        <a:t> doplnění výuky  o ochraně přírody. Lze jej využít jako studijní materiál.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957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byl názornou pomůckou na dokreslení představy o přírodních krajinách.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9146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468313" y="2133600"/>
            <a:ext cx="8135937" cy="1008063"/>
          </a:xfrm>
          <a:solidFill>
            <a:schemeClr val="accent3">
              <a:lumMod val="40000"/>
              <a:lumOff val="60000"/>
            </a:schemeClr>
          </a:solidFill>
          <a:ln w="76200">
            <a:solidFill>
              <a:srgbClr val="92D050"/>
            </a:solidFill>
          </a:ln>
        </p:spPr>
        <p:txBody>
          <a:bodyPr/>
          <a:lstStyle/>
          <a:p>
            <a:pPr>
              <a:defRPr/>
            </a:pPr>
            <a:r>
              <a:rPr lang="cs-CZ" dirty="0" smtClean="0"/>
              <a:t>EVROPA – OCHRANA PŘÍRODY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5581" y="503401"/>
            <a:ext cx="8150721" cy="55738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600" b="1" dirty="0"/>
              <a:t>Zopakujte si:</a:t>
            </a:r>
          </a:p>
          <a:p>
            <a:pPr>
              <a:defRPr/>
            </a:pPr>
            <a:endParaRPr lang="cs-CZ" sz="2600" dirty="0"/>
          </a:p>
          <a:p>
            <a:pPr marL="457200" indent="-457200">
              <a:lnSpc>
                <a:spcPct val="130000"/>
              </a:lnSpc>
              <a:buFontTx/>
              <a:buAutoNum type="arabicPeriod"/>
              <a:defRPr/>
            </a:pPr>
            <a:r>
              <a:rPr lang="cs-CZ" sz="2600" dirty="0"/>
              <a:t>Jak ovlivňuje přírodu:</a:t>
            </a:r>
          </a:p>
          <a:p>
            <a:pPr>
              <a:lnSpc>
                <a:spcPct val="130000"/>
              </a:lnSpc>
              <a:defRPr/>
            </a:pPr>
            <a:r>
              <a:rPr lang="cs-CZ" sz="2600" dirty="0"/>
              <a:t>	a) zemědělství,</a:t>
            </a:r>
          </a:p>
          <a:p>
            <a:pPr>
              <a:lnSpc>
                <a:spcPct val="130000"/>
              </a:lnSpc>
              <a:defRPr/>
            </a:pPr>
            <a:r>
              <a:rPr lang="cs-CZ" sz="2600" dirty="0"/>
              <a:t>	b) těžební průmysl,</a:t>
            </a:r>
          </a:p>
          <a:p>
            <a:pPr>
              <a:lnSpc>
                <a:spcPct val="130000"/>
              </a:lnSpc>
              <a:defRPr/>
            </a:pPr>
            <a:r>
              <a:rPr lang="cs-CZ" sz="2600" dirty="0"/>
              <a:t>	c) chemický průmysl,</a:t>
            </a:r>
          </a:p>
          <a:p>
            <a:pPr>
              <a:lnSpc>
                <a:spcPct val="130000"/>
              </a:lnSpc>
              <a:defRPr/>
            </a:pPr>
            <a:r>
              <a:rPr lang="cs-CZ" sz="2600" dirty="0"/>
              <a:t>	d) doprava,</a:t>
            </a:r>
          </a:p>
          <a:p>
            <a:pPr>
              <a:lnSpc>
                <a:spcPct val="130000"/>
              </a:lnSpc>
              <a:defRPr/>
            </a:pPr>
            <a:r>
              <a:rPr lang="cs-CZ" sz="2600" dirty="0"/>
              <a:t>	e) cestovní ruch,</a:t>
            </a:r>
          </a:p>
          <a:p>
            <a:pPr>
              <a:lnSpc>
                <a:spcPct val="130000"/>
              </a:lnSpc>
              <a:defRPr/>
            </a:pPr>
            <a:r>
              <a:rPr lang="cs-CZ" sz="2600" dirty="0"/>
              <a:t>	f) rekreace?</a:t>
            </a:r>
          </a:p>
          <a:p>
            <a:pPr>
              <a:lnSpc>
                <a:spcPct val="130000"/>
              </a:lnSpc>
              <a:defRPr/>
            </a:pPr>
            <a:endParaRPr lang="cs-CZ" sz="2600" dirty="0"/>
          </a:p>
          <a:p>
            <a:pPr>
              <a:lnSpc>
                <a:spcPct val="130000"/>
              </a:lnSpc>
              <a:defRPr/>
            </a:pPr>
            <a:r>
              <a:rPr lang="cs-CZ" sz="2600" dirty="0"/>
              <a:t>2. </a:t>
            </a:r>
            <a:r>
              <a:rPr lang="cs-CZ" sz="2600" dirty="0" smtClean="0"/>
              <a:t> Jaké </a:t>
            </a:r>
            <a:r>
              <a:rPr lang="cs-CZ" sz="2600" dirty="0"/>
              <a:t>nebezpečí hrozí při havárii ropných tankerů?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41" r="3351" b="2519"/>
          <a:stretch/>
        </p:blipFill>
        <p:spPr>
          <a:xfrm rot="10860000">
            <a:off x="1206685" y="336300"/>
            <a:ext cx="6905375" cy="464504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66677" y="5014649"/>
            <a:ext cx="69546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Halda v pozadí je pozůstatkem po těžbě černého uhlí </a:t>
            </a:r>
          </a:p>
          <a:p>
            <a:r>
              <a:rPr lang="cs-CZ" sz="2400" b="1" dirty="0" smtClean="0"/>
              <a:t>(Vestfálsko v Německu)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899592" y="6396334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/>
              <a:t>D</a:t>
            </a:r>
            <a:r>
              <a:rPr lang="cs-CZ" sz="1200" dirty="0" smtClean="0"/>
              <a:t>ostupné : KASTNER</a:t>
            </a:r>
            <a:r>
              <a:rPr lang="cs-CZ" sz="1200" dirty="0"/>
              <a:t>, Jiří, Milan HOLEČEK a Libor KRAJÍČEK. </a:t>
            </a:r>
            <a:r>
              <a:rPr lang="cs-CZ" sz="1200" i="1" dirty="0"/>
              <a:t>Zeměpis naší vlasti: učebnice zeměpisu pro základní školy a víceletá gymnázia</a:t>
            </a:r>
            <a:r>
              <a:rPr lang="cs-CZ" sz="1200" dirty="0"/>
              <a:t>. 1. vyd. Praha: Nakladatelství České geografické společnosti, 1997, 95 s. ISBN 80-860-3409-7. </a:t>
            </a:r>
          </a:p>
        </p:txBody>
      </p:sp>
    </p:spTree>
    <p:extLst>
      <p:ext uri="{BB962C8B-B14F-4D97-AF65-F5344CB8AC3E}">
        <p14:creationId xmlns:p14="http://schemas.microsoft.com/office/powerpoint/2010/main" val="12056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000">
            <a:off x="706187" y="3472942"/>
            <a:ext cx="7273925" cy="348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0"/>
            <a:ext cx="9036496" cy="3877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600" dirty="0"/>
              <a:t>Původní </a:t>
            </a:r>
            <a:r>
              <a:rPr lang="cs-CZ" sz="2600" b="1" dirty="0"/>
              <a:t>přírodní krajina </a:t>
            </a:r>
            <a:r>
              <a:rPr lang="cs-CZ" sz="2600" dirty="0"/>
              <a:t>v Evropě se díky lidské činnosti </a:t>
            </a:r>
            <a:r>
              <a:rPr lang="cs-CZ" sz="2600" dirty="0" smtClean="0"/>
              <a:t>změnila: </a:t>
            </a:r>
            <a:endParaRPr lang="cs-CZ" sz="2600" dirty="0"/>
          </a:p>
          <a:p>
            <a:pPr marL="742950" lvl="1" indent="-285750">
              <a:buFont typeface="Wingdings" pitchFamily="2" charset="2"/>
              <a:buChar char="v"/>
              <a:defRPr/>
            </a:pPr>
            <a:r>
              <a:rPr lang="cs-CZ" sz="2600" b="1" dirty="0" smtClean="0"/>
              <a:t>  lesy</a:t>
            </a:r>
            <a:r>
              <a:rPr lang="cs-CZ" sz="2600" dirty="0" smtClean="0"/>
              <a:t> </a:t>
            </a:r>
            <a:r>
              <a:rPr lang="cs-CZ" sz="2600" dirty="0"/>
              <a:t>– vykáceny,</a:t>
            </a:r>
          </a:p>
          <a:p>
            <a:pPr marL="742950" lvl="1" indent="-285750">
              <a:buFont typeface="Wingdings" pitchFamily="2" charset="2"/>
              <a:buChar char="v"/>
              <a:defRPr/>
            </a:pPr>
            <a:r>
              <a:rPr lang="cs-CZ" sz="2600" b="1" dirty="0" smtClean="0"/>
              <a:t>  mokřiny</a:t>
            </a:r>
            <a:r>
              <a:rPr lang="cs-CZ" sz="2600" dirty="0" smtClean="0"/>
              <a:t> </a:t>
            </a:r>
            <a:r>
              <a:rPr lang="cs-CZ" sz="2600" dirty="0"/>
              <a:t>– vysušeny,</a:t>
            </a:r>
          </a:p>
          <a:p>
            <a:pPr marL="742950" lvl="1" indent="-285750">
              <a:buFont typeface="Wingdings" pitchFamily="2" charset="2"/>
              <a:buChar char="v"/>
              <a:defRPr/>
            </a:pPr>
            <a:r>
              <a:rPr lang="cs-CZ" sz="2600" b="1" dirty="0" smtClean="0"/>
              <a:t>  koryta </a:t>
            </a:r>
            <a:r>
              <a:rPr lang="cs-CZ" sz="2600" b="1" dirty="0"/>
              <a:t>řek </a:t>
            </a:r>
            <a:r>
              <a:rPr lang="cs-CZ" sz="2600" dirty="0"/>
              <a:t>– regulována, aby se po nich mohly plavit nákladní lodě.</a:t>
            </a:r>
          </a:p>
          <a:p>
            <a:pPr>
              <a:defRPr/>
            </a:pPr>
            <a:endParaRPr lang="cs-CZ" sz="1200" dirty="0"/>
          </a:p>
          <a:p>
            <a:pPr>
              <a:defRPr/>
            </a:pPr>
            <a:r>
              <a:rPr lang="cs-CZ" sz="2600" dirty="0"/>
              <a:t>V odlehlých oblastech, kde se nevyplácí ekonomické využití krajiny, tak zůstávají  některé malé části Evropy relativně člověkem neporušené. Největší plochy takové krajiny jsou v </a:t>
            </a:r>
            <a:r>
              <a:rPr lang="cs-CZ" sz="2600" b="1" dirty="0"/>
              <a:t>severní Evropě </a:t>
            </a:r>
            <a:r>
              <a:rPr lang="cs-CZ" sz="2600" dirty="0"/>
              <a:t>a </a:t>
            </a:r>
            <a:r>
              <a:rPr lang="cs-CZ" sz="2600" b="1" dirty="0"/>
              <a:t>velehorských oblastech</a:t>
            </a:r>
            <a:r>
              <a:rPr lang="cs-CZ" sz="2600" dirty="0" smtClean="0"/>
              <a:t>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7"/>
          <a:stretch/>
        </p:blipFill>
        <p:spPr bwMode="auto">
          <a:xfrm rot="-10740000">
            <a:off x="371294" y="71293"/>
            <a:ext cx="8207540" cy="4291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470" y="4441293"/>
            <a:ext cx="87162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Během posledního tisícileté proběhlo ve střední Evropě značné odlesnění. Na obrázku </a:t>
            </a:r>
            <a:r>
              <a:rPr lang="cs-CZ" sz="2400" b="1" i="1" dirty="0"/>
              <a:t>v</a:t>
            </a:r>
            <a:r>
              <a:rPr lang="cs-CZ" sz="2400" b="1" i="1" dirty="0" smtClean="0"/>
              <a:t>levo je vidět stav k roku 900 n.l., na obrázku vpravo je znázorněna situace z roku 1900.</a:t>
            </a:r>
            <a:endParaRPr lang="cs-CZ" sz="2400" b="1" i="1" dirty="0"/>
          </a:p>
        </p:txBody>
      </p:sp>
      <p:sp>
        <p:nvSpPr>
          <p:cNvPr id="3" name="Obdélník 2"/>
          <p:cNvSpPr/>
          <p:nvPr/>
        </p:nvSpPr>
        <p:spPr>
          <a:xfrm>
            <a:off x="510585" y="6165304"/>
            <a:ext cx="836406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cs-CZ" sz="1200" dirty="0" smtClean="0"/>
              <a:t>Dostupné: KASTNER</a:t>
            </a:r>
            <a:r>
              <a:rPr lang="cs-CZ" sz="1200" dirty="0"/>
              <a:t>, Jiří, Milan HOLEČEK a Libor KRAJÍČEK. </a:t>
            </a:r>
            <a:r>
              <a:rPr lang="cs-CZ" sz="1200" i="1" dirty="0"/>
              <a:t>Zeměpis naší vlasti: učebnice zeměpisu pro základní školy a víceletá gymnázia</a:t>
            </a:r>
            <a:r>
              <a:rPr lang="cs-CZ" sz="1200" dirty="0"/>
              <a:t>. 1. vyd. Praha: Nakladatelství České geografické společnosti, 1997, 95 s. ISBN 80-860-3409-7.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564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cs-CZ" sz="2800" dirty="0" smtClean="0"/>
              <a:t>	Myšlenka zřizování národních parků, která se tak úspěšně uchytila v Severní Americe, nenašla zprvu v Evropě pochopení. Evropa byla koncem 19. století tak opojena vidinou technického pokroku, že chránit přírodu vypadalo jako naprostá zbytečnost. </a:t>
            </a:r>
          </a:p>
          <a:p>
            <a:pPr>
              <a:lnSpc>
                <a:spcPct val="130000"/>
              </a:lnSpc>
            </a:pPr>
            <a:r>
              <a:rPr lang="cs-CZ" sz="2800" dirty="0"/>
              <a:t>	</a:t>
            </a:r>
            <a:r>
              <a:rPr lang="cs-CZ" sz="2800" dirty="0" smtClean="0"/>
              <a:t>První národní park v Evropě byl založen v roce </a:t>
            </a:r>
            <a:r>
              <a:rPr lang="cs-CZ" sz="2800" b="1" dirty="0" smtClean="0"/>
              <a:t>1910  v Německu </a:t>
            </a:r>
            <a:r>
              <a:rPr lang="cs-CZ" sz="2800" dirty="0" smtClean="0"/>
              <a:t>a zahrnoval </a:t>
            </a:r>
            <a:r>
              <a:rPr lang="cs-CZ" sz="2800" b="1" dirty="0" smtClean="0"/>
              <a:t>Lüneburské vřesoviště </a:t>
            </a:r>
            <a:r>
              <a:rPr lang="cs-CZ" sz="2800" dirty="0" smtClean="0"/>
              <a:t>na dolním toku Labe. </a:t>
            </a:r>
          </a:p>
          <a:p>
            <a:pPr>
              <a:lnSpc>
                <a:spcPct val="130000"/>
              </a:lnSpc>
            </a:pPr>
            <a:r>
              <a:rPr lang="cs-CZ" sz="2800" dirty="0"/>
              <a:t>	</a:t>
            </a:r>
            <a:r>
              <a:rPr lang="cs-CZ" sz="2800" dirty="0" smtClean="0"/>
              <a:t>Ve stejném roce vzniklo několik národních parků i ve Švédsku, o tři roky později ve Francii.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7008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31576" y="15032"/>
            <a:ext cx="9175576" cy="6906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defRPr/>
            </a:pPr>
            <a:r>
              <a:rPr lang="cs-CZ" sz="2800" dirty="0"/>
              <a:t>Přestože je západní a střední Evropa hustě osídlena, existuje i zde celá řada oblastí s málo porušenou krajinou. </a:t>
            </a:r>
            <a:r>
              <a:rPr lang="cs-CZ" sz="2800" dirty="0" smtClean="0"/>
              <a:t>Ta </a:t>
            </a:r>
            <a:r>
              <a:rPr lang="cs-CZ" sz="2800" dirty="0"/>
              <a:t>je chráněna:</a:t>
            </a:r>
          </a:p>
          <a:p>
            <a:pPr marL="742950" lvl="1" indent="-285750">
              <a:lnSpc>
                <a:spcPct val="130000"/>
              </a:lnSpc>
              <a:buFont typeface="Wingdings" pitchFamily="2" charset="2"/>
              <a:buChar char="v"/>
              <a:defRPr/>
            </a:pPr>
            <a:r>
              <a:rPr lang="cs-CZ" sz="2800" b="1" dirty="0"/>
              <a:t>národní parky</a:t>
            </a:r>
            <a:r>
              <a:rPr lang="cs-CZ" sz="2800" dirty="0"/>
              <a:t>,</a:t>
            </a:r>
          </a:p>
          <a:p>
            <a:pPr marL="742950" lvl="1" indent="-285750">
              <a:lnSpc>
                <a:spcPct val="130000"/>
              </a:lnSpc>
              <a:buFont typeface="Wingdings" pitchFamily="2" charset="2"/>
              <a:buChar char="v"/>
              <a:defRPr/>
            </a:pPr>
            <a:r>
              <a:rPr lang="cs-CZ" sz="2800" b="1" dirty="0"/>
              <a:t>přírodní rezervace</a:t>
            </a:r>
            <a:r>
              <a:rPr lang="cs-CZ" sz="2800" dirty="0"/>
              <a:t>,</a:t>
            </a:r>
          </a:p>
          <a:p>
            <a:pPr marL="742950" lvl="1" indent="-285750">
              <a:lnSpc>
                <a:spcPct val="130000"/>
              </a:lnSpc>
              <a:buFont typeface="Wingdings" pitchFamily="2" charset="2"/>
              <a:buChar char="v"/>
              <a:defRPr/>
            </a:pPr>
            <a:r>
              <a:rPr lang="cs-CZ" sz="2800" b="1" dirty="0"/>
              <a:t>biosférické rezervace UNESCO </a:t>
            </a:r>
            <a:r>
              <a:rPr lang="cs-CZ" sz="2800" dirty="0"/>
              <a:t>– území, kde jsou chráněny světově významné </a:t>
            </a:r>
            <a:r>
              <a:rPr lang="cs-CZ" sz="2800" dirty="0" smtClean="0"/>
              <a:t>ekosystémy.</a:t>
            </a:r>
          </a:p>
          <a:p>
            <a:pPr eaLnBrk="1" hangingPunct="1">
              <a:lnSpc>
                <a:spcPct val="130000"/>
              </a:lnSpc>
            </a:pPr>
            <a:endParaRPr lang="cs-CZ" sz="1200" i="1" dirty="0" smtClean="0"/>
          </a:p>
          <a:p>
            <a:pPr eaLnBrk="1" hangingPunct="1"/>
            <a:r>
              <a:rPr lang="cs-CZ" sz="2800" i="1" dirty="0" smtClean="0"/>
              <a:t>Největším </a:t>
            </a:r>
            <a:r>
              <a:rPr lang="cs-CZ" sz="2800" i="1" dirty="0"/>
              <a:t>evropským národním parkem je </a:t>
            </a:r>
            <a:r>
              <a:rPr lang="cs-CZ" sz="2800" b="1" i="1" dirty="0"/>
              <a:t>Jugyd Va </a:t>
            </a:r>
            <a:r>
              <a:rPr lang="cs-CZ" sz="2800" i="1" dirty="0"/>
              <a:t>v severní části Uralu (Rusko) o rozloze 18917 km</a:t>
            </a:r>
            <a:r>
              <a:rPr lang="cs-CZ" sz="2800" i="1" baseline="30000" dirty="0"/>
              <a:t>2</a:t>
            </a:r>
            <a:r>
              <a:rPr lang="cs-CZ" sz="2800" i="1" dirty="0"/>
              <a:t>. </a:t>
            </a:r>
            <a:endParaRPr lang="cs-CZ" sz="2800" i="1" dirty="0" smtClean="0"/>
          </a:p>
          <a:p>
            <a:pPr eaLnBrk="1" hangingPunct="1"/>
            <a:r>
              <a:rPr lang="cs-CZ" sz="2800" i="1" dirty="0" smtClean="0"/>
              <a:t>Pro </a:t>
            </a:r>
            <a:r>
              <a:rPr lang="cs-CZ" sz="2800" i="1" dirty="0"/>
              <a:t>srovnání: Největší český NP Šumava má rozlohu 690 km</a:t>
            </a:r>
            <a:r>
              <a:rPr lang="cs-CZ" sz="2800" i="1" baseline="30000" dirty="0"/>
              <a:t>2</a:t>
            </a:r>
            <a:r>
              <a:rPr lang="cs-CZ" sz="2800" i="1" dirty="0"/>
              <a:t>.</a:t>
            </a:r>
          </a:p>
          <a:p>
            <a:pPr>
              <a:lnSpc>
                <a:spcPct val="130000"/>
              </a:lnSpc>
              <a:defRPr/>
            </a:pPr>
            <a:endParaRPr lang="cs-CZ" sz="1200" dirty="0"/>
          </a:p>
          <a:p>
            <a:pPr marL="742950" lvl="1" indent="-285750">
              <a:lnSpc>
                <a:spcPct val="130000"/>
              </a:lnSpc>
              <a:buFont typeface="Wingdings" pitchFamily="2" charset="2"/>
              <a:buChar char="v"/>
              <a:defRPr/>
            </a:pPr>
            <a:r>
              <a:rPr lang="cs-CZ" sz="2800" dirty="0" smtClean="0"/>
              <a:t>NP v ČR: Krkonoše, Šumava, Podyjí a České Švýcarsko.</a:t>
            </a:r>
          </a:p>
          <a:p>
            <a:pPr>
              <a:lnSpc>
                <a:spcPct val="130000"/>
              </a:lnSpc>
              <a:defRPr/>
            </a:pPr>
            <a:r>
              <a:rPr lang="cs-CZ" sz="2800" dirty="0" smtClean="0"/>
              <a:t>      U nás máme ještě </a:t>
            </a:r>
            <a:r>
              <a:rPr lang="cs-CZ" sz="2800" b="1" dirty="0"/>
              <a:t>CHKO </a:t>
            </a:r>
            <a:r>
              <a:rPr lang="cs-CZ" sz="2800" b="1" dirty="0" smtClean="0"/>
              <a:t>= chráněné </a:t>
            </a:r>
            <a:r>
              <a:rPr lang="cs-CZ" sz="2800" b="1" dirty="0"/>
              <a:t>krajinné </a:t>
            </a:r>
            <a:r>
              <a:rPr lang="cs-CZ" sz="2800" b="1" dirty="0" smtClean="0"/>
              <a:t>oblasti.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32409" y="188640"/>
            <a:ext cx="9144000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800" i="1" dirty="0"/>
              <a:t>První národní parky v Evropě byly zřízeny na počátku 20. stol., nejvíce ve Švédsku. V řadě národních parků ležících </a:t>
            </a:r>
            <a:r>
              <a:rPr lang="cs-CZ" sz="2800" i="1" dirty="0" smtClean="0"/>
              <a:t>                za </a:t>
            </a:r>
            <a:r>
              <a:rPr lang="cs-CZ" sz="2800" i="1" dirty="0"/>
              <a:t>polárním kruhem na území Norska, Švédska a Finska se daří udržovat v rovnováze ochranu přírody a potřeby původních obyvatel.</a:t>
            </a: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250663" y="2852936"/>
            <a:ext cx="1945073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600" b="1" dirty="0"/>
              <a:t>NP </a:t>
            </a:r>
            <a:r>
              <a:rPr lang="cs-CZ" sz="2600" b="1" dirty="0" err="1"/>
              <a:t>Lauhanvuori</a:t>
            </a:r>
            <a:r>
              <a:rPr lang="cs-CZ" sz="2600" b="1" dirty="0"/>
              <a:t> </a:t>
            </a:r>
            <a:endParaRPr lang="cs-CZ" sz="2600" b="1" dirty="0" smtClean="0"/>
          </a:p>
          <a:p>
            <a:pPr eaLnBrk="1" hangingPunct="1"/>
            <a:r>
              <a:rPr lang="cs-CZ" sz="2600" dirty="0" smtClean="0"/>
              <a:t>(</a:t>
            </a:r>
            <a:r>
              <a:rPr lang="cs-CZ" sz="2600" dirty="0"/>
              <a:t>Finsko)</a:t>
            </a:r>
          </a:p>
        </p:txBody>
      </p:sp>
      <p:pic>
        <p:nvPicPr>
          <p:cNvPr id="8196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136" y="2128565"/>
            <a:ext cx="6205538" cy="43195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76136" y="6523256"/>
            <a:ext cx="19371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Foto z archivu autora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" y="0"/>
            <a:ext cx="6297410" cy="4107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6517343" y="266451"/>
            <a:ext cx="1966179" cy="892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600" b="1" dirty="0"/>
              <a:t>NP </a:t>
            </a:r>
            <a:r>
              <a:rPr lang="cs-CZ" sz="2600" b="1" dirty="0" err="1"/>
              <a:t>Rondane</a:t>
            </a:r>
            <a:r>
              <a:rPr lang="cs-CZ" sz="2600" b="1" dirty="0"/>
              <a:t> </a:t>
            </a:r>
            <a:endParaRPr lang="cs-CZ" sz="2600" b="1" dirty="0" smtClean="0"/>
          </a:p>
          <a:p>
            <a:pPr eaLnBrk="1" hangingPunct="1"/>
            <a:r>
              <a:rPr lang="cs-CZ" sz="2600" dirty="0" smtClean="0"/>
              <a:t>(</a:t>
            </a:r>
            <a:r>
              <a:rPr lang="cs-CZ" sz="2600" dirty="0"/>
              <a:t>Norsko)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686" y="2630806"/>
            <a:ext cx="6419672" cy="4227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63070" y="6470134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Foto z archivu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24744"/>
            <a:ext cx="7376368" cy="48868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895353" y="395839"/>
            <a:ext cx="305493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NP </a:t>
            </a:r>
            <a:r>
              <a:rPr lang="cs-CZ" sz="2600" b="1" dirty="0"/>
              <a:t>Skaftafell (</a:t>
            </a:r>
            <a:r>
              <a:rPr lang="cs-CZ" sz="2600" b="1" dirty="0" smtClean="0"/>
              <a:t>Island</a:t>
            </a:r>
            <a:r>
              <a:rPr lang="cs-CZ" sz="2600" dirty="0"/>
              <a:t>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12122" y="6350168"/>
            <a:ext cx="57181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Dostupné: http://</a:t>
            </a:r>
            <a:r>
              <a:rPr lang="cs-CZ" sz="1200" dirty="0" smtClean="0"/>
              <a:t>upload.wikimedia.org/wikipedia/commons/6/67/SvartifossSummer.jpg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3428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344779" y="177546"/>
            <a:ext cx="8784976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800" i="1" dirty="0"/>
              <a:t>N</a:t>
            </a:r>
            <a:r>
              <a:rPr lang="cs-CZ" sz="2800" i="1" dirty="0" smtClean="0"/>
              <a:t>árodním </a:t>
            </a:r>
            <a:r>
              <a:rPr lang="cs-CZ" sz="2800" i="1" dirty="0"/>
              <a:t>parkem v Německu </a:t>
            </a:r>
            <a:r>
              <a:rPr lang="cs-CZ" sz="2800" i="1" dirty="0" smtClean="0"/>
              <a:t>je i </a:t>
            </a:r>
            <a:r>
              <a:rPr lang="cs-CZ" sz="2800" b="1" i="1" dirty="0"/>
              <a:t>NP Bavorský les</a:t>
            </a:r>
            <a:r>
              <a:rPr lang="cs-CZ" sz="2800" dirty="0"/>
              <a:t>, </a:t>
            </a:r>
            <a:r>
              <a:rPr lang="cs-CZ" sz="2800" i="1" dirty="0"/>
              <a:t>který sousedí s naším </a:t>
            </a:r>
            <a:r>
              <a:rPr lang="cs-CZ" sz="2800" b="1" i="1" dirty="0"/>
              <a:t>NP Šumava. </a:t>
            </a:r>
            <a:r>
              <a:rPr lang="cs-CZ" sz="2800" i="1" dirty="0"/>
              <a:t>Dohromady tvoří největší zalesněnou oblast ve střední Evropě.</a:t>
            </a:r>
            <a:endParaRPr lang="cs-CZ" sz="2800" b="1" i="1" dirty="0"/>
          </a:p>
        </p:txBody>
      </p:sp>
      <p:pic>
        <p:nvPicPr>
          <p:cNvPr id="10243" name="Picture 2" descr="C:\Users\pc4\Pictures\DUM zeměpis\Německo\NP Berchtesgaden - Konigse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031" y="2335770"/>
            <a:ext cx="5888038" cy="405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ovéPole 2"/>
          <p:cNvSpPr txBox="1">
            <a:spLocks noChangeArrowheads="1"/>
          </p:cNvSpPr>
          <p:nvPr/>
        </p:nvSpPr>
        <p:spPr bwMode="auto">
          <a:xfrm>
            <a:off x="371149" y="1763765"/>
            <a:ext cx="7012533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600" b="1" dirty="0"/>
              <a:t>NP Berchtesgaden </a:t>
            </a:r>
            <a:r>
              <a:rPr lang="cs-CZ" sz="2600" dirty="0"/>
              <a:t>– jezero Königsee (Německo)</a:t>
            </a:r>
          </a:p>
        </p:txBody>
      </p:sp>
      <p:sp>
        <p:nvSpPr>
          <p:cNvPr id="2" name="Obdélník 1"/>
          <p:cNvSpPr/>
          <p:nvPr/>
        </p:nvSpPr>
        <p:spPr>
          <a:xfrm>
            <a:off x="1522848" y="6390245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Foto z archivu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370"/>
            <a:ext cx="6481763" cy="451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7092280" y="476672"/>
            <a:ext cx="1618520" cy="892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600" b="1" dirty="0"/>
              <a:t>NP  </a:t>
            </a:r>
            <a:r>
              <a:rPr lang="cs-CZ" sz="2600" b="1" dirty="0" err="1"/>
              <a:t>Écrins</a:t>
            </a:r>
            <a:r>
              <a:rPr lang="cs-CZ" sz="2600" b="1" dirty="0"/>
              <a:t> </a:t>
            </a:r>
            <a:endParaRPr lang="cs-CZ" sz="2600" b="1" dirty="0" smtClean="0"/>
          </a:p>
          <a:p>
            <a:pPr eaLnBrk="1" hangingPunct="1"/>
            <a:r>
              <a:rPr lang="cs-CZ" sz="2600" dirty="0" smtClean="0"/>
              <a:t>(Francie)</a:t>
            </a:r>
            <a:endParaRPr lang="cs-CZ" sz="2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825" y="2286000"/>
            <a:ext cx="64801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6401008"/>
            <a:ext cx="14966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Foto z archivu autora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132" y="1937657"/>
            <a:ext cx="5851744" cy="406669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2291" name="TextovéPole 3"/>
          <p:cNvSpPr txBox="1">
            <a:spLocks noChangeArrowheads="1"/>
          </p:cNvSpPr>
          <p:nvPr/>
        </p:nvSpPr>
        <p:spPr bwMode="auto">
          <a:xfrm>
            <a:off x="323528" y="307649"/>
            <a:ext cx="856895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/>
              <a:t>Camargue</a:t>
            </a:r>
            <a:r>
              <a:rPr lang="cs-CZ" sz="2800" dirty="0"/>
              <a:t>  (Francie)– přírodní rezervace v deltě Rhôny, </a:t>
            </a:r>
            <a:r>
              <a:rPr lang="cs-CZ" sz="2800" dirty="0" smtClean="0"/>
              <a:t>  na </a:t>
            </a:r>
            <a:r>
              <a:rPr lang="cs-CZ" sz="2800" dirty="0"/>
              <a:t>lagunových jezerech ochrana plameňáků, bílých koňů a divokých černých </a:t>
            </a:r>
            <a:r>
              <a:rPr lang="cs-CZ" sz="2800" dirty="0" smtClean="0"/>
              <a:t>býků.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384552" y="6457939"/>
            <a:ext cx="14966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z archivu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5545138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/>
              <a:t>HÜBELOVÁ, Dana a Petr CHALUPA. </a:t>
            </a:r>
            <a:r>
              <a:rPr lang="cs-CZ" sz="2000" i="1" dirty="0"/>
              <a:t>Zeměpis: učebnice</a:t>
            </a:r>
            <a:r>
              <a:rPr lang="cs-CZ" sz="2000" dirty="0"/>
              <a:t>. 1. vyd. [i.e. 2. vyd.]. Brno: Nová škola, 2010, 95 s. Duhová řada. ISBN 978-80-7289-148-1</a:t>
            </a:r>
            <a:r>
              <a:rPr lang="cs-CZ" sz="2000" dirty="0" smtClean="0"/>
              <a:t>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dirty="0"/>
          </a:p>
          <a:p>
            <a:pPr eaLnBrk="1" hangingPunct="1">
              <a:defRPr/>
            </a:pPr>
            <a:r>
              <a:rPr lang="cs-CZ" sz="2000" dirty="0" smtClean="0"/>
              <a:t>KASTNER, Jiří, Milan HOLEČEK a Libor KRAJÍČEK. </a:t>
            </a:r>
            <a:r>
              <a:rPr lang="cs-CZ" sz="2000" i="1" dirty="0" smtClean="0"/>
              <a:t>Zeměpis naší vlasti: učebnice zeměpisu pro základní školy a víceletá gymnázia</a:t>
            </a:r>
            <a:r>
              <a:rPr lang="cs-CZ" sz="2000" dirty="0" smtClean="0"/>
              <a:t>. 1. vyd. Praha: Nakladatelství České geografické společnosti, 1997, 95 s. ISBN 80-860-3409-7. </a:t>
            </a:r>
          </a:p>
          <a:p>
            <a:pPr eaLnBrk="1" hangingPunct="1">
              <a:defRPr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upload.wikimedia.org/wikipedia/commons/6/67/SvartifossSummer.jpg</a:t>
            </a:r>
            <a:endParaRPr lang="cs-CZ" sz="2000" dirty="0" smtClean="0"/>
          </a:p>
          <a:p>
            <a:pPr marL="0" indent="0" eaLnBrk="1" hangingPunct="1">
              <a:buNone/>
              <a:defRPr/>
            </a:pPr>
            <a:endParaRPr lang="cs-CZ" sz="2000" dirty="0"/>
          </a:p>
          <a:p>
            <a:pPr eaLnBrk="1" hangingPunct="1"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589</Words>
  <Application>Microsoft Office PowerPoint</Application>
  <PresentationFormat>Předvádění na obrazovce (4:3)</PresentationFormat>
  <Paragraphs>87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EVROPA – OCHRANA PŘÍRODY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29</cp:revision>
  <dcterms:created xsi:type="dcterms:W3CDTF">2012-12-23T08:55:19Z</dcterms:created>
  <dcterms:modified xsi:type="dcterms:W3CDTF">2013-12-19T08:19:38Z</dcterms:modified>
</cp:coreProperties>
</file>