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68" r:id="rId2"/>
    <p:sldId id="270" r:id="rId3"/>
    <p:sldId id="257" r:id="rId4"/>
    <p:sldId id="310" r:id="rId5"/>
    <p:sldId id="258" r:id="rId6"/>
    <p:sldId id="311" r:id="rId7"/>
    <p:sldId id="302" r:id="rId8"/>
    <p:sldId id="314" r:id="rId9"/>
    <p:sldId id="307" r:id="rId10"/>
    <p:sldId id="304" r:id="rId11"/>
    <p:sldId id="305" r:id="rId12"/>
    <p:sldId id="306" r:id="rId13"/>
    <p:sldId id="312" r:id="rId14"/>
    <p:sldId id="313" r:id="rId15"/>
    <p:sldId id="308" r:id="rId16"/>
    <p:sldId id="309" r:id="rId17"/>
    <p:sldId id="276" r:id="rId18"/>
    <p:sldId id="266"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7" d="100"/>
          <a:sy n="77" d="100"/>
        </p:scale>
        <p:origin x="-306" y="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5F4AF6-4A7A-469F-9786-C6427A917CB4}" type="datetimeFigureOut">
              <a:rPr lang="cs-CZ" smtClean="0"/>
              <a:pPr/>
              <a:t>17.12.2013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7190B4-559F-49A8-B51E-EE63E43C71EA}" type="slidenum">
              <a:rPr lang="cs-CZ" smtClean="0"/>
              <a:pPr/>
              <a:t>‹#›</a:t>
            </a:fld>
            <a:endParaRPr lang="cs-CZ"/>
          </a:p>
        </p:txBody>
      </p:sp>
    </p:spTree>
    <p:extLst>
      <p:ext uri="{BB962C8B-B14F-4D97-AF65-F5344CB8AC3E}">
        <p14:creationId xmlns:p14="http://schemas.microsoft.com/office/powerpoint/2010/main" val="2725643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cs-CZ" smtClean="0"/>
          </a:p>
        </p:txBody>
      </p:sp>
      <p:sp>
        <p:nvSpPr>
          <p:cNvPr id="7172"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Palatino Linotype" pitchFamily="18" charset="0"/>
              </a:defRPr>
            </a:lvl1pPr>
            <a:lvl2pPr marL="742950" indent="-285750">
              <a:defRPr>
                <a:solidFill>
                  <a:schemeClr val="tx1"/>
                </a:solidFill>
                <a:latin typeface="Palatino Linotype" pitchFamily="18" charset="0"/>
              </a:defRPr>
            </a:lvl2pPr>
            <a:lvl3pPr marL="1143000" indent="-228600">
              <a:defRPr>
                <a:solidFill>
                  <a:schemeClr val="tx1"/>
                </a:solidFill>
                <a:latin typeface="Palatino Linotype" pitchFamily="18" charset="0"/>
              </a:defRPr>
            </a:lvl3pPr>
            <a:lvl4pPr marL="1600200" indent="-228600">
              <a:defRPr>
                <a:solidFill>
                  <a:schemeClr val="tx1"/>
                </a:solidFill>
                <a:latin typeface="Palatino Linotype" pitchFamily="18" charset="0"/>
              </a:defRPr>
            </a:lvl4pPr>
            <a:lvl5pPr marL="2057400" indent="-228600">
              <a:defRPr>
                <a:solidFill>
                  <a:schemeClr val="tx1"/>
                </a:solidFill>
                <a:latin typeface="Palatino Linotype" pitchFamily="18" charset="0"/>
              </a:defRPr>
            </a:lvl5pPr>
            <a:lvl6pPr marL="2514600" indent="-228600" fontAlgn="base">
              <a:spcBef>
                <a:spcPct val="0"/>
              </a:spcBef>
              <a:spcAft>
                <a:spcPct val="0"/>
              </a:spcAft>
              <a:defRPr>
                <a:solidFill>
                  <a:schemeClr val="tx1"/>
                </a:solidFill>
                <a:latin typeface="Palatino Linotype" pitchFamily="18" charset="0"/>
              </a:defRPr>
            </a:lvl6pPr>
            <a:lvl7pPr marL="2971800" indent="-228600" fontAlgn="base">
              <a:spcBef>
                <a:spcPct val="0"/>
              </a:spcBef>
              <a:spcAft>
                <a:spcPct val="0"/>
              </a:spcAft>
              <a:defRPr>
                <a:solidFill>
                  <a:schemeClr val="tx1"/>
                </a:solidFill>
                <a:latin typeface="Palatino Linotype" pitchFamily="18" charset="0"/>
              </a:defRPr>
            </a:lvl7pPr>
            <a:lvl8pPr marL="3429000" indent="-228600" fontAlgn="base">
              <a:spcBef>
                <a:spcPct val="0"/>
              </a:spcBef>
              <a:spcAft>
                <a:spcPct val="0"/>
              </a:spcAft>
              <a:defRPr>
                <a:solidFill>
                  <a:schemeClr val="tx1"/>
                </a:solidFill>
                <a:latin typeface="Palatino Linotype" pitchFamily="18" charset="0"/>
              </a:defRPr>
            </a:lvl8pPr>
            <a:lvl9pPr marL="3886200" indent="-228600" fontAlgn="base">
              <a:spcBef>
                <a:spcPct val="0"/>
              </a:spcBef>
              <a:spcAft>
                <a:spcPct val="0"/>
              </a:spcAft>
              <a:defRPr>
                <a:solidFill>
                  <a:schemeClr val="tx1"/>
                </a:solidFill>
                <a:latin typeface="Palatino Linotype" pitchFamily="18" charset="0"/>
              </a:defRPr>
            </a:lvl9pPr>
          </a:lstStyle>
          <a:p>
            <a:pPr fontAlgn="base">
              <a:spcBef>
                <a:spcPct val="0"/>
              </a:spcBef>
              <a:spcAft>
                <a:spcPct val="0"/>
              </a:spcAft>
            </a:pPr>
            <a:fld id="{67AEB789-DA44-4241-AA93-374046248824}" type="slidenum">
              <a:rPr lang="cs-CZ">
                <a:latin typeface="Calibri" pitchFamily="34" charset="0"/>
              </a:rPr>
              <a:pPr fontAlgn="base">
                <a:spcBef>
                  <a:spcPct val="0"/>
                </a:spcBef>
                <a:spcAft>
                  <a:spcPct val="0"/>
                </a:spcAft>
              </a:pPr>
              <a:t>1</a:t>
            </a:fld>
            <a:endParaRPr lang="cs-CZ">
              <a:latin typeface="Calibri"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Podnadpis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7" name="Přímá spojovací čára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Elipsa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Elipsa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Zástupný symbol pro číslo snímku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F7D848C-18AB-4F1B-A956-70C51D6AA274}" type="slidenum">
              <a:rPr lang="cs-CZ" smtClean="0"/>
              <a:pPr/>
              <a:t>‹#›</a:t>
            </a:fld>
            <a:endParaRPr lang="cs-CZ"/>
          </a:p>
        </p:txBody>
      </p:sp>
      <p:sp>
        <p:nvSpPr>
          <p:cNvPr id="8" name="Nadpis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solidFill>
                  <a:schemeClr val="accent3">
                    <a:shade val="75000"/>
                  </a:schemeClr>
                </a:solidFill>
              </a:defRPr>
            </a:lvl1p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4361688" y="1026372"/>
            <a:ext cx="457200" cy="441325"/>
          </a:xfrm>
        </p:spPr>
        <p:txBody>
          <a:bodyPr/>
          <a:lstStyle/>
          <a:p>
            <a:fld id="{AF7D848C-18AB-4F1B-A956-70C51D6AA274}" type="slidenum">
              <a:rPr lang="cs-CZ" smtClean="0"/>
              <a:pPr/>
              <a:t>‹#›</a:t>
            </a:fld>
            <a:endParaRPr lang="cs-CZ"/>
          </a:p>
        </p:txBody>
      </p:sp>
      <p:sp>
        <p:nvSpPr>
          <p:cNvPr id="8" name="Zástupný symbol pro obsah 7"/>
          <p:cNvSpPr>
            <a:spLocks noGrp="1"/>
          </p:cNvSpPr>
          <p:nvPr>
            <p:ph sz="quarter" idx="1"/>
          </p:nvPr>
        </p:nvSpPr>
        <p:spPr>
          <a:xfrm>
            <a:off x="301752" y="1527048"/>
            <a:ext cx="850392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3" name="Obdélník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Obdélník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Zástupný symbol pro zápatí 4"/>
          <p:cNvSpPr>
            <a:spLocks noGrp="1"/>
          </p:cNvSpPr>
          <p:nvPr>
            <p:ph type="ftr" sz="quarter" idx="11"/>
          </p:nvPr>
        </p:nvSpPr>
        <p:spPr/>
        <p:txBody>
          <a:bodyPr/>
          <a:lstStyle/>
          <a:p>
            <a:endParaRPr lang="cs-CZ"/>
          </a:p>
        </p:txBody>
      </p:sp>
      <p:sp>
        <p:nvSpPr>
          <p:cNvPr id="4" name="Zástupný symbol pro datum 3"/>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8" name="Přímá spojovací čára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Elipsa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F7D848C-18AB-4F1B-A956-70C51D6AA274}" type="slidenum">
              <a:rPr lang="cs-CZ" smtClean="0"/>
              <a:pPr/>
              <a:t>‹#›</a:t>
            </a:fld>
            <a:endParaRPr lang="cs-CZ"/>
          </a:p>
        </p:txBody>
      </p:sp>
      <p:sp>
        <p:nvSpPr>
          <p:cNvPr id="2" name="Nadpis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758952"/>
          </a:xfrm>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a:xfrm>
            <a:off x="5791200" y="6409944"/>
            <a:ext cx="3044952" cy="365760"/>
          </a:xfrm>
        </p:spPr>
        <p:txBody>
          <a:bodyPr/>
          <a:lstStyle/>
          <a:p>
            <a:fld id="{1E07C7D7-5D7D-419A-BE67-9FC59D7550BB}" type="datetimeFigureOut">
              <a:rPr lang="cs-CZ" smtClean="0"/>
              <a:pPr/>
              <a:t>17.12.2013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7D848C-18AB-4F1B-A956-70C51D6AA274}" type="slidenum">
              <a:rPr lang="cs-CZ" smtClean="0"/>
              <a:pPr/>
              <a:t>‹#›</a:t>
            </a:fld>
            <a:endParaRPr lang="cs-CZ"/>
          </a:p>
        </p:txBody>
      </p:sp>
      <p:sp>
        <p:nvSpPr>
          <p:cNvPr id="8" name="Přímá spojovací čára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Zástupný symbol pro obsah 9"/>
          <p:cNvSpPr>
            <a:spLocks noGrp="1"/>
          </p:cNvSpPr>
          <p:nvPr>
            <p:ph sz="half" idx="1"/>
          </p:nvPr>
        </p:nvSpPr>
        <p:spPr>
          <a:xfrm>
            <a:off x="301752"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obsah 11"/>
          <p:cNvSpPr>
            <a:spLocks noGrp="1"/>
          </p:cNvSpPr>
          <p:nvPr>
            <p:ph sz="half" idx="2"/>
          </p:nvPr>
        </p:nvSpPr>
        <p:spPr>
          <a:xfrm>
            <a:off x="4800600"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1">
        <a:schemeClr val="bg2"/>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Obdélník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Obdélník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Obdélník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8" name="Zástupný symbol pro zápatí 7"/>
          <p:cNvSpPr>
            <a:spLocks noGrp="1"/>
          </p:cNvSpPr>
          <p:nvPr>
            <p:ph type="ftr" sz="quarter" idx="11"/>
          </p:nvPr>
        </p:nvSpPr>
        <p:spPr>
          <a:xfrm>
            <a:off x="304800" y="6409944"/>
            <a:ext cx="3581400" cy="365760"/>
          </a:xfrm>
        </p:spPr>
        <p:txBody>
          <a:bodyPr/>
          <a:lstStyle/>
          <a:p>
            <a:endParaRPr lang="cs-CZ"/>
          </a:p>
        </p:txBody>
      </p:sp>
      <p:sp>
        <p:nvSpPr>
          <p:cNvPr id="15" name="Přímá spojovací čára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Zástupný symbol pro obsah 23"/>
          <p:cNvSpPr>
            <a:spLocks noGrp="1"/>
          </p:cNvSpPr>
          <p:nvPr>
            <p:ph sz="quarter" idx="2"/>
          </p:nvPr>
        </p:nvSpPr>
        <p:spPr>
          <a:xfrm>
            <a:off x="301752" y="2471383"/>
            <a:ext cx="4041648" cy="3818404"/>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obsah 25"/>
          <p:cNvSpPr>
            <a:spLocks noGrp="1"/>
          </p:cNvSpPr>
          <p:nvPr>
            <p:ph sz="quarter" idx="4"/>
          </p:nvPr>
        </p:nvSpPr>
        <p:spPr>
          <a:xfrm>
            <a:off x="4800600" y="2471383"/>
            <a:ext cx="4038600" cy="382219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Elipsa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Elipsa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Zástupný symbol pro číslo snímku 8"/>
          <p:cNvSpPr>
            <a:spLocks noGrp="1"/>
          </p:cNvSpPr>
          <p:nvPr>
            <p:ph type="sldNum" sz="quarter" idx="12"/>
          </p:nvPr>
        </p:nvSpPr>
        <p:spPr>
          <a:xfrm>
            <a:off x="4343400" y="1042416"/>
            <a:ext cx="457200" cy="441325"/>
          </a:xfrm>
        </p:spPr>
        <p:txBody>
          <a:bodyPr/>
          <a:lstStyle>
            <a:lvl1pPr algn="ctr">
              <a:defRPr/>
            </a:lvl1pPr>
          </a:lstStyle>
          <a:p>
            <a:fld id="{AF7D848C-18AB-4F1B-A956-70C51D6AA274}" type="slidenum">
              <a:rPr lang="cs-CZ" smtClean="0"/>
              <a:pPr/>
              <a:t>‹#›</a:t>
            </a:fld>
            <a:endParaRPr lang="cs-CZ"/>
          </a:p>
        </p:txBody>
      </p:sp>
      <p:sp>
        <p:nvSpPr>
          <p:cNvPr id="23" name="Nadpis 22"/>
          <p:cNvSpPr>
            <a:spLocks noGrp="1"/>
          </p:cNvSpPr>
          <p:nvPr>
            <p:ph type="title"/>
          </p:nvPr>
        </p:nvSpPr>
        <p:spPr/>
        <p:txBody>
          <a:bodyPr rtlCol="0" anchor="b" anchorCtr="0"/>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a:xfrm>
            <a:off x="4343400" y="1036020"/>
            <a:ext cx="457200" cy="441325"/>
          </a:xfrm>
        </p:spPr>
        <p:txBody>
          <a:bodyPr/>
          <a:lstStyle/>
          <a:p>
            <a:fld id="{AF7D848C-18AB-4F1B-A956-70C51D6AA27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Obdélník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Obdélník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Zástupný symbol pro datum 1"/>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4267200" y="6324600"/>
            <a:ext cx="609600" cy="441324"/>
          </a:xfrm>
        </p:spPr>
        <p:txBody>
          <a:bodyPr/>
          <a:lstStyle>
            <a:lvl1pPr>
              <a:defRPr>
                <a:solidFill>
                  <a:srgbClr val="FFFFFF"/>
                </a:solidFill>
              </a:defRPr>
            </a:lvl1pPr>
          </a:lstStyle>
          <a:p>
            <a:fld id="{AF7D848C-18AB-4F1B-A956-70C51D6AA27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9" name="Obdélník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Obdélník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Obdélník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Přímá spojovací čára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Zástupný symbol pro obsah 19"/>
          <p:cNvSpPr>
            <a:spLocks noGrp="1"/>
          </p:cNvSpPr>
          <p:nvPr>
            <p:ph sz="quarter" idx="1"/>
          </p:nvPr>
        </p:nvSpPr>
        <p:spPr>
          <a:xfrm>
            <a:off x="3124200" y="685800"/>
            <a:ext cx="5638800" cy="5410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Elipsa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AF7D848C-18AB-4F1B-A956-70C51D6AA274}" type="slidenum">
              <a:rPr lang="cs-CZ" smtClean="0"/>
              <a:pPr/>
              <a:t>‹#›</a:t>
            </a:fld>
            <a:endParaRPr lang="cs-CZ"/>
          </a:p>
        </p:txBody>
      </p:sp>
      <p:sp>
        <p:nvSpPr>
          <p:cNvPr id="21" name="Obdélník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6" name="Zástupný symbol pro zápatí 5"/>
          <p:cNvSpPr>
            <a:spLocks noGrp="1"/>
          </p:cNvSpPr>
          <p:nvPr>
            <p:ph type="ftr" sz="quarter" idx="11"/>
          </p:nvPr>
        </p:nvSpPr>
        <p:spPr>
          <a:xfrm>
            <a:off x="301752" y="6410848"/>
            <a:ext cx="3383280" cy="365760"/>
          </a:xfrm>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1" name="Přímá spojovací čára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Obdélník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bdélník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Elipsa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Elipsa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p>
            <a:fld id="{AF7D848C-18AB-4F1B-A956-70C51D6AA274}" type="slidenum">
              <a:rPr lang="cs-CZ" smtClean="0"/>
              <a:pPr/>
              <a:t>‹#›</a:t>
            </a:fld>
            <a:endParaRPr lang="cs-CZ"/>
          </a:p>
        </p:txBody>
      </p:sp>
      <p:sp>
        <p:nvSpPr>
          <p:cNvPr id="2" name="Nadpis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3000375" y="609600"/>
            <a:ext cx="5867400" cy="4267200"/>
          </a:xfrm>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22" name="Obdélník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a:xfrm>
            <a:off x="5788152" y="6404984"/>
            <a:ext cx="3044952" cy="365760"/>
          </a:xfrm>
        </p:spPr>
        <p:txBody>
          <a:bodyPr/>
          <a:lstStyle/>
          <a:p>
            <a:fld id="{1E07C7D7-5D7D-419A-BE67-9FC59D7550BB}" type="datetimeFigureOut">
              <a:rPr lang="cs-CZ" smtClean="0"/>
              <a:pPr/>
              <a:t>17.12.2013</a:t>
            </a:fld>
            <a:endParaRPr lang="cs-CZ"/>
          </a:p>
        </p:txBody>
      </p:sp>
      <p:sp>
        <p:nvSpPr>
          <p:cNvPr id="6" name="Zástupný symbol pro zápatí 5"/>
          <p:cNvSpPr>
            <a:spLocks noGrp="1"/>
          </p:cNvSpPr>
          <p:nvPr>
            <p:ph type="ftr" sz="quarter" idx="11"/>
          </p:nvPr>
        </p:nvSpPr>
        <p:spPr>
          <a:xfrm>
            <a:off x="301752" y="6410848"/>
            <a:ext cx="3584448" cy="365760"/>
          </a:xfrm>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7D848C-18AB-4F1B-A956-70C51D6AA274}"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2"/>
      </p:bgRef>
    </p:bg>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Přímá spojovací čára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Elipsa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6915912" y="3009901"/>
            <a:ext cx="457200" cy="441325"/>
          </a:xfrm>
        </p:spPr>
        <p:txBody>
          <a:bodyPr/>
          <a:lstStyle/>
          <a:p>
            <a:fld id="{AF7D848C-18AB-4F1B-A956-70C51D6AA274}" type="slidenum">
              <a:rPr lang="cs-CZ" smtClean="0"/>
              <a:pPr/>
              <a:t>‹#›</a:t>
            </a:fld>
            <a:endParaRPr lang="cs-CZ"/>
          </a:p>
        </p:txBody>
      </p:sp>
      <p:sp>
        <p:nvSpPr>
          <p:cNvPr id="3" name="Zástupný symbol pro svislý text 2"/>
          <p:cNvSpPr>
            <a:spLocks noGrp="1"/>
          </p:cNvSpPr>
          <p:nvPr>
            <p:ph type="body" orient="vert" idx="1"/>
          </p:nvPr>
        </p:nvSpPr>
        <p:spPr>
          <a:xfrm>
            <a:off x="304800" y="304800"/>
            <a:ext cx="6553200" cy="5821366"/>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2" name="Svislý nadpis 1"/>
          <p:cNvSpPr>
            <a:spLocks noGrp="1"/>
          </p:cNvSpPr>
          <p:nvPr>
            <p:ph type="title" orient="vert"/>
          </p:nvPr>
        </p:nvSpPr>
        <p:spPr>
          <a:xfrm>
            <a:off x="7391400" y="304801"/>
            <a:ext cx="1447800" cy="5851525"/>
          </a:xfrm>
        </p:spPr>
        <p:txBody>
          <a:bodyPr vert="eaVert"/>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Zástupný symbol pro datum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1E07C7D7-5D7D-419A-BE67-9FC59D7550BB}" type="datetimeFigureOut">
              <a:rPr lang="cs-CZ" smtClean="0"/>
              <a:pPr/>
              <a:t>17.12.2013</a:t>
            </a:fld>
            <a:endParaRPr lang="cs-CZ"/>
          </a:p>
        </p:txBody>
      </p:sp>
      <p:sp>
        <p:nvSpPr>
          <p:cNvPr id="3" name="Zástupný symbol pro zápatí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cs-CZ"/>
          </a:p>
        </p:txBody>
      </p:sp>
      <p:sp>
        <p:nvSpPr>
          <p:cNvPr id="8" name="Obdélník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Přímá spojovací čára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Elipsa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AF7D848C-18AB-4F1B-A956-70C51D6AA274}" type="slidenum">
              <a:rPr lang="cs-CZ" smtClean="0"/>
              <a:pPr/>
              <a:t>‹#›</a:t>
            </a:fld>
            <a:endParaRPr lang="cs-CZ"/>
          </a:p>
        </p:txBody>
      </p:sp>
      <p:sp>
        <p:nvSpPr>
          <p:cNvPr id="22" name="Zástupný symbol pro nadpis 21"/>
          <p:cNvSpPr>
            <a:spLocks noGrp="1"/>
          </p:cNvSpPr>
          <p:nvPr>
            <p:ph type="title"/>
          </p:nvPr>
        </p:nvSpPr>
        <p:spPr>
          <a:xfrm>
            <a:off x="301752" y="228600"/>
            <a:ext cx="8534400" cy="758952"/>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63032272"/>
              </p:ext>
            </p:extLst>
          </p:nvPr>
        </p:nvGraphicFramePr>
        <p:xfrm>
          <a:off x="614363" y="2816225"/>
          <a:ext cx="8137525" cy="2692657"/>
        </p:xfrm>
        <a:graphic>
          <a:graphicData uri="http://schemas.openxmlformats.org/drawingml/2006/table">
            <a:tbl>
              <a:tblPr firstRow="1" bandRow="1">
                <a:tableStyleId>{5C22544A-7EE6-4342-B048-85BDC9FD1C3A}</a:tableStyleId>
              </a:tblPr>
              <a:tblGrid>
                <a:gridCol w="1941088"/>
                <a:gridCol w="6196437"/>
              </a:tblGrid>
              <a:tr h="8639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smtClean="0">
                          <a:solidFill>
                            <a:srgbClr val="2C3036"/>
                          </a:solidFill>
                          <a:latin typeface="Calibri" pitchFamily="34" charset="0"/>
                          <a:ea typeface="+mn-ea"/>
                          <a:cs typeface="+mn-cs"/>
                        </a:rPr>
                        <a:t>Mgr. Jana</a:t>
                      </a:r>
                      <a:r>
                        <a:rPr lang="cs-CZ" sz="1800" b="1" kern="1200" baseline="0" smtClean="0">
                          <a:solidFill>
                            <a:srgbClr val="2C3036"/>
                          </a:solidFill>
                          <a:latin typeface="Calibri" pitchFamily="34" charset="0"/>
                          <a:ea typeface="+mn-ea"/>
                          <a:cs typeface="+mn-cs"/>
                        </a:rPr>
                        <a:t> </a:t>
                      </a:r>
                      <a:r>
                        <a:rPr lang="cs-CZ" sz="1800" b="1" kern="1200" baseline="0" dirty="0" smtClean="0">
                          <a:solidFill>
                            <a:srgbClr val="2C3036"/>
                          </a:solidFill>
                          <a:latin typeface="Calibri" pitchFamily="34" charset="0"/>
                          <a:ea typeface="+mn-ea"/>
                          <a:cs typeface="+mn-cs"/>
                        </a:rPr>
                        <a:t>Vaňková</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VY_32_INOVACE_02A_10_HYDROSFÉRA-SVĚTOVÝ</a:t>
                      </a:r>
                      <a:r>
                        <a:rPr lang="cs-CZ" sz="1800" b="1" kern="1200" baseline="0" dirty="0" smtClean="0">
                          <a:solidFill>
                            <a:srgbClr val="2C3036"/>
                          </a:solidFill>
                          <a:latin typeface="Calibri" pitchFamily="34" charset="0"/>
                          <a:ea typeface="+mn-ea"/>
                          <a:cs typeface="+mn-cs"/>
                        </a:rPr>
                        <a:t> OCEÁN</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Přírodní obraz Země a jeho zobrazování na mapách</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16.02.2013</a:t>
                      </a:r>
                      <a:endParaRPr lang="cs-CZ" sz="1800" b="1" kern="1200" dirty="0">
                        <a:solidFill>
                          <a:srgbClr val="2C3036"/>
                        </a:solidFill>
                        <a:latin typeface="Calibri" pitchFamily="34" charset="0"/>
                        <a:ea typeface="+mn-ea"/>
                        <a:cs typeface="+mn-cs"/>
                      </a:endParaRPr>
                    </a:p>
                  </a:txBody>
                  <a:tcPr marL="91447" marR="91447" marT="45712" marB="45712" anchor="ctr"/>
                </a:tc>
              </a:tr>
            </a:tbl>
          </a:graphicData>
        </a:graphic>
      </p:graphicFrame>
      <p:pic>
        <p:nvPicPr>
          <p:cNvPr id="3097" name="Obrázek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23622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332656"/>
            <a:ext cx="7848872" cy="6278642"/>
          </a:xfrm>
          <a:prstGeom prst="rect">
            <a:avLst/>
          </a:prstGeom>
        </p:spPr>
        <p:txBody>
          <a:bodyPr wrap="square">
            <a:spAutoFit/>
          </a:bodyPr>
          <a:lstStyle/>
          <a:p>
            <a:pPr algn="ctr"/>
            <a:r>
              <a:rPr lang="cs-CZ" sz="2400" dirty="0"/>
              <a:t>Anotace:</a:t>
            </a:r>
          </a:p>
          <a:p>
            <a:pPr lvl="0"/>
            <a:r>
              <a:rPr lang="cs-CZ" dirty="0" smtClean="0"/>
              <a:t>Škola</a:t>
            </a:r>
            <a:r>
              <a:rPr lang="cs-CZ" dirty="0"/>
              <a:t>: Gymnázium Chomutov, </a:t>
            </a:r>
            <a:r>
              <a:rPr lang="cs-CZ" dirty="0" smtClean="0"/>
              <a:t>Mostecká 3000, 430 01</a:t>
            </a:r>
            <a:endParaRPr lang="cs-CZ" dirty="0"/>
          </a:p>
          <a:p>
            <a:pPr lvl="0"/>
            <a:r>
              <a:rPr lang="cs-CZ" dirty="0" smtClean="0"/>
              <a:t>Třída</a:t>
            </a:r>
            <a:r>
              <a:rPr lang="cs-CZ" dirty="0"/>
              <a:t>:  </a:t>
            </a:r>
            <a:r>
              <a:rPr lang="cs-CZ" dirty="0" smtClean="0"/>
              <a:t>2. ročník 6. letého gymnázia , 1. ročník 4.  </a:t>
            </a:r>
            <a:r>
              <a:rPr lang="cs-CZ" dirty="0" err="1" smtClean="0"/>
              <a:t>letého</a:t>
            </a:r>
            <a:r>
              <a:rPr lang="cs-CZ" dirty="0" smtClean="0"/>
              <a:t>  gymnázia</a:t>
            </a:r>
          </a:p>
          <a:p>
            <a:pPr lvl="0"/>
            <a:r>
              <a:rPr lang="cs-CZ" dirty="0" smtClean="0"/>
              <a:t>(viz. ŠVP předmětu Zeměpis/Geografie, Člověk a příroda)</a:t>
            </a:r>
          </a:p>
          <a:p>
            <a:pPr lvl="0"/>
            <a:endParaRPr lang="cs-CZ" dirty="0"/>
          </a:p>
          <a:p>
            <a:pPr lvl="0"/>
            <a:r>
              <a:rPr lang="cs-CZ" dirty="0" smtClean="0"/>
              <a:t>Výstup</a:t>
            </a:r>
            <a:r>
              <a:rPr lang="cs-CZ" dirty="0"/>
              <a:t>:  </a:t>
            </a:r>
            <a:r>
              <a:rPr lang="cs-CZ" dirty="0" err="1" smtClean="0"/>
              <a:t>PowerPointová</a:t>
            </a:r>
            <a:r>
              <a:rPr lang="cs-CZ" dirty="0" smtClean="0"/>
              <a:t> prezentace</a:t>
            </a:r>
          </a:p>
          <a:p>
            <a:pPr lvl="0"/>
            <a:endParaRPr lang="cs-CZ" dirty="0" smtClean="0"/>
          </a:p>
          <a:p>
            <a:pPr lvl="0"/>
            <a:r>
              <a:rPr lang="cs-CZ" dirty="0" smtClean="0"/>
              <a:t>Obor: Zeměpis/Geografie</a:t>
            </a:r>
            <a:endParaRPr lang="cs-CZ" dirty="0"/>
          </a:p>
          <a:p>
            <a:pPr lvl="0"/>
            <a:r>
              <a:rPr lang="cs-CZ" dirty="0" smtClean="0"/>
              <a:t>Vzdělávací </a:t>
            </a:r>
            <a:r>
              <a:rPr lang="cs-CZ" dirty="0"/>
              <a:t>oblast:  </a:t>
            </a:r>
            <a:r>
              <a:rPr lang="cs-CZ" dirty="0" smtClean="0"/>
              <a:t>Přírodní obraz Země a jeho zobrazování na mapách</a:t>
            </a:r>
            <a:endParaRPr lang="cs-CZ" dirty="0"/>
          </a:p>
          <a:p>
            <a:pPr lvl="0"/>
            <a:r>
              <a:rPr lang="cs-CZ" dirty="0" smtClean="0"/>
              <a:t>Tematický </a:t>
            </a:r>
            <a:r>
              <a:rPr lang="cs-CZ" dirty="0"/>
              <a:t>okruh: </a:t>
            </a:r>
            <a:r>
              <a:rPr lang="cs-CZ" dirty="0" smtClean="0"/>
              <a:t> Hydrosféra-Světový oceán</a:t>
            </a:r>
            <a:endParaRPr lang="cs-CZ" dirty="0"/>
          </a:p>
          <a:p>
            <a:pPr lvl="0"/>
            <a:r>
              <a:rPr lang="cs-CZ" dirty="0" smtClean="0"/>
              <a:t>Využití</a:t>
            </a:r>
            <a:r>
              <a:rPr lang="cs-CZ" dirty="0"/>
              <a:t>:  Výuka </a:t>
            </a:r>
            <a:r>
              <a:rPr lang="cs-CZ" dirty="0" smtClean="0"/>
              <a:t>zeměpisu </a:t>
            </a:r>
            <a:r>
              <a:rPr lang="cs-CZ" dirty="0"/>
              <a:t>a</a:t>
            </a:r>
            <a:r>
              <a:rPr lang="cs-CZ" dirty="0" smtClean="0"/>
              <a:t> geografie</a:t>
            </a:r>
          </a:p>
          <a:p>
            <a:pPr lvl="0"/>
            <a:r>
              <a:rPr lang="cs-CZ" dirty="0" smtClean="0"/>
              <a:t>Pomůcky</a:t>
            </a:r>
            <a:r>
              <a:rPr lang="cs-CZ" dirty="0"/>
              <a:t>:  </a:t>
            </a:r>
            <a:r>
              <a:rPr lang="cs-CZ" dirty="0" smtClean="0"/>
              <a:t> </a:t>
            </a:r>
            <a:r>
              <a:rPr lang="cs-CZ" dirty="0"/>
              <a:t>PC </a:t>
            </a:r>
            <a:r>
              <a:rPr lang="cs-CZ" dirty="0" smtClean="0"/>
              <a:t>učitele, tabule, Školní atlas dnešního světa (+ digitální podoba)</a:t>
            </a:r>
          </a:p>
          <a:p>
            <a:pPr lvl="0"/>
            <a:endParaRPr lang="cs-CZ" dirty="0" smtClean="0"/>
          </a:p>
          <a:p>
            <a:pPr lvl="0"/>
            <a:endParaRPr lang="cs-CZ" dirty="0"/>
          </a:p>
          <a:p>
            <a:pPr lvl="0"/>
            <a:r>
              <a:rPr lang="cs-CZ" dirty="0" smtClean="0"/>
              <a:t>Inovace: Materiál je určen k doplnění  výkladu učitele. Do materiálu jsou vloženy kontrolní otázky k tématu pro zpětnou vazbu učitele. Žáci odpovídají na otázky ústně a doplňují informace digitálním perem do zadání na tabuli(PC).</a:t>
            </a:r>
          </a:p>
          <a:p>
            <a:pPr lvl="0"/>
            <a:r>
              <a:rPr lang="cs-CZ" dirty="0" smtClean="0"/>
              <a:t>Žáci se tak aktivně podílejí na tvorbě zápisu do sešitu.</a:t>
            </a:r>
          </a:p>
          <a:p>
            <a:r>
              <a:rPr lang="cs-CZ" dirty="0" smtClean="0"/>
              <a:t>Materiál </a:t>
            </a:r>
            <a:r>
              <a:rPr lang="cs-CZ" dirty="0"/>
              <a:t>je určen k interaktivní výuce.</a:t>
            </a:r>
          </a:p>
          <a:p>
            <a:r>
              <a:rPr lang="cs-CZ" dirty="0"/>
              <a:t> </a:t>
            </a:r>
          </a:p>
        </p:txBody>
      </p:sp>
    </p:spTree>
    <p:extLst>
      <p:ext uri="{BB962C8B-B14F-4D97-AF65-F5344CB8AC3E}">
        <p14:creationId xmlns:p14="http://schemas.microsoft.com/office/powerpoint/2010/main" val="9428911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dirty="0"/>
          </a:p>
        </p:txBody>
      </p:sp>
      <p:sp>
        <p:nvSpPr>
          <p:cNvPr id="2" name="Nadpis 1"/>
          <p:cNvSpPr>
            <a:spLocks noGrp="1"/>
          </p:cNvSpPr>
          <p:nvPr>
            <p:ph type="ctrTitle"/>
          </p:nvPr>
        </p:nvSpPr>
        <p:spPr/>
        <p:txBody>
          <a:bodyPr>
            <a:normAutofit/>
          </a:bodyPr>
          <a:lstStyle/>
          <a:p>
            <a:r>
              <a:rPr lang="cs-CZ" dirty="0" smtClean="0"/>
              <a:t>Hydrosféra – Světový oceán</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Rozdělení objemu vod na Zemi.</a:t>
            </a:r>
            <a:endParaRPr lang="cs-CZ" dirty="0"/>
          </a:p>
        </p:txBody>
      </p:sp>
      <p:pic>
        <p:nvPicPr>
          <p:cNvPr id="1026" name="Picture 2"/>
          <p:cNvPicPr>
            <a:picLocks noChangeAspect="1" noChangeArrowheads="1"/>
          </p:cNvPicPr>
          <p:nvPr/>
        </p:nvPicPr>
        <p:blipFill>
          <a:blip r:embed="rId2" cstate="print"/>
          <a:srcRect l="7467" t="32110" r="6197" b="23594"/>
          <a:stretch>
            <a:fillRect/>
          </a:stretch>
        </p:blipFill>
        <p:spPr bwMode="auto">
          <a:xfrm>
            <a:off x="323528" y="1990136"/>
            <a:ext cx="8496944" cy="283239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1112168"/>
          </a:xfrm>
        </p:spPr>
        <p:txBody>
          <a:bodyPr>
            <a:normAutofit/>
          </a:bodyPr>
          <a:lstStyle/>
          <a:p>
            <a:pPr lvl="0"/>
            <a:r>
              <a:rPr lang="cs-CZ" dirty="0" smtClean="0"/>
              <a:t>Hydrosféra – Světový oceán</a:t>
            </a:r>
            <a:br>
              <a:rPr lang="cs-CZ" dirty="0" smtClean="0"/>
            </a:br>
            <a:endParaRPr lang="cs-CZ" dirty="0"/>
          </a:p>
        </p:txBody>
      </p:sp>
      <p:sp>
        <p:nvSpPr>
          <p:cNvPr id="3" name="Zástupný symbol pro obsah 2"/>
          <p:cNvSpPr>
            <a:spLocks noGrp="1"/>
          </p:cNvSpPr>
          <p:nvPr>
            <p:ph sz="quarter" idx="1"/>
          </p:nvPr>
        </p:nvSpPr>
        <p:spPr/>
        <p:txBody>
          <a:bodyPr>
            <a:normAutofit/>
          </a:bodyPr>
          <a:lstStyle/>
          <a:p>
            <a:pPr lvl="0"/>
            <a:r>
              <a:rPr lang="cs-CZ" dirty="0" smtClean="0"/>
              <a:t>Světový oceán – všechny oceány a moře, 71% zemského povrchu </a:t>
            </a:r>
          </a:p>
          <a:p>
            <a:pPr lvl="0"/>
            <a:r>
              <a:rPr lang="cs-CZ" dirty="0" smtClean="0"/>
              <a:t>moře – části oceánů</a:t>
            </a:r>
          </a:p>
          <a:p>
            <a:pPr lvl="0"/>
            <a:r>
              <a:rPr lang="cs-CZ" dirty="0" smtClean="0"/>
              <a:t>A) okrajová</a:t>
            </a:r>
          </a:p>
          <a:p>
            <a:pPr lvl="0"/>
            <a:r>
              <a:rPr lang="cs-CZ" dirty="0" smtClean="0"/>
              <a:t>B) vnitřní</a:t>
            </a:r>
          </a:p>
          <a:p>
            <a:pPr lvl="0"/>
            <a:r>
              <a:rPr lang="cs-CZ" dirty="0" smtClean="0"/>
              <a:t>C) </a:t>
            </a:r>
            <a:r>
              <a:rPr lang="cs-CZ" dirty="0" err="1" smtClean="0"/>
              <a:t>meziostrovní</a:t>
            </a:r>
            <a:endParaRPr lang="cs-CZ" dirty="0" smtClean="0"/>
          </a:p>
          <a:p>
            <a:pPr lvl="0"/>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Oceány a moře ( poměr ploch )</a:t>
            </a:r>
            <a:endParaRPr lang="cs-CZ" dirty="0"/>
          </a:p>
        </p:txBody>
      </p:sp>
      <p:pic>
        <p:nvPicPr>
          <p:cNvPr id="2050" name="Picture 2"/>
          <p:cNvPicPr>
            <a:picLocks noChangeAspect="1" noChangeArrowheads="1"/>
          </p:cNvPicPr>
          <p:nvPr/>
        </p:nvPicPr>
        <p:blipFill>
          <a:blip r:embed="rId2" cstate="print"/>
          <a:srcRect l="5807" t="25219" r="56559" b="12766"/>
          <a:stretch>
            <a:fillRect/>
          </a:stretch>
        </p:blipFill>
        <p:spPr bwMode="auto">
          <a:xfrm>
            <a:off x="1979712" y="1700808"/>
            <a:ext cx="4896544" cy="453650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1472208"/>
          </a:xfrm>
        </p:spPr>
        <p:txBody>
          <a:bodyPr>
            <a:normAutofit fontScale="90000"/>
          </a:bodyPr>
          <a:lstStyle/>
          <a:p>
            <a:pPr lvl="0"/>
            <a:r>
              <a:rPr lang="cs-CZ" dirty="0" smtClean="0"/>
              <a:t>Doplňte prvky horizontální členitosti oceánu na uvedené mapě pomocí atlasu světa</a:t>
            </a:r>
            <a:br>
              <a:rPr lang="cs-CZ" dirty="0" smtClean="0"/>
            </a:br>
            <a:endParaRPr lang="cs-CZ" dirty="0"/>
          </a:p>
        </p:txBody>
      </p:sp>
      <p:sp>
        <p:nvSpPr>
          <p:cNvPr id="4" name="TextovéPole 3"/>
          <p:cNvSpPr txBox="1"/>
          <p:nvPr/>
        </p:nvSpPr>
        <p:spPr>
          <a:xfrm>
            <a:off x="251520" y="5373216"/>
            <a:ext cx="8568952" cy="923330"/>
          </a:xfrm>
          <a:prstGeom prst="rect">
            <a:avLst/>
          </a:prstGeom>
          <a:noFill/>
        </p:spPr>
        <p:txBody>
          <a:bodyPr wrap="square" rtlCol="0">
            <a:spAutoFit/>
          </a:bodyPr>
          <a:lstStyle/>
          <a:p>
            <a:pPr lvl="0"/>
            <a:r>
              <a:rPr lang="cs-CZ" dirty="0" smtClean="0"/>
              <a:t>1.Arabský poloostrov, 2. Karibské moře, 3. Souostroví Velké Sundy, 4. Beringova úžina, 5.  Ostrov Cejlon, 6. Aljašský záliv, 7. Skandinávský poloostrov, 8. Japonské ostrovy, 9. Mosambický průliv, 10. Průliv La Manche</a:t>
            </a:r>
            <a:endParaRPr lang="cs-CZ" dirty="0"/>
          </a:p>
        </p:txBody>
      </p:sp>
      <p:pic>
        <p:nvPicPr>
          <p:cNvPr id="5" name="Obrázek 4" descr="mapa_Vanku.jpg"/>
          <p:cNvPicPr>
            <a:picLocks noChangeAspect="1"/>
          </p:cNvPicPr>
          <p:nvPr/>
        </p:nvPicPr>
        <p:blipFill>
          <a:blip r:embed="rId2" cstate="print"/>
          <a:stretch>
            <a:fillRect/>
          </a:stretch>
        </p:blipFill>
        <p:spPr>
          <a:xfrm>
            <a:off x="971600" y="1496936"/>
            <a:ext cx="6929104" cy="3876280"/>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Obrázek 17" descr="mapa_Vanku.jpg"/>
          <p:cNvPicPr>
            <a:picLocks noChangeAspect="1"/>
          </p:cNvPicPr>
          <p:nvPr/>
        </p:nvPicPr>
        <p:blipFill>
          <a:blip r:embed="rId2" cstate="print"/>
          <a:stretch>
            <a:fillRect/>
          </a:stretch>
        </p:blipFill>
        <p:spPr>
          <a:xfrm>
            <a:off x="1043608" y="1884902"/>
            <a:ext cx="6840760" cy="3826859"/>
          </a:xfrm>
          <a:prstGeom prst="rect">
            <a:avLst/>
          </a:prstGeom>
        </p:spPr>
      </p:pic>
      <p:sp>
        <p:nvSpPr>
          <p:cNvPr id="2" name="Nadpis 1"/>
          <p:cNvSpPr>
            <a:spLocks noGrp="1"/>
          </p:cNvSpPr>
          <p:nvPr>
            <p:ph type="title"/>
          </p:nvPr>
        </p:nvSpPr>
        <p:spPr>
          <a:xfrm>
            <a:off x="301752" y="228600"/>
            <a:ext cx="8534400" cy="1400200"/>
          </a:xfrm>
        </p:spPr>
        <p:txBody>
          <a:bodyPr>
            <a:normAutofit fontScale="90000"/>
          </a:bodyPr>
          <a:lstStyle/>
          <a:p>
            <a:pPr lvl="0"/>
            <a:r>
              <a:rPr lang="cs-CZ" dirty="0" smtClean="0"/>
              <a:t>Doplňte prvky horizontální členitosti oceánu na uvedené mapě pomocí atlasu světa: </a:t>
            </a:r>
            <a:r>
              <a:rPr lang="cs-CZ" dirty="0" smtClean="0">
                <a:solidFill>
                  <a:srgbClr val="FF0000"/>
                </a:solidFill>
              </a:rPr>
              <a:t>Řešení.</a:t>
            </a:r>
            <a:r>
              <a:rPr lang="cs-CZ" dirty="0" smtClean="0"/>
              <a:t/>
            </a:r>
            <a:br>
              <a:rPr lang="cs-CZ" dirty="0" smtClean="0"/>
            </a:br>
            <a:endParaRPr lang="cs-CZ" dirty="0"/>
          </a:p>
        </p:txBody>
      </p:sp>
      <p:sp>
        <p:nvSpPr>
          <p:cNvPr id="6" name="TextovéPole 5"/>
          <p:cNvSpPr txBox="1"/>
          <p:nvPr/>
        </p:nvSpPr>
        <p:spPr>
          <a:xfrm>
            <a:off x="5148064" y="3284984"/>
            <a:ext cx="288032" cy="369332"/>
          </a:xfrm>
          <a:prstGeom prst="rect">
            <a:avLst/>
          </a:prstGeom>
          <a:noFill/>
        </p:spPr>
        <p:txBody>
          <a:bodyPr wrap="square" rtlCol="0">
            <a:spAutoFit/>
          </a:bodyPr>
          <a:lstStyle/>
          <a:p>
            <a:r>
              <a:rPr lang="cs-CZ" dirty="0" smtClean="0">
                <a:solidFill>
                  <a:srgbClr val="FF0000"/>
                </a:solidFill>
              </a:rPr>
              <a:t>1</a:t>
            </a:r>
            <a:endParaRPr lang="cs-CZ" dirty="0">
              <a:solidFill>
                <a:srgbClr val="FF0000"/>
              </a:solidFill>
            </a:endParaRPr>
          </a:p>
        </p:txBody>
      </p:sp>
      <p:sp>
        <p:nvSpPr>
          <p:cNvPr id="8" name="TextovéPole 7"/>
          <p:cNvSpPr txBox="1"/>
          <p:nvPr/>
        </p:nvSpPr>
        <p:spPr>
          <a:xfrm>
            <a:off x="2843808" y="3244334"/>
            <a:ext cx="288032" cy="369332"/>
          </a:xfrm>
          <a:prstGeom prst="rect">
            <a:avLst/>
          </a:prstGeom>
          <a:noFill/>
        </p:spPr>
        <p:txBody>
          <a:bodyPr wrap="square" rtlCol="0">
            <a:spAutoFit/>
          </a:bodyPr>
          <a:lstStyle/>
          <a:p>
            <a:r>
              <a:rPr lang="cs-CZ" dirty="0" smtClean="0">
                <a:solidFill>
                  <a:srgbClr val="FF0000"/>
                </a:solidFill>
              </a:rPr>
              <a:t>2</a:t>
            </a:r>
            <a:endParaRPr lang="cs-CZ" dirty="0">
              <a:solidFill>
                <a:srgbClr val="FF0000"/>
              </a:solidFill>
            </a:endParaRPr>
          </a:p>
        </p:txBody>
      </p:sp>
      <p:sp>
        <p:nvSpPr>
          <p:cNvPr id="9" name="TextovéPole 8"/>
          <p:cNvSpPr txBox="1"/>
          <p:nvPr/>
        </p:nvSpPr>
        <p:spPr>
          <a:xfrm>
            <a:off x="6660233" y="3688158"/>
            <a:ext cx="360040" cy="369332"/>
          </a:xfrm>
          <a:prstGeom prst="rect">
            <a:avLst/>
          </a:prstGeom>
          <a:noFill/>
        </p:spPr>
        <p:txBody>
          <a:bodyPr wrap="square" rtlCol="0">
            <a:spAutoFit/>
          </a:bodyPr>
          <a:lstStyle/>
          <a:p>
            <a:r>
              <a:rPr lang="cs-CZ" dirty="0" smtClean="0">
                <a:solidFill>
                  <a:srgbClr val="FF0000"/>
                </a:solidFill>
              </a:rPr>
              <a:t>3</a:t>
            </a:r>
            <a:endParaRPr lang="cs-CZ" dirty="0">
              <a:solidFill>
                <a:srgbClr val="FF0000"/>
              </a:solidFill>
            </a:endParaRPr>
          </a:p>
        </p:txBody>
      </p:sp>
      <p:sp>
        <p:nvSpPr>
          <p:cNvPr id="10" name="TextovéPole 9"/>
          <p:cNvSpPr txBox="1"/>
          <p:nvPr/>
        </p:nvSpPr>
        <p:spPr>
          <a:xfrm>
            <a:off x="7344309" y="2448742"/>
            <a:ext cx="288032" cy="369332"/>
          </a:xfrm>
          <a:prstGeom prst="rect">
            <a:avLst/>
          </a:prstGeom>
          <a:noFill/>
        </p:spPr>
        <p:txBody>
          <a:bodyPr wrap="square" rtlCol="0">
            <a:spAutoFit/>
          </a:bodyPr>
          <a:lstStyle/>
          <a:p>
            <a:r>
              <a:rPr lang="cs-CZ" dirty="0" smtClean="0">
                <a:solidFill>
                  <a:srgbClr val="FF0000"/>
                </a:solidFill>
              </a:rPr>
              <a:t>4</a:t>
            </a:r>
            <a:endParaRPr lang="cs-CZ" dirty="0">
              <a:solidFill>
                <a:srgbClr val="FF0000"/>
              </a:solidFill>
            </a:endParaRPr>
          </a:p>
        </p:txBody>
      </p:sp>
      <p:sp>
        <p:nvSpPr>
          <p:cNvPr id="11" name="TextovéPole 10"/>
          <p:cNvSpPr txBox="1"/>
          <p:nvPr/>
        </p:nvSpPr>
        <p:spPr>
          <a:xfrm>
            <a:off x="5681479" y="3503492"/>
            <a:ext cx="288032" cy="369332"/>
          </a:xfrm>
          <a:prstGeom prst="rect">
            <a:avLst/>
          </a:prstGeom>
          <a:noFill/>
        </p:spPr>
        <p:txBody>
          <a:bodyPr wrap="square" rtlCol="0">
            <a:spAutoFit/>
          </a:bodyPr>
          <a:lstStyle/>
          <a:p>
            <a:r>
              <a:rPr lang="cs-CZ" dirty="0" smtClean="0">
                <a:solidFill>
                  <a:srgbClr val="FF0000"/>
                </a:solidFill>
              </a:rPr>
              <a:t>5</a:t>
            </a:r>
            <a:endParaRPr lang="cs-CZ" dirty="0">
              <a:solidFill>
                <a:srgbClr val="FF0000"/>
              </a:solidFill>
            </a:endParaRPr>
          </a:p>
        </p:txBody>
      </p:sp>
      <p:sp>
        <p:nvSpPr>
          <p:cNvPr id="12" name="TextovéPole 11"/>
          <p:cNvSpPr txBox="1"/>
          <p:nvPr/>
        </p:nvSpPr>
        <p:spPr>
          <a:xfrm>
            <a:off x="1619672" y="2461538"/>
            <a:ext cx="360040" cy="369332"/>
          </a:xfrm>
          <a:prstGeom prst="rect">
            <a:avLst/>
          </a:prstGeom>
          <a:noFill/>
        </p:spPr>
        <p:txBody>
          <a:bodyPr wrap="square" rtlCol="0">
            <a:spAutoFit/>
          </a:bodyPr>
          <a:lstStyle/>
          <a:p>
            <a:r>
              <a:rPr lang="cs-CZ" dirty="0" smtClean="0">
                <a:solidFill>
                  <a:srgbClr val="FF0000"/>
                </a:solidFill>
              </a:rPr>
              <a:t>6</a:t>
            </a:r>
            <a:endParaRPr lang="cs-CZ" dirty="0">
              <a:solidFill>
                <a:srgbClr val="FF0000"/>
              </a:solidFill>
            </a:endParaRPr>
          </a:p>
        </p:txBody>
      </p:sp>
      <p:sp>
        <p:nvSpPr>
          <p:cNvPr id="13" name="TextovéPole 12"/>
          <p:cNvSpPr txBox="1"/>
          <p:nvPr/>
        </p:nvSpPr>
        <p:spPr>
          <a:xfrm>
            <a:off x="4535997" y="2492896"/>
            <a:ext cx="360040" cy="369332"/>
          </a:xfrm>
          <a:prstGeom prst="rect">
            <a:avLst/>
          </a:prstGeom>
          <a:noFill/>
        </p:spPr>
        <p:txBody>
          <a:bodyPr wrap="square" rtlCol="0">
            <a:spAutoFit/>
          </a:bodyPr>
          <a:lstStyle/>
          <a:p>
            <a:r>
              <a:rPr lang="cs-CZ" dirty="0" smtClean="0">
                <a:solidFill>
                  <a:srgbClr val="FF0000"/>
                </a:solidFill>
              </a:rPr>
              <a:t>7</a:t>
            </a:r>
            <a:endParaRPr lang="cs-CZ" dirty="0">
              <a:solidFill>
                <a:srgbClr val="FF0000"/>
              </a:solidFill>
            </a:endParaRPr>
          </a:p>
        </p:txBody>
      </p:sp>
      <p:sp>
        <p:nvSpPr>
          <p:cNvPr id="14" name="TextovéPole 13"/>
          <p:cNvSpPr txBox="1"/>
          <p:nvPr/>
        </p:nvSpPr>
        <p:spPr>
          <a:xfrm>
            <a:off x="6660233" y="3037602"/>
            <a:ext cx="360040" cy="369332"/>
          </a:xfrm>
          <a:prstGeom prst="rect">
            <a:avLst/>
          </a:prstGeom>
          <a:noFill/>
        </p:spPr>
        <p:txBody>
          <a:bodyPr wrap="square" rtlCol="0">
            <a:spAutoFit/>
          </a:bodyPr>
          <a:lstStyle/>
          <a:p>
            <a:r>
              <a:rPr lang="cs-CZ" dirty="0" smtClean="0">
                <a:solidFill>
                  <a:srgbClr val="FF0000"/>
                </a:solidFill>
              </a:rPr>
              <a:t>8</a:t>
            </a:r>
            <a:endParaRPr lang="cs-CZ" dirty="0">
              <a:solidFill>
                <a:srgbClr val="FF0000"/>
              </a:solidFill>
            </a:endParaRPr>
          </a:p>
        </p:txBody>
      </p:sp>
      <p:sp>
        <p:nvSpPr>
          <p:cNvPr id="15" name="TextovéPole 14"/>
          <p:cNvSpPr txBox="1"/>
          <p:nvPr/>
        </p:nvSpPr>
        <p:spPr>
          <a:xfrm>
            <a:off x="5032150" y="3872824"/>
            <a:ext cx="288032" cy="369332"/>
          </a:xfrm>
          <a:prstGeom prst="rect">
            <a:avLst/>
          </a:prstGeom>
          <a:noFill/>
        </p:spPr>
        <p:txBody>
          <a:bodyPr wrap="square" rtlCol="0">
            <a:spAutoFit/>
          </a:bodyPr>
          <a:lstStyle/>
          <a:p>
            <a:r>
              <a:rPr lang="cs-CZ" dirty="0" smtClean="0">
                <a:solidFill>
                  <a:srgbClr val="FF0000"/>
                </a:solidFill>
              </a:rPr>
              <a:t>9</a:t>
            </a:r>
            <a:endParaRPr lang="cs-CZ" dirty="0">
              <a:solidFill>
                <a:srgbClr val="FF0000"/>
              </a:solidFill>
            </a:endParaRPr>
          </a:p>
        </p:txBody>
      </p:sp>
      <p:sp>
        <p:nvSpPr>
          <p:cNvPr id="16" name="TextovéPole 15"/>
          <p:cNvSpPr txBox="1"/>
          <p:nvPr/>
        </p:nvSpPr>
        <p:spPr>
          <a:xfrm>
            <a:off x="4319972" y="2677562"/>
            <a:ext cx="792088" cy="369332"/>
          </a:xfrm>
          <a:prstGeom prst="rect">
            <a:avLst/>
          </a:prstGeom>
          <a:noFill/>
        </p:spPr>
        <p:txBody>
          <a:bodyPr wrap="square" rtlCol="0">
            <a:spAutoFit/>
          </a:bodyPr>
          <a:lstStyle/>
          <a:p>
            <a:r>
              <a:rPr lang="cs-CZ" dirty="0" smtClean="0">
                <a:solidFill>
                  <a:srgbClr val="FF0000"/>
                </a:solidFill>
              </a:rPr>
              <a:t>10</a:t>
            </a:r>
            <a:endParaRPr lang="cs-CZ" dirty="0">
              <a:solidFill>
                <a:srgbClr val="FF0000"/>
              </a:solidFill>
            </a:endParaRPr>
          </a:p>
        </p:txBody>
      </p:sp>
    </p:spTree>
    <p:extLst>
      <p:ext uri="{BB962C8B-B14F-4D97-AF65-F5344CB8AC3E}">
        <p14:creationId xmlns:p14="http://schemas.microsoft.com/office/powerpoint/2010/main" val="12580031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Hydrosféra-Světový oceán</a:t>
            </a:r>
            <a:endParaRPr lang="cs-CZ" dirty="0"/>
          </a:p>
        </p:txBody>
      </p:sp>
      <p:sp>
        <p:nvSpPr>
          <p:cNvPr id="3" name="Zástupný symbol pro obsah 2"/>
          <p:cNvSpPr>
            <a:spLocks noGrp="1"/>
          </p:cNvSpPr>
          <p:nvPr>
            <p:ph sz="quarter" idx="1"/>
          </p:nvPr>
        </p:nvSpPr>
        <p:spPr/>
        <p:txBody>
          <a:bodyPr/>
          <a:lstStyle/>
          <a:p>
            <a:pPr lvl="0"/>
            <a:endParaRPr lang="cs-CZ" dirty="0" smtClean="0"/>
          </a:p>
          <a:p>
            <a:pPr lvl="0"/>
            <a:endParaRPr lang="cs-CZ" dirty="0" smtClean="0"/>
          </a:p>
          <a:p>
            <a:pPr lvl="0"/>
            <a:endParaRPr lang="cs-CZ" dirty="0" smtClean="0"/>
          </a:p>
          <a:p>
            <a:pPr lvl="0"/>
            <a:r>
              <a:rPr lang="cs-CZ" dirty="0" smtClean="0"/>
              <a:t>členitost oceánského dna vyjadřuje hypsografická křivka -  šelf, pevninský svah, pánev</a:t>
            </a:r>
          </a:p>
          <a:p>
            <a:pPr>
              <a:buNone/>
            </a:pP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Popište prvky členitosti podmořského reliéfu:	</a:t>
            </a:r>
            <a:endParaRPr lang="cs-CZ" dirty="0"/>
          </a:p>
        </p:txBody>
      </p:sp>
      <p:pic>
        <p:nvPicPr>
          <p:cNvPr id="1026" name="Picture 2"/>
          <p:cNvPicPr>
            <a:picLocks noChangeAspect="1" noChangeArrowheads="1"/>
          </p:cNvPicPr>
          <p:nvPr/>
        </p:nvPicPr>
        <p:blipFill>
          <a:blip r:embed="rId2" cstate="print"/>
          <a:srcRect l="6914" t="28172" r="11178" b="29500"/>
          <a:stretch>
            <a:fillRect/>
          </a:stretch>
        </p:blipFill>
        <p:spPr bwMode="auto">
          <a:xfrm>
            <a:off x="539552" y="2348880"/>
            <a:ext cx="8064896" cy="2664296"/>
          </a:xfrm>
          <a:prstGeom prst="rect">
            <a:avLst/>
          </a:prstGeom>
          <a:noFill/>
          <a:ln w="9525">
            <a:noFill/>
            <a:miter lim="800000"/>
            <a:headEnd/>
            <a:tailEnd/>
          </a:ln>
        </p:spPr>
      </p:pic>
      <p:sp>
        <p:nvSpPr>
          <p:cNvPr id="7" name="Obdélník 6"/>
          <p:cNvSpPr/>
          <p:nvPr/>
        </p:nvSpPr>
        <p:spPr>
          <a:xfrm>
            <a:off x="467544" y="2780928"/>
            <a:ext cx="1346448"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827584" y="3429000"/>
            <a:ext cx="149046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1187624" y="3933056"/>
            <a:ext cx="163448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2915816" y="4653136"/>
            <a:ext cx="1008112"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4788024" y="4221088"/>
            <a:ext cx="122413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6660232" y="4365104"/>
            <a:ext cx="129614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968152"/>
          </a:xfrm>
        </p:spPr>
        <p:txBody>
          <a:bodyPr>
            <a:normAutofit fontScale="90000"/>
          </a:bodyPr>
          <a:lstStyle/>
          <a:p>
            <a:r>
              <a:rPr lang="cs-CZ" dirty="0" smtClean="0"/>
              <a:t>Popište prvky členitosti podmořského reliéfu: </a:t>
            </a:r>
            <a:r>
              <a:rPr lang="cs-CZ" dirty="0" smtClean="0">
                <a:solidFill>
                  <a:srgbClr val="FF0000"/>
                </a:solidFill>
              </a:rPr>
              <a:t>Řešení.</a:t>
            </a:r>
            <a:r>
              <a:rPr lang="cs-CZ" dirty="0" smtClean="0"/>
              <a:t>	</a:t>
            </a:r>
            <a:endParaRPr lang="cs-CZ" dirty="0"/>
          </a:p>
        </p:txBody>
      </p:sp>
      <p:pic>
        <p:nvPicPr>
          <p:cNvPr id="1026" name="Picture 2"/>
          <p:cNvPicPr>
            <a:picLocks noChangeAspect="1" noChangeArrowheads="1"/>
          </p:cNvPicPr>
          <p:nvPr/>
        </p:nvPicPr>
        <p:blipFill>
          <a:blip r:embed="rId2" cstate="print"/>
          <a:srcRect l="6914" t="28172" r="11178" b="29500"/>
          <a:stretch>
            <a:fillRect/>
          </a:stretch>
        </p:blipFill>
        <p:spPr bwMode="auto">
          <a:xfrm>
            <a:off x="539552" y="2348880"/>
            <a:ext cx="8064896" cy="2664296"/>
          </a:xfrm>
          <a:prstGeom prst="rect">
            <a:avLst/>
          </a:prstGeom>
          <a:noFill/>
          <a:ln w="9525">
            <a:noFill/>
            <a:miter lim="800000"/>
            <a:headEnd/>
            <a:tailEnd/>
          </a:ln>
        </p:spPr>
      </p:pic>
      <p:sp>
        <p:nvSpPr>
          <p:cNvPr id="7" name="Obdélník 6"/>
          <p:cNvSpPr/>
          <p:nvPr/>
        </p:nvSpPr>
        <p:spPr>
          <a:xfrm>
            <a:off x="467544" y="2780928"/>
            <a:ext cx="1346448"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Šelf</a:t>
            </a:r>
            <a:endParaRPr lang="cs-CZ" dirty="0"/>
          </a:p>
        </p:txBody>
      </p:sp>
      <p:sp>
        <p:nvSpPr>
          <p:cNvPr id="8" name="Obdélník 7"/>
          <p:cNvSpPr/>
          <p:nvPr/>
        </p:nvSpPr>
        <p:spPr>
          <a:xfrm>
            <a:off x="827584" y="3429000"/>
            <a:ext cx="149046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Pevn</a:t>
            </a:r>
            <a:r>
              <a:rPr lang="cs-CZ" dirty="0" smtClean="0"/>
              <a:t>. svah</a:t>
            </a:r>
            <a:endParaRPr lang="cs-CZ" dirty="0"/>
          </a:p>
        </p:txBody>
      </p:sp>
      <p:sp>
        <p:nvSpPr>
          <p:cNvPr id="9" name="Obdélník 8"/>
          <p:cNvSpPr/>
          <p:nvPr/>
        </p:nvSpPr>
        <p:spPr>
          <a:xfrm>
            <a:off x="1187624" y="3933056"/>
            <a:ext cx="163448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Pevn.úpatí</a:t>
            </a:r>
            <a:endParaRPr lang="cs-CZ" dirty="0"/>
          </a:p>
        </p:txBody>
      </p:sp>
      <p:sp>
        <p:nvSpPr>
          <p:cNvPr id="10" name="Obdélník 9"/>
          <p:cNvSpPr/>
          <p:nvPr/>
        </p:nvSpPr>
        <p:spPr>
          <a:xfrm>
            <a:off x="2915816" y="4653136"/>
            <a:ext cx="100811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Oc</a:t>
            </a:r>
            <a:r>
              <a:rPr lang="cs-CZ" dirty="0" smtClean="0"/>
              <a:t>. pánev</a:t>
            </a:r>
            <a:endParaRPr lang="cs-CZ" dirty="0"/>
          </a:p>
        </p:txBody>
      </p:sp>
      <p:sp>
        <p:nvSpPr>
          <p:cNvPr id="11" name="Obdélník 10"/>
          <p:cNvSpPr/>
          <p:nvPr/>
        </p:nvSpPr>
        <p:spPr>
          <a:xfrm>
            <a:off x="4788024" y="4221088"/>
            <a:ext cx="1224136"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Podm</a:t>
            </a:r>
            <a:r>
              <a:rPr lang="cs-CZ" dirty="0" smtClean="0"/>
              <a:t>. hora</a:t>
            </a:r>
            <a:endParaRPr lang="cs-CZ" dirty="0"/>
          </a:p>
        </p:txBody>
      </p:sp>
      <p:sp>
        <p:nvSpPr>
          <p:cNvPr id="12" name="Obdélník 11"/>
          <p:cNvSpPr/>
          <p:nvPr/>
        </p:nvSpPr>
        <p:spPr>
          <a:xfrm>
            <a:off x="6660232" y="4365104"/>
            <a:ext cx="129614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Příkop</a:t>
            </a:r>
            <a:endParaRPr lang="cs-CZ" dirty="0"/>
          </a:p>
        </p:txBody>
      </p:sp>
      <p:sp>
        <p:nvSpPr>
          <p:cNvPr id="13" name="Obdélník 12"/>
          <p:cNvSpPr/>
          <p:nvPr/>
        </p:nvSpPr>
        <p:spPr>
          <a:xfrm>
            <a:off x="4499992" y="3068960"/>
            <a:ext cx="100811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Rift</a:t>
            </a: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Hydrosféra-Světový oceán</a:t>
            </a:r>
            <a:endParaRPr lang="cs-CZ" dirty="0"/>
          </a:p>
        </p:txBody>
      </p:sp>
      <p:sp>
        <p:nvSpPr>
          <p:cNvPr id="3" name="Zástupný symbol pro obsah 2"/>
          <p:cNvSpPr>
            <a:spLocks noGrp="1"/>
          </p:cNvSpPr>
          <p:nvPr>
            <p:ph sz="quarter" idx="1"/>
          </p:nvPr>
        </p:nvSpPr>
        <p:spPr/>
        <p:txBody>
          <a:bodyPr/>
          <a:lstStyle/>
          <a:p>
            <a:pPr lvl="0"/>
            <a:r>
              <a:rPr lang="cs-CZ" dirty="0" smtClean="0"/>
              <a:t>vlastnosti mořské vody – teplota, slanost, barva, hustota</a:t>
            </a:r>
          </a:p>
          <a:p>
            <a:endParaRPr lang="cs-CZ" dirty="0" smtClean="0"/>
          </a:p>
          <a:p>
            <a:pPr lvl="0"/>
            <a:r>
              <a:rPr lang="cs-CZ" dirty="0" smtClean="0"/>
              <a:t>pohyby mořské vody –  dmutí ( příliv a odliv), vlnění, mořské proudy</a:t>
            </a:r>
          </a:p>
          <a:p>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Pohyby mořské vody.</a:t>
            </a:r>
            <a:endParaRPr lang="cs-CZ" dirty="0"/>
          </a:p>
        </p:txBody>
      </p:sp>
      <p:pic>
        <p:nvPicPr>
          <p:cNvPr id="3074" name="Picture 2"/>
          <p:cNvPicPr>
            <a:picLocks noChangeAspect="1" noChangeArrowheads="1"/>
          </p:cNvPicPr>
          <p:nvPr/>
        </p:nvPicPr>
        <p:blipFill>
          <a:blip r:embed="rId2" cstate="print"/>
          <a:srcRect l="4147" t="26203" r="45491" b="23594"/>
          <a:stretch>
            <a:fillRect/>
          </a:stretch>
        </p:blipFill>
        <p:spPr bwMode="auto">
          <a:xfrm>
            <a:off x="1475656" y="1844824"/>
            <a:ext cx="6552728" cy="367240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Pohyby mořské vody.</a:t>
            </a:r>
            <a:endParaRPr lang="cs-CZ" dirty="0"/>
          </a:p>
        </p:txBody>
      </p:sp>
      <p:pic>
        <p:nvPicPr>
          <p:cNvPr id="4098" name="Picture 2"/>
          <p:cNvPicPr>
            <a:picLocks noChangeAspect="1" noChangeArrowheads="1"/>
          </p:cNvPicPr>
          <p:nvPr/>
        </p:nvPicPr>
        <p:blipFill>
          <a:blip r:embed="rId2" cstate="print"/>
          <a:srcRect l="4700" t="17344" r="45491" b="28516"/>
          <a:stretch>
            <a:fillRect/>
          </a:stretch>
        </p:blipFill>
        <p:spPr bwMode="auto">
          <a:xfrm>
            <a:off x="1619672" y="1700808"/>
            <a:ext cx="6480720" cy="396044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968152"/>
          </a:xfrm>
        </p:spPr>
        <p:txBody>
          <a:bodyPr>
            <a:normAutofit fontScale="90000"/>
          </a:bodyPr>
          <a:lstStyle/>
          <a:p>
            <a:pPr lvl="0"/>
            <a:r>
              <a:rPr lang="cs-CZ" dirty="0" smtClean="0"/>
              <a:t>Vysvětlete pojmy:</a:t>
            </a:r>
            <a:br>
              <a:rPr lang="cs-CZ" dirty="0" smtClean="0"/>
            </a:br>
            <a:endParaRPr lang="cs-CZ" dirty="0"/>
          </a:p>
        </p:txBody>
      </p:sp>
      <p:sp>
        <p:nvSpPr>
          <p:cNvPr id="3" name="TextovéPole 2"/>
          <p:cNvSpPr txBox="1"/>
          <p:nvPr/>
        </p:nvSpPr>
        <p:spPr>
          <a:xfrm>
            <a:off x="1259632" y="2204864"/>
            <a:ext cx="4099199" cy="2031325"/>
          </a:xfrm>
          <a:prstGeom prst="rect">
            <a:avLst/>
          </a:prstGeom>
          <a:noFill/>
        </p:spPr>
        <p:txBody>
          <a:bodyPr wrap="none" rtlCol="0">
            <a:spAutoFit/>
          </a:bodyPr>
          <a:lstStyle/>
          <a:p>
            <a:r>
              <a:rPr lang="cs-CZ" dirty="0" smtClean="0"/>
              <a:t>Salinita   ………………………………………..</a:t>
            </a:r>
          </a:p>
          <a:p>
            <a:endParaRPr lang="cs-CZ" dirty="0" smtClean="0"/>
          </a:p>
          <a:p>
            <a:endParaRPr lang="cs-CZ" dirty="0" smtClean="0"/>
          </a:p>
          <a:p>
            <a:endParaRPr lang="cs-CZ" dirty="0" smtClean="0"/>
          </a:p>
          <a:p>
            <a:endParaRPr lang="cs-CZ" dirty="0" smtClean="0"/>
          </a:p>
          <a:p>
            <a:endParaRPr lang="cs-CZ" dirty="0" smtClean="0"/>
          </a:p>
          <a:p>
            <a:r>
              <a:rPr lang="cs-CZ" dirty="0" err="1" smtClean="0"/>
              <a:t>Chlorita</a:t>
            </a:r>
            <a:r>
              <a:rPr lang="cs-CZ" dirty="0" smtClean="0"/>
              <a:t>   ………………………………………..</a:t>
            </a:r>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968152"/>
          </a:xfrm>
        </p:spPr>
        <p:txBody>
          <a:bodyPr>
            <a:normAutofit fontScale="90000"/>
          </a:bodyPr>
          <a:lstStyle/>
          <a:p>
            <a:pPr lvl="0"/>
            <a:r>
              <a:rPr lang="cs-CZ" dirty="0" smtClean="0"/>
              <a:t>Vysvětlete pojmy: </a:t>
            </a:r>
            <a:r>
              <a:rPr lang="cs-CZ" dirty="0" smtClean="0">
                <a:solidFill>
                  <a:srgbClr val="FF0000"/>
                </a:solidFill>
              </a:rPr>
              <a:t>Řešení.</a:t>
            </a:r>
            <a:r>
              <a:rPr lang="cs-CZ" dirty="0" smtClean="0"/>
              <a:t/>
            </a:r>
            <a:br>
              <a:rPr lang="cs-CZ" dirty="0" smtClean="0"/>
            </a:br>
            <a:endParaRPr lang="cs-CZ" dirty="0"/>
          </a:p>
        </p:txBody>
      </p:sp>
      <p:sp>
        <p:nvSpPr>
          <p:cNvPr id="3" name="TextovéPole 2"/>
          <p:cNvSpPr txBox="1"/>
          <p:nvPr/>
        </p:nvSpPr>
        <p:spPr>
          <a:xfrm>
            <a:off x="1259632" y="2204864"/>
            <a:ext cx="4612160" cy="2862322"/>
          </a:xfrm>
          <a:prstGeom prst="rect">
            <a:avLst/>
          </a:prstGeom>
          <a:noFill/>
        </p:spPr>
        <p:txBody>
          <a:bodyPr wrap="none" rtlCol="0">
            <a:spAutoFit/>
          </a:bodyPr>
          <a:lstStyle/>
          <a:p>
            <a:r>
              <a:rPr lang="cs-CZ" dirty="0" smtClean="0"/>
              <a:t>Salinita   </a:t>
            </a:r>
            <a:r>
              <a:rPr lang="cs-CZ" dirty="0" smtClean="0">
                <a:solidFill>
                  <a:srgbClr val="FF0000"/>
                </a:solidFill>
              </a:rPr>
              <a:t>slanost světového oceánu ( obsah</a:t>
            </a:r>
          </a:p>
          <a:p>
            <a:r>
              <a:rPr lang="cs-CZ" dirty="0" smtClean="0">
                <a:solidFill>
                  <a:srgbClr val="FF0000"/>
                </a:solidFill>
              </a:rPr>
              <a:t>	minerálních látek v 1kg mořské </a:t>
            </a:r>
          </a:p>
          <a:p>
            <a:r>
              <a:rPr lang="cs-CZ" dirty="0" smtClean="0">
                <a:solidFill>
                  <a:srgbClr val="FF0000"/>
                </a:solidFill>
              </a:rPr>
              <a:t>	vody)-‰</a:t>
            </a:r>
            <a:endParaRPr lang="cs-CZ" dirty="0" smtClean="0"/>
          </a:p>
          <a:p>
            <a:endParaRPr lang="cs-CZ" dirty="0" smtClean="0"/>
          </a:p>
          <a:p>
            <a:endParaRPr lang="cs-CZ" dirty="0" smtClean="0"/>
          </a:p>
          <a:p>
            <a:endParaRPr lang="cs-CZ" dirty="0" smtClean="0"/>
          </a:p>
          <a:p>
            <a:endParaRPr lang="cs-CZ" dirty="0" smtClean="0"/>
          </a:p>
          <a:p>
            <a:endParaRPr lang="cs-CZ" dirty="0" smtClean="0"/>
          </a:p>
          <a:p>
            <a:r>
              <a:rPr lang="cs-CZ" dirty="0" err="1" smtClean="0"/>
              <a:t>Chlorita</a:t>
            </a:r>
            <a:r>
              <a:rPr lang="cs-CZ" dirty="0" smtClean="0"/>
              <a:t>   </a:t>
            </a:r>
            <a:r>
              <a:rPr lang="cs-CZ" dirty="0" smtClean="0">
                <a:solidFill>
                  <a:srgbClr val="FF0000"/>
                </a:solidFill>
              </a:rPr>
              <a:t>obsah chloridu sodného v mořské</a:t>
            </a:r>
          </a:p>
          <a:p>
            <a:r>
              <a:rPr lang="cs-CZ" dirty="0" smtClean="0">
                <a:solidFill>
                  <a:srgbClr val="FF0000"/>
                </a:solidFill>
              </a:rPr>
              <a:t>	  vodě</a:t>
            </a:r>
            <a:endParaRPr lang="cs-CZ"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
          </p:nvPr>
        </p:nvSpPr>
        <p:spPr/>
        <p:txBody>
          <a:bodyPr>
            <a:normAutofit fontScale="62500" lnSpcReduction="20000"/>
          </a:bodyPr>
          <a:lstStyle/>
          <a:p>
            <a:pPr>
              <a:buNone/>
            </a:pPr>
            <a:r>
              <a:rPr lang="cs-CZ" dirty="0" smtClean="0"/>
              <a:t>Slide 4 - SOBOTOVI, </a:t>
            </a:r>
            <a:r>
              <a:rPr lang="cs-CZ" dirty="0" err="1" smtClean="0"/>
              <a:t>Miromila</a:t>
            </a:r>
            <a:r>
              <a:rPr lang="cs-CZ" dirty="0" smtClean="0"/>
              <a:t> A Karel. </a:t>
            </a:r>
            <a:r>
              <a:rPr lang="cs-CZ" i="1" dirty="0" smtClean="0"/>
              <a:t>Zeměpisný náčrtník</a:t>
            </a:r>
            <a:r>
              <a:rPr lang="cs-CZ" dirty="0" smtClean="0"/>
              <a:t>. Praha: Česká geografická společnost, 1996, ISBN 80-901942-5-7.</a:t>
            </a:r>
          </a:p>
          <a:p>
            <a:pPr>
              <a:buNone/>
            </a:pPr>
            <a:endParaRPr lang="cs-CZ" dirty="0" smtClean="0"/>
          </a:p>
          <a:p>
            <a:pPr>
              <a:buNone/>
            </a:pPr>
            <a:r>
              <a:rPr lang="cs-CZ" dirty="0" smtClean="0"/>
              <a:t> Slide 6 - SOBOTOVI, </a:t>
            </a:r>
            <a:r>
              <a:rPr lang="cs-CZ" dirty="0" err="1" smtClean="0"/>
              <a:t>Miromila</a:t>
            </a:r>
            <a:r>
              <a:rPr lang="cs-CZ" dirty="0" smtClean="0"/>
              <a:t> A Karel. </a:t>
            </a:r>
            <a:r>
              <a:rPr lang="cs-CZ" i="1" dirty="0" smtClean="0"/>
              <a:t>Zeměpisný náčrtník</a:t>
            </a:r>
            <a:r>
              <a:rPr lang="cs-CZ" dirty="0" smtClean="0"/>
              <a:t>. Praha: Česká geografická společnost, 1996, ISBN 80-901942-5-7.</a:t>
            </a:r>
          </a:p>
          <a:p>
            <a:pPr>
              <a:buNone/>
            </a:pPr>
            <a:endParaRPr lang="cs-CZ" dirty="0" smtClean="0"/>
          </a:p>
          <a:p>
            <a:pPr>
              <a:buNone/>
            </a:pPr>
            <a:r>
              <a:rPr lang="cs-CZ" dirty="0" smtClean="0"/>
              <a:t> </a:t>
            </a:r>
            <a:r>
              <a:rPr lang="cs-CZ" dirty="0" err="1" smtClean="0"/>
              <a:t>Slide</a:t>
            </a:r>
            <a:r>
              <a:rPr lang="cs-CZ" dirty="0" smtClean="0"/>
              <a:t> 7+8- slepá mapa světa</a:t>
            </a:r>
            <a:r>
              <a:rPr lang="cs-CZ" dirty="0" smtClean="0"/>
              <a:t>:</a:t>
            </a:r>
          </a:p>
          <a:p>
            <a:pPr>
              <a:buNone/>
            </a:pPr>
            <a:r>
              <a:rPr lang="cs-CZ" dirty="0"/>
              <a:t>Vytvořeno Markétou Pravdovou v programu ARCGIS – použito se svolením autora</a:t>
            </a:r>
          </a:p>
          <a:p>
            <a:pPr>
              <a:buNone/>
            </a:pPr>
            <a:endParaRPr lang="cs-CZ" dirty="0" smtClean="0"/>
          </a:p>
          <a:p>
            <a:pPr>
              <a:buNone/>
            </a:pPr>
            <a:endParaRPr lang="cs-CZ" dirty="0" smtClean="0"/>
          </a:p>
          <a:p>
            <a:pPr>
              <a:buNone/>
            </a:pPr>
            <a:r>
              <a:rPr lang="cs-CZ" dirty="0" smtClean="0"/>
              <a:t>Slide 10+11 - SOBOTOVI, </a:t>
            </a:r>
            <a:r>
              <a:rPr lang="cs-CZ" dirty="0" err="1" smtClean="0"/>
              <a:t>Miromila</a:t>
            </a:r>
            <a:r>
              <a:rPr lang="cs-CZ" dirty="0" smtClean="0"/>
              <a:t> A Karel. </a:t>
            </a:r>
            <a:r>
              <a:rPr lang="cs-CZ" i="1" dirty="0" smtClean="0"/>
              <a:t>Zeměpisný náčrtník</a:t>
            </a:r>
            <a:r>
              <a:rPr lang="cs-CZ" dirty="0" smtClean="0"/>
              <a:t>. Praha: Česká geografická společnost, 1996, ISBN 80-901942-5-7.</a:t>
            </a:r>
          </a:p>
          <a:p>
            <a:pPr>
              <a:buNone/>
            </a:pPr>
            <a:endParaRPr lang="cs-CZ" dirty="0" smtClean="0"/>
          </a:p>
          <a:p>
            <a:pPr>
              <a:buNone/>
            </a:pPr>
            <a:r>
              <a:rPr lang="cs-CZ" dirty="0" smtClean="0"/>
              <a:t>Slide 13+14 - SOBOTOVI, </a:t>
            </a:r>
            <a:r>
              <a:rPr lang="cs-CZ" dirty="0" err="1" smtClean="0"/>
              <a:t>Miromila</a:t>
            </a:r>
            <a:r>
              <a:rPr lang="cs-CZ" dirty="0" smtClean="0"/>
              <a:t> A Karel. </a:t>
            </a:r>
            <a:r>
              <a:rPr lang="cs-CZ" i="1" dirty="0" smtClean="0"/>
              <a:t>Zeměpisný náčrtník</a:t>
            </a:r>
            <a:r>
              <a:rPr lang="cs-CZ" dirty="0" smtClean="0"/>
              <a:t>. Praha: Česká geografická společnost, 1996, ISBN 80-901942-5-7.</a:t>
            </a:r>
          </a:p>
          <a:p>
            <a:pPr>
              <a:buNone/>
            </a:pPr>
            <a:endParaRPr lang="cs-CZ" dirty="0" smtClean="0"/>
          </a:p>
          <a:p>
            <a:pPr>
              <a:buNone/>
            </a:pPr>
            <a:r>
              <a:rPr lang="cs-CZ" dirty="0" smtClean="0"/>
              <a:t>  </a:t>
            </a:r>
          </a:p>
          <a:p>
            <a:endParaRPr lang="cs-CZ" dirty="0" smtClean="0"/>
          </a:p>
          <a:p>
            <a:endParaRPr lang="cs-CZ" dirty="0" smtClean="0"/>
          </a:p>
          <a:p>
            <a:endParaRPr lang="cs-CZ" dirty="0" smtClean="0"/>
          </a:p>
          <a:p>
            <a:endParaRPr lang="cs-CZ"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
          </p:nvPr>
        </p:nvSpPr>
        <p:spPr/>
        <p:txBody>
          <a:bodyPr>
            <a:normAutofit/>
          </a:bodyPr>
          <a:lstStyle/>
          <a:p>
            <a:r>
              <a:rPr lang="cs-CZ" dirty="0" smtClean="0"/>
              <a:t>KAREL, </a:t>
            </a:r>
            <a:r>
              <a:rPr lang="cs-CZ" dirty="0" err="1" smtClean="0"/>
              <a:t>Kašparovský</a:t>
            </a:r>
            <a:r>
              <a:rPr lang="cs-CZ" dirty="0" smtClean="0"/>
              <a:t>. </a:t>
            </a:r>
            <a:r>
              <a:rPr lang="cs-CZ" i="1" dirty="0" smtClean="0"/>
              <a:t>Zeměpis I. v kostce</a:t>
            </a:r>
            <a:r>
              <a:rPr lang="cs-CZ" dirty="0" smtClean="0"/>
              <a:t>. Praha: Fragment, 2009, ISBN 978-80-253-0586-7.</a:t>
            </a:r>
          </a:p>
          <a:p>
            <a:pPr>
              <a:buNone/>
            </a:pPr>
            <a:endParaRPr lang="cs-CZ" dirty="0" smtClean="0"/>
          </a:p>
          <a:p>
            <a:r>
              <a:rPr lang="cs-CZ" dirty="0" smtClean="0"/>
              <a:t>SOBOTOVI, </a:t>
            </a:r>
            <a:r>
              <a:rPr lang="cs-CZ" dirty="0" err="1" smtClean="0"/>
              <a:t>Miromila</a:t>
            </a:r>
            <a:r>
              <a:rPr lang="cs-CZ" dirty="0" smtClean="0"/>
              <a:t> A Karel. </a:t>
            </a:r>
            <a:r>
              <a:rPr lang="cs-CZ" i="1" dirty="0" smtClean="0"/>
              <a:t>Zeměpisný náčrtník</a:t>
            </a:r>
            <a:r>
              <a:rPr lang="cs-CZ" dirty="0" smtClean="0"/>
              <a:t>. Praha: Česká geografická společnost, 1996, ISBN 80-901942-5-7.</a:t>
            </a:r>
          </a:p>
          <a:p>
            <a:r>
              <a:rPr lang="cs-CZ" dirty="0" smtClean="0"/>
              <a:t>Archiv </a:t>
            </a:r>
            <a:r>
              <a:rPr lang="cs-CZ" dirty="0" smtClean="0"/>
              <a:t>autora.</a:t>
            </a:r>
          </a:p>
          <a:p>
            <a:endParaRPr lang="cs-CZ" dirty="0" smtClean="0"/>
          </a:p>
          <a:p>
            <a:endParaRPr lang="cs-CZ" dirty="0" smtClean="0"/>
          </a:p>
          <a:p>
            <a:endParaRPr lang="cs-CZ" dirty="0" smtClean="0"/>
          </a:p>
          <a:p>
            <a:pPr>
              <a:buNone/>
            </a:pP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dministrativní">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dministrativní">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610</TotalTime>
  <Words>558</Words>
  <Application>Microsoft Office PowerPoint</Application>
  <PresentationFormat>Předvádění na obrazovce (4:3)</PresentationFormat>
  <Paragraphs>115</Paragraphs>
  <Slides>18</Slides>
  <Notes>1</Notes>
  <HiddenSlides>0</HiddenSlides>
  <MMClips>0</MMClips>
  <ScaleCrop>false</ScaleCrop>
  <HeadingPairs>
    <vt:vector size="4" baseType="variant">
      <vt:variant>
        <vt:lpstr>Motiv</vt:lpstr>
      </vt:variant>
      <vt:variant>
        <vt:i4>1</vt:i4>
      </vt:variant>
      <vt:variant>
        <vt:lpstr>Nadpisy snímků</vt:lpstr>
      </vt:variant>
      <vt:variant>
        <vt:i4>18</vt:i4>
      </vt:variant>
    </vt:vector>
  </HeadingPairs>
  <TitlesOfParts>
    <vt:vector size="19" baseType="lpstr">
      <vt:lpstr>Administrativní</vt:lpstr>
      <vt:lpstr>Prezentace aplikace PowerPoint</vt:lpstr>
      <vt:lpstr>Prezentace aplikace PowerPoint</vt:lpstr>
      <vt:lpstr>Hydrosféra – Světový oceán</vt:lpstr>
      <vt:lpstr>Rozdělení objemu vod na Zemi.</vt:lpstr>
      <vt:lpstr>Hydrosféra – Světový oceán </vt:lpstr>
      <vt:lpstr>Oceány a moře ( poměr ploch )</vt:lpstr>
      <vt:lpstr>Doplňte prvky horizontální členitosti oceánu na uvedené mapě pomocí atlasu světa </vt:lpstr>
      <vt:lpstr>Doplňte prvky horizontální členitosti oceánu na uvedené mapě pomocí atlasu světa: Řešení. </vt:lpstr>
      <vt:lpstr>Hydrosféra-Světový oceán</vt:lpstr>
      <vt:lpstr>Popište prvky členitosti podmořského reliéfu: </vt:lpstr>
      <vt:lpstr>Popište prvky členitosti podmořského reliéfu: Řešení. </vt:lpstr>
      <vt:lpstr>Hydrosféra-Světový oceán</vt:lpstr>
      <vt:lpstr>Pohyby mořské vody.</vt:lpstr>
      <vt:lpstr>Pohyby mořské vody.</vt:lpstr>
      <vt:lpstr>Vysvětlete pojmy: </vt:lpstr>
      <vt:lpstr>Vysvětlete pojmy: Řešení. </vt:lpstr>
      <vt:lpstr>Zdroje</vt:lpstr>
      <vt:lpstr>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Jana</dc:creator>
  <cp:lastModifiedBy>Jan Pravda</cp:lastModifiedBy>
  <cp:revision>78</cp:revision>
  <dcterms:created xsi:type="dcterms:W3CDTF">2013-03-23T13:53:01Z</dcterms:created>
  <dcterms:modified xsi:type="dcterms:W3CDTF">2013-12-17T10:48:14Z</dcterms:modified>
</cp:coreProperties>
</file>