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68" r:id="rId2"/>
    <p:sldId id="270" r:id="rId3"/>
    <p:sldId id="257" r:id="rId4"/>
    <p:sldId id="258" r:id="rId5"/>
    <p:sldId id="259" r:id="rId6"/>
    <p:sldId id="277" r:id="rId7"/>
    <p:sldId id="260" r:id="rId8"/>
    <p:sldId id="278" r:id="rId9"/>
    <p:sldId id="279" r:id="rId10"/>
    <p:sldId id="262" r:id="rId11"/>
    <p:sldId id="280" r:id="rId12"/>
    <p:sldId id="281" r:id="rId13"/>
    <p:sldId id="276" r:id="rId14"/>
    <p:sldId id="26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54" y="-6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5F4AF6-4A7A-469F-9786-C6427A917CB4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7190B4-559F-49A8-B51E-EE63E43C71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1580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7AEB789-DA44-4241-AA93-374046248824}" type="slidenum">
              <a:rPr 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E07C7D7-5D7D-419A-BE67-9FC59D7550BB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E07C7D7-5D7D-419A-BE67-9FC59D7550BB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E07C7D7-5D7D-419A-BE67-9FC59D7550BB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85259519"/>
              </p:ext>
            </p:extLst>
          </p:nvPr>
        </p:nvGraphicFramePr>
        <p:xfrm>
          <a:off x="614363" y="2816225"/>
          <a:ext cx="8137525" cy="29669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9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Jana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Vaňková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VY_32_INOVACE_02A_18_LESY MÍRNÉHO PÁSU </a:t>
                      </a:r>
                    </a:p>
                    <a:p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Přírodní obraz Země a jeho zobrazování na mapách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23.02.2013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42362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7848872" cy="62786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/>
              <a:t>Anotace:</a:t>
            </a:r>
          </a:p>
          <a:p>
            <a:pPr lvl="0"/>
            <a:r>
              <a:rPr lang="cs-CZ" dirty="0" smtClean="0"/>
              <a:t>Škola</a:t>
            </a:r>
            <a:r>
              <a:rPr lang="cs-CZ" dirty="0"/>
              <a:t>: Gymnázium Chomutov, </a:t>
            </a:r>
            <a:r>
              <a:rPr lang="cs-CZ" dirty="0" smtClean="0"/>
              <a:t>Mostecká 3000, 430 01</a:t>
            </a:r>
            <a:endParaRPr lang="cs-CZ" dirty="0"/>
          </a:p>
          <a:p>
            <a:pPr lvl="0"/>
            <a:r>
              <a:rPr lang="cs-CZ" dirty="0" smtClean="0"/>
              <a:t>Třída</a:t>
            </a:r>
            <a:r>
              <a:rPr lang="cs-CZ" dirty="0"/>
              <a:t>:  </a:t>
            </a:r>
            <a:r>
              <a:rPr lang="cs-CZ" dirty="0" smtClean="0"/>
              <a:t>2. ročník 6. letého gymnázia , 1. ročník 4.  </a:t>
            </a:r>
            <a:r>
              <a:rPr lang="cs-CZ" dirty="0" err="1" smtClean="0"/>
              <a:t>letého</a:t>
            </a:r>
            <a:r>
              <a:rPr lang="cs-CZ" dirty="0" smtClean="0"/>
              <a:t>  gymnázia</a:t>
            </a:r>
          </a:p>
          <a:p>
            <a:pPr lvl="0"/>
            <a:r>
              <a:rPr lang="cs-CZ" dirty="0" smtClean="0"/>
              <a:t>(viz. ŠVP předmětu Zeměpis/Geografie, Člověk a příroda)</a:t>
            </a:r>
          </a:p>
          <a:p>
            <a:pPr lvl="0"/>
            <a:endParaRPr lang="cs-CZ" dirty="0"/>
          </a:p>
          <a:p>
            <a:pPr lvl="0"/>
            <a:r>
              <a:rPr lang="cs-CZ" dirty="0" smtClean="0"/>
              <a:t>Výstup</a:t>
            </a:r>
            <a:r>
              <a:rPr lang="cs-CZ" dirty="0"/>
              <a:t>:  </a:t>
            </a:r>
            <a:r>
              <a:rPr lang="cs-CZ" dirty="0" err="1" smtClean="0"/>
              <a:t>PowerPointová</a:t>
            </a:r>
            <a:r>
              <a:rPr lang="cs-CZ" dirty="0" smtClean="0"/>
              <a:t> prezentace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Obor: Zeměpis/Geografie</a:t>
            </a:r>
            <a:endParaRPr lang="cs-CZ" dirty="0"/>
          </a:p>
          <a:p>
            <a:pPr lvl="0"/>
            <a:r>
              <a:rPr lang="cs-CZ" dirty="0" smtClean="0"/>
              <a:t>Vzdělávací </a:t>
            </a:r>
            <a:r>
              <a:rPr lang="cs-CZ" dirty="0"/>
              <a:t>oblast:  </a:t>
            </a:r>
            <a:r>
              <a:rPr lang="cs-CZ" dirty="0" smtClean="0"/>
              <a:t>Přírodní obraz Země a jeho zobrazování na mapách</a:t>
            </a:r>
            <a:endParaRPr lang="cs-CZ" dirty="0"/>
          </a:p>
          <a:p>
            <a:pPr lvl="0"/>
            <a:r>
              <a:rPr lang="cs-CZ" dirty="0" smtClean="0"/>
              <a:t>Tematický </a:t>
            </a:r>
            <a:r>
              <a:rPr lang="cs-CZ" dirty="0"/>
              <a:t>okruh: </a:t>
            </a:r>
            <a:r>
              <a:rPr lang="cs-CZ" dirty="0" smtClean="0"/>
              <a:t> Lesy mírného pásu (</a:t>
            </a:r>
            <a:r>
              <a:rPr lang="cs-CZ" dirty="0" err="1" smtClean="0"/>
              <a:t>Geobiom</a:t>
            </a:r>
            <a:r>
              <a:rPr lang="cs-CZ" dirty="0" smtClean="0"/>
              <a:t>)</a:t>
            </a:r>
            <a:endParaRPr lang="cs-CZ" dirty="0"/>
          </a:p>
          <a:p>
            <a:pPr lvl="0"/>
            <a:r>
              <a:rPr lang="cs-CZ" dirty="0" smtClean="0"/>
              <a:t>Využití</a:t>
            </a:r>
            <a:r>
              <a:rPr lang="cs-CZ" dirty="0"/>
              <a:t>:  Výuka </a:t>
            </a:r>
            <a:r>
              <a:rPr lang="cs-CZ" dirty="0" smtClean="0"/>
              <a:t>zeměpisu </a:t>
            </a:r>
            <a:r>
              <a:rPr lang="cs-CZ" dirty="0"/>
              <a:t>a</a:t>
            </a:r>
            <a:r>
              <a:rPr lang="cs-CZ" dirty="0" smtClean="0"/>
              <a:t> geografie</a:t>
            </a:r>
          </a:p>
          <a:p>
            <a:pPr lvl="0"/>
            <a:r>
              <a:rPr lang="cs-CZ" dirty="0" smtClean="0"/>
              <a:t>Pomůcky</a:t>
            </a:r>
            <a:r>
              <a:rPr lang="cs-CZ" dirty="0"/>
              <a:t>:  </a:t>
            </a:r>
            <a:r>
              <a:rPr lang="cs-CZ" dirty="0" smtClean="0"/>
              <a:t> </a:t>
            </a:r>
            <a:r>
              <a:rPr lang="cs-CZ" dirty="0"/>
              <a:t>PC </a:t>
            </a:r>
            <a:r>
              <a:rPr lang="cs-CZ" dirty="0" smtClean="0"/>
              <a:t>učitele, tabule, Školní atlas dnešního světa (+ digitální podoba)</a:t>
            </a:r>
          </a:p>
          <a:p>
            <a:pPr lvl="0"/>
            <a:endParaRPr lang="cs-CZ" dirty="0" smtClean="0"/>
          </a:p>
          <a:p>
            <a:pPr lvl="0"/>
            <a:endParaRPr lang="cs-CZ" dirty="0"/>
          </a:p>
          <a:p>
            <a:pPr lvl="0"/>
            <a:r>
              <a:rPr lang="cs-CZ" dirty="0" smtClean="0"/>
              <a:t>Inovace: Materiál je určen k doplnění  výkladu učitele. Do materiálu jsou vloženy kontrolní otázky k tématu pro zpětnou vazbu učitele. Žáci odpovídají na otázky ústně a doplňují informace digitálním perem do zadání na tabuli(PC).</a:t>
            </a:r>
          </a:p>
          <a:p>
            <a:pPr lvl="0"/>
            <a:r>
              <a:rPr lang="cs-CZ" dirty="0" smtClean="0"/>
              <a:t>Žáci se tak aktivně podílejí na tvorbě zápisu do sešitu.</a:t>
            </a:r>
          </a:p>
          <a:p>
            <a:r>
              <a:rPr lang="cs-CZ" dirty="0" smtClean="0"/>
              <a:t>Materiál </a:t>
            </a:r>
            <a:r>
              <a:rPr lang="cs-CZ" dirty="0"/>
              <a:t>je určen k interaktivní výuce.</a:t>
            </a:r>
          </a:p>
          <a:p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xmlns="" val="942891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(Přírodní krajiny na Zemi a jejich využití.)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Lesy mírného pásu</a:t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dirty="0" err="1" smtClean="0"/>
              <a:t>Geobiom</a:t>
            </a:r>
            <a:r>
              <a:rPr lang="cs-CZ" dirty="0" smtClean="0"/>
              <a:t>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Vymezení </a:t>
            </a:r>
            <a:r>
              <a:rPr lang="cs-CZ" dirty="0" err="1" smtClean="0"/>
              <a:t>geobiomu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Lesy mírného pásu</a:t>
            </a:r>
          </a:p>
          <a:p>
            <a:r>
              <a:rPr lang="cs-CZ" dirty="0" smtClean="0"/>
              <a:t>- na severní polokouli mezi </a:t>
            </a:r>
            <a:r>
              <a:rPr lang="cs-CZ" b="1" dirty="0" smtClean="0"/>
              <a:t>50°- 60°s.z.</a:t>
            </a:r>
            <a:r>
              <a:rPr lang="cs-CZ" b="1" dirty="0" err="1" smtClean="0"/>
              <a:t>š</a:t>
            </a:r>
            <a:r>
              <a:rPr lang="cs-CZ" b="1" dirty="0" smtClean="0"/>
              <a:t>.</a:t>
            </a:r>
          </a:p>
          <a:p>
            <a:r>
              <a:rPr lang="cs-CZ" dirty="0" smtClean="0"/>
              <a:t>- na jižní polokouli pouze </a:t>
            </a:r>
            <a:r>
              <a:rPr lang="cs-CZ" b="1" dirty="0" smtClean="0"/>
              <a:t>ostrůvkovité rozmístění</a:t>
            </a:r>
          </a:p>
          <a:p>
            <a:r>
              <a:rPr lang="cs-CZ" dirty="0" smtClean="0"/>
              <a:t>- mírný  podnebný pás, t – 120 dní/rok nad </a:t>
            </a:r>
            <a:r>
              <a:rPr lang="cs-CZ" b="1" dirty="0" smtClean="0"/>
              <a:t>10°C</a:t>
            </a:r>
          </a:p>
          <a:p>
            <a:r>
              <a:rPr lang="cs-CZ" dirty="0" smtClean="0"/>
              <a:t>( listnaté stromy, jehličnaté 30/rok )</a:t>
            </a:r>
          </a:p>
          <a:p>
            <a:r>
              <a:rPr lang="cs-CZ" dirty="0" smtClean="0"/>
              <a:t>  srážky – </a:t>
            </a:r>
            <a:r>
              <a:rPr lang="cs-CZ" b="1" dirty="0" smtClean="0"/>
              <a:t>500 mm/rok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748464" cy="1019600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/>
              <a:t>Vymezte na mapě světa oblasti lesů mírného pásu:</a:t>
            </a:r>
            <a:endParaRPr lang="cs-CZ" dirty="0"/>
          </a:p>
        </p:txBody>
      </p:sp>
      <p:pic>
        <p:nvPicPr>
          <p:cNvPr id="4" name="Obrázek 3" descr="mapa_Vank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1556792"/>
            <a:ext cx="8562287" cy="478991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mapa_Vank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1556792"/>
            <a:ext cx="8562287" cy="478991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748464" cy="1196752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/>
              <a:t>Vymezte na mapě světa oblasti lesů mírného pásu: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Řešení.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1907704" y="2763270"/>
            <a:ext cx="149046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4788024" y="2508701"/>
            <a:ext cx="2664296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Vegetace lesů mírného pásu.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b="1" dirty="0" smtClean="0"/>
              <a:t>Lesy listnaté </a:t>
            </a:r>
            <a:r>
              <a:rPr lang="cs-CZ" dirty="0" smtClean="0"/>
              <a:t>– buky, duby javory</a:t>
            </a:r>
          </a:p>
          <a:p>
            <a:endParaRPr lang="cs-CZ" b="1" dirty="0" smtClean="0"/>
          </a:p>
          <a:p>
            <a:r>
              <a:rPr lang="cs-CZ" b="1" dirty="0" smtClean="0"/>
              <a:t>Lesy smíšené</a:t>
            </a:r>
          </a:p>
          <a:p>
            <a:endParaRPr lang="cs-CZ" b="1" dirty="0" smtClean="0"/>
          </a:p>
          <a:p>
            <a:r>
              <a:rPr lang="cs-CZ" b="1" dirty="0" smtClean="0"/>
              <a:t>Lesy jehličnaté (tajga) – </a:t>
            </a:r>
            <a:r>
              <a:rPr lang="cs-CZ" dirty="0" smtClean="0"/>
              <a:t>smrky, borovice, jedle, modříny (nejrozsáhlejší, 12 mil. </a:t>
            </a:r>
            <a:r>
              <a:rPr lang="cs-CZ" dirty="0" smtClean="0"/>
              <a:t>km²</a:t>
            </a:r>
            <a:r>
              <a:rPr lang="cs-CZ" dirty="0" smtClean="0"/>
              <a:t>, 5-8 000km délka, 1 000 km šířka 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chybějící názvy biomů :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24624" t="19313" r="21693" b="30485"/>
          <a:stretch>
            <a:fillRect/>
          </a:stretch>
        </p:blipFill>
        <p:spPr bwMode="auto">
          <a:xfrm>
            <a:off x="755576" y="1772816"/>
            <a:ext cx="7776864" cy="4464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Obdélník 8"/>
          <p:cNvSpPr/>
          <p:nvPr/>
        </p:nvSpPr>
        <p:spPr>
          <a:xfrm>
            <a:off x="3491880" y="2924944"/>
            <a:ext cx="163448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47864" y="4725144"/>
            <a:ext cx="185050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419872" y="5661248"/>
            <a:ext cx="1706488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chybějící názvy biomů : </a:t>
            </a:r>
            <a:r>
              <a:rPr lang="cs-CZ" dirty="0" smtClean="0">
                <a:solidFill>
                  <a:srgbClr val="FF0000"/>
                </a:solidFill>
              </a:rPr>
              <a:t>Řešení.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24624" t="19313" r="21693" b="30485"/>
          <a:stretch>
            <a:fillRect/>
          </a:stretch>
        </p:blipFill>
        <p:spPr bwMode="auto">
          <a:xfrm>
            <a:off x="755576" y="1772816"/>
            <a:ext cx="7776864" cy="4464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Obdélník 8"/>
          <p:cNvSpPr/>
          <p:nvPr/>
        </p:nvSpPr>
        <p:spPr>
          <a:xfrm>
            <a:off x="3491880" y="2924944"/>
            <a:ext cx="163448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Tajga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347864" y="4725144"/>
            <a:ext cx="185050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Pouště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419872" y="5661248"/>
            <a:ext cx="1706488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Deštné lesy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Fauna a využití lesů mírného pásu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- medvědi, vlci, lišky, rys, prase divoké, jelení, losí a      srnčí zvěř, sobol, kuna lesní, veverka</a:t>
            </a:r>
          </a:p>
          <a:p>
            <a:pPr>
              <a:buNone/>
            </a:pPr>
            <a:r>
              <a:rPr lang="cs-CZ" dirty="0" smtClean="0"/>
              <a:t> - těžba dřeva</a:t>
            </a:r>
          </a:p>
          <a:p>
            <a:pPr>
              <a:buNone/>
            </a:pPr>
            <a:r>
              <a:rPr lang="cs-CZ" dirty="0" smtClean="0"/>
              <a:t> - lov a chov kožešinové zvěře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Vegetační stupně v Evropě  :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 l="19089" t="31125" r="17266" b="13751"/>
          <a:stretch>
            <a:fillRect/>
          </a:stretch>
        </p:blipFill>
        <p:spPr bwMode="auto">
          <a:xfrm>
            <a:off x="395536" y="1628800"/>
            <a:ext cx="8280920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51520" y="1628800"/>
            <a:ext cx="134644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Evropa: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Vegetační stupně v Andách :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 l="31265" t="21282" r="5644" b="19657"/>
          <a:stretch>
            <a:fillRect/>
          </a:stretch>
        </p:blipFill>
        <p:spPr bwMode="auto">
          <a:xfrm>
            <a:off x="467544" y="1916832"/>
            <a:ext cx="8208912" cy="4320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395536" y="1484784"/>
            <a:ext cx="120243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Andy 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err="1"/>
              <a:t>Slide</a:t>
            </a:r>
            <a:r>
              <a:rPr lang="cs-CZ" dirty="0"/>
              <a:t> 5+6 – slepá mapa světa: </a:t>
            </a:r>
          </a:p>
          <a:p>
            <a:pPr>
              <a:buNone/>
            </a:pPr>
            <a:r>
              <a:rPr lang="cs-CZ" dirty="0"/>
              <a:t>   Vytvořeno Markétou Pravdovou v programu ARCGIS – použito se svolením autora</a:t>
            </a:r>
          </a:p>
          <a:p>
            <a:pPr>
              <a:buNone/>
            </a:pPr>
            <a:r>
              <a:rPr lang="cs-CZ" dirty="0" err="1" smtClean="0"/>
              <a:t>Slide</a:t>
            </a:r>
            <a:r>
              <a:rPr lang="cs-CZ" dirty="0" smtClean="0"/>
              <a:t> 8+9 - SOBOTOVI, </a:t>
            </a:r>
            <a:r>
              <a:rPr lang="cs-CZ" dirty="0" err="1" smtClean="0"/>
              <a:t>Miromila</a:t>
            </a:r>
            <a:r>
              <a:rPr lang="cs-CZ" dirty="0" smtClean="0"/>
              <a:t> A Karel. </a:t>
            </a:r>
            <a:r>
              <a:rPr lang="cs-CZ" i="1" dirty="0" smtClean="0"/>
              <a:t>Zeměpisný náčrtník</a:t>
            </a:r>
            <a:r>
              <a:rPr lang="cs-CZ" dirty="0" smtClean="0"/>
              <a:t>. Praha: Česká geografická společnost, 1996, ISBN 80-901942-5-7.</a:t>
            </a:r>
          </a:p>
          <a:p>
            <a:pPr>
              <a:buNone/>
            </a:pPr>
            <a:r>
              <a:rPr lang="cs-CZ" dirty="0" smtClean="0"/>
              <a:t>Slide 11+12 - SOBOTOVI, </a:t>
            </a:r>
            <a:r>
              <a:rPr lang="cs-CZ" dirty="0" err="1" smtClean="0"/>
              <a:t>Miromila</a:t>
            </a:r>
            <a:r>
              <a:rPr lang="cs-CZ" dirty="0" smtClean="0"/>
              <a:t> A Karel. </a:t>
            </a:r>
            <a:r>
              <a:rPr lang="cs-CZ" i="1" dirty="0" smtClean="0"/>
              <a:t>Zeměpisný náčrtník</a:t>
            </a:r>
            <a:r>
              <a:rPr lang="cs-CZ" dirty="0" smtClean="0"/>
              <a:t>. Praha: Česká geografická společnost, 1996, ISBN 80-901942-5-7.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KAREL, </a:t>
            </a:r>
            <a:r>
              <a:rPr lang="cs-CZ" dirty="0" err="1" smtClean="0"/>
              <a:t>Kašparovský</a:t>
            </a:r>
            <a:r>
              <a:rPr lang="cs-CZ" dirty="0" smtClean="0"/>
              <a:t>. </a:t>
            </a:r>
            <a:r>
              <a:rPr lang="cs-CZ" i="1" dirty="0" smtClean="0"/>
              <a:t>Zeměpis I. v kostce</a:t>
            </a:r>
            <a:r>
              <a:rPr lang="cs-CZ" dirty="0" smtClean="0"/>
              <a:t>. Praha: Fragment, 2009, ISBN 978-80-253-0586-7.</a:t>
            </a:r>
          </a:p>
          <a:p>
            <a:r>
              <a:rPr lang="cs-CZ" dirty="0" smtClean="0"/>
              <a:t>MARTIN, Hanus; LUDĚK, Šídlo. </a:t>
            </a:r>
            <a:r>
              <a:rPr lang="cs-CZ" i="1" dirty="0" smtClean="0"/>
              <a:t>Školní atlas dnešního světa</a:t>
            </a:r>
            <a:r>
              <a:rPr lang="cs-CZ" dirty="0" smtClean="0"/>
              <a:t>. TERRA,s.r.o. a TERRA-KLUB,o.p.s.: TERRA,s.r.o. a TERRA-KLUB,o.p.s., 2011, ISBN 978-80-902282-6-9.</a:t>
            </a:r>
          </a:p>
          <a:p>
            <a:r>
              <a:rPr lang="cs-CZ" dirty="0" smtClean="0"/>
              <a:t>SOBOTOVI, </a:t>
            </a:r>
            <a:r>
              <a:rPr lang="cs-CZ" dirty="0" err="1" smtClean="0"/>
              <a:t>Miromila</a:t>
            </a:r>
            <a:r>
              <a:rPr lang="cs-CZ" dirty="0" smtClean="0"/>
              <a:t> A Karel. </a:t>
            </a:r>
            <a:r>
              <a:rPr lang="cs-CZ" i="1" dirty="0" smtClean="0"/>
              <a:t>Zeměpisný náčrtník</a:t>
            </a:r>
            <a:r>
              <a:rPr lang="cs-CZ" dirty="0" smtClean="0"/>
              <a:t>. Praha: Česká geografická společnost, 1996, ISBN 80-901942-5-7.</a:t>
            </a:r>
          </a:p>
          <a:p>
            <a:r>
              <a:rPr lang="cs-CZ" dirty="0" smtClean="0"/>
              <a:t>Archiv autora.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291</TotalTime>
  <Words>511</Words>
  <Application>Microsoft Office PowerPoint</Application>
  <PresentationFormat>Předvádění na obrazovce (4:3)</PresentationFormat>
  <Paragraphs>74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Administrativní</vt:lpstr>
      <vt:lpstr>Snímek 1</vt:lpstr>
      <vt:lpstr>Snímek 2</vt:lpstr>
      <vt:lpstr>Lesy mírného pásu (Geobiom)</vt:lpstr>
      <vt:lpstr>Vymezení geobiomu</vt:lpstr>
      <vt:lpstr>Vymezte na mapě světa oblasti lesů mírného pásu:</vt:lpstr>
      <vt:lpstr>Vymezte na mapě světa oblasti lesů mírného pásu: Řešení.</vt:lpstr>
      <vt:lpstr>Vegetace lesů mírného pásu.</vt:lpstr>
      <vt:lpstr>Doplňte chybějící názvy biomů :</vt:lpstr>
      <vt:lpstr>Doplňte chybějící názvy biomů : Řešení.</vt:lpstr>
      <vt:lpstr>Fauna a využití lesů mírného pásu :</vt:lpstr>
      <vt:lpstr>Vegetační stupně v Evropě  :</vt:lpstr>
      <vt:lpstr>Vegetační stupně v Andách :</vt:lpstr>
      <vt:lpstr>Zdroje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Dum</cp:lastModifiedBy>
  <cp:revision>40</cp:revision>
  <dcterms:created xsi:type="dcterms:W3CDTF">2013-03-23T13:53:01Z</dcterms:created>
  <dcterms:modified xsi:type="dcterms:W3CDTF">2014-01-04T19:42:53Z</dcterms:modified>
</cp:coreProperties>
</file>