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E09B8-C5CB-40D1-B45F-CAB28A994102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EF665-2C46-49F9-B0EB-A652BCB3C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00843848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p:oleObj spid="_x0000_s1034" name="Dokument" r:id="rId3" imgW="5902889" imgH="6652593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sz="6700" b="1" dirty="0" smtClean="0"/>
              <a:t>PTÁCI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(po výkladu si zapiš do sešitu)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None/>
            </a:pPr>
            <a:r>
              <a:rPr lang="cs-CZ" sz="4000" b="1" u="sng" dirty="0" smtClean="0"/>
              <a:t>Znaky ptáků:</a:t>
            </a:r>
          </a:p>
          <a:p>
            <a:r>
              <a:rPr lang="cs-CZ" sz="3600" b="1" dirty="0"/>
              <a:t>j</a:t>
            </a:r>
            <a:r>
              <a:rPr lang="cs-CZ" sz="3600" b="1" dirty="0" smtClean="0"/>
              <a:t>sou to obratlovci</a:t>
            </a:r>
          </a:p>
          <a:p>
            <a:r>
              <a:rPr lang="cs-CZ" sz="3600" b="1" dirty="0" smtClean="0"/>
              <a:t>přední končetiny mají přeměněné v křídla</a:t>
            </a:r>
          </a:p>
          <a:p>
            <a:r>
              <a:rPr lang="cs-CZ" sz="3600" b="1" dirty="0" smtClean="0"/>
              <a:t>tělo mají pokryté peřím</a:t>
            </a:r>
          </a:p>
          <a:p>
            <a:r>
              <a:rPr lang="cs-CZ" sz="3600" b="1" dirty="0" smtClean="0"/>
              <a:t>kosti jsou lehké a duté(přizpůsobení k letu)</a:t>
            </a:r>
          </a:p>
          <a:p>
            <a:r>
              <a:rPr lang="cs-CZ" sz="3600" b="1" dirty="0" smtClean="0"/>
              <a:t>rozmnožují se vajíčky s vápenatou skořápkou</a:t>
            </a:r>
          </a:p>
          <a:p>
            <a:r>
              <a:rPr lang="cs-CZ" sz="3600" b="1" dirty="0" smtClean="0"/>
              <a:t>vyvinuli se z dinosaurů</a:t>
            </a:r>
          </a:p>
          <a:p>
            <a:pPr>
              <a:buClr>
                <a:srgbClr val="0070C0"/>
              </a:buClr>
              <a:buNone/>
            </a:pPr>
            <a:endParaRPr lang="cs-CZ" dirty="0" smtClean="0"/>
          </a:p>
          <a:p>
            <a:pPr>
              <a:buClr>
                <a:srgbClr val="0070C0"/>
              </a:buCl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6000" b="1" u="sng" dirty="0"/>
              <a:t>P</a:t>
            </a:r>
            <a:r>
              <a:rPr lang="cs-CZ" sz="6000" b="1" u="sng" dirty="0" smtClean="0"/>
              <a:t>řizpůsobení ptáka k létání</a:t>
            </a:r>
            <a:r>
              <a:rPr lang="cs-CZ" sz="4800" b="1" u="sng" dirty="0" smtClean="0"/>
              <a:t>: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5400" b="1" dirty="0" smtClean="0"/>
              <a:t>stavbou kostí (duté, lehké)</a:t>
            </a:r>
          </a:p>
          <a:p>
            <a:pPr>
              <a:buFont typeface="Wingdings" pitchFamily="2" charset="2"/>
              <a:buChar char="§"/>
            </a:pPr>
            <a:r>
              <a:rPr lang="cs-CZ" sz="5400" b="1" dirty="0" smtClean="0"/>
              <a:t>tvarem  těla</a:t>
            </a:r>
          </a:p>
          <a:p>
            <a:pPr>
              <a:buFont typeface="Wingdings" pitchFamily="2" charset="2"/>
              <a:buChar char="§"/>
            </a:pPr>
            <a:r>
              <a:rPr lang="cs-CZ" sz="5400" b="1" dirty="0" smtClean="0"/>
              <a:t>vnitřním  ústrojím (např. vzdušné vaky, mohutné prsní svaly)</a:t>
            </a:r>
            <a:r>
              <a:rPr lang="cs-CZ" sz="5400" b="1" dirty="0"/>
              <a:t/>
            </a:r>
            <a:br>
              <a:rPr lang="cs-CZ" sz="5400" b="1" dirty="0"/>
            </a:br>
            <a:r>
              <a:rPr lang="cs-CZ" sz="5400" b="1" dirty="0"/>
              <a:t/>
            </a:r>
            <a:br>
              <a:rPr lang="cs-CZ" sz="5400" b="1" dirty="0"/>
            </a:b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060848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Peří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i="1" dirty="0" smtClean="0"/>
              <a:t>( žáci popíší pero do sešitu, na tabuli mohou použít program </a:t>
            </a:r>
            <a:r>
              <a:rPr lang="cs-CZ" sz="3200" b="1" i="1" dirty="0" err="1" smtClean="0"/>
              <a:t>ActivInspire</a:t>
            </a:r>
            <a:r>
              <a:rPr lang="cs-CZ" sz="3200" b="1" i="1" dirty="0" smtClean="0"/>
              <a:t>) 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872"/>
            <a:ext cx="9144000" cy="45811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b="1" dirty="0"/>
              <a:t>peří – obrysové – letky</a:t>
            </a:r>
            <a:br>
              <a:rPr lang="cs-CZ" b="1" dirty="0"/>
            </a:br>
            <a:r>
              <a:rPr lang="cs-CZ" b="1" dirty="0"/>
              <a:t>                            </a:t>
            </a:r>
            <a:r>
              <a:rPr lang="cs-CZ" b="1" dirty="0" smtClean="0"/>
              <a:t>rýdovací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       </a:t>
            </a:r>
            <a:r>
              <a:rPr lang="cs-CZ" b="1" dirty="0" smtClean="0"/>
              <a:t>prachové viz obr. </a:t>
            </a:r>
            <a:r>
              <a:rPr lang="cs-CZ" b="1" dirty="0"/>
              <a:t>u</a:t>
            </a:r>
            <a:r>
              <a:rPr lang="cs-CZ" b="1" dirty="0" smtClean="0"/>
              <a:t>čebnice str.34  </a:t>
            </a:r>
            <a:r>
              <a:rPr lang="cs-CZ" sz="2400" b="1" dirty="0"/>
              <a:t/>
            </a:r>
            <a:br>
              <a:rPr lang="cs-CZ" sz="2400" b="1" dirty="0"/>
            </a:br>
            <a:endParaRPr lang="cs-CZ" sz="2400" b="1" dirty="0" smtClean="0"/>
          </a:p>
          <a:p>
            <a:pPr>
              <a:buNone/>
            </a:pPr>
            <a:r>
              <a:rPr lang="cs-CZ" b="1" dirty="0" smtClean="0"/>
              <a:t>stavba obrysového pera: </a:t>
            </a:r>
          </a:p>
          <a:p>
            <a:pPr>
              <a:buNone/>
            </a:pPr>
            <a:r>
              <a:rPr lang="cs-CZ" b="1" dirty="0" smtClean="0"/>
              <a:t>                   brk</a:t>
            </a:r>
          </a:p>
          <a:p>
            <a:pPr>
              <a:buNone/>
            </a:pPr>
            <a:r>
              <a:rPr lang="cs-CZ" b="1" dirty="0" smtClean="0"/>
              <a:t>                   osten                   </a:t>
            </a:r>
            <a:r>
              <a:rPr lang="cs-CZ" b="1" u="sng" dirty="0" smtClean="0"/>
              <a:t>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             prapor 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1600" b="1" dirty="0"/>
              <a:t/>
            </a:r>
            <a:br>
              <a:rPr lang="cs-CZ" sz="1600" b="1" dirty="0"/>
            </a:br>
            <a:r>
              <a:rPr lang="cs-CZ" sz="1600" b="1" dirty="0"/>
              <a:t/>
            </a:r>
            <a:br>
              <a:rPr lang="cs-CZ" sz="1600" b="1" dirty="0"/>
            </a:br>
            <a:endParaRPr lang="cs-CZ" sz="1600" dirty="0"/>
          </a:p>
        </p:txBody>
      </p:sp>
      <p:pic>
        <p:nvPicPr>
          <p:cNvPr id="1026" name="Picture 2" descr="C:\Users\Zdenek\AppData\Local\Microsoft\Windows\Temporary Internet Files\Content.IE5\LOWVVIFG\MP9003867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4077072"/>
            <a:ext cx="3657600" cy="2609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VNITŘNÍ STAVBA TĚLA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KOSTRA</a:t>
            </a:r>
          </a:p>
          <a:p>
            <a:r>
              <a:rPr lang="cs-CZ" dirty="0"/>
              <a:t>k</a:t>
            </a:r>
            <a:r>
              <a:rPr lang="cs-CZ" dirty="0" smtClean="0"/>
              <a:t>osti lehké s dutinkami</a:t>
            </a:r>
          </a:p>
          <a:p>
            <a:r>
              <a:rPr lang="cs-CZ" dirty="0"/>
              <a:t>p</a:t>
            </a:r>
            <a:r>
              <a:rPr lang="cs-CZ" dirty="0" smtClean="0"/>
              <a:t>áteř z obratlů</a:t>
            </a:r>
          </a:p>
          <a:p>
            <a:r>
              <a:rPr lang="cs-CZ" dirty="0"/>
              <a:t>h</a:t>
            </a:r>
            <a:r>
              <a:rPr lang="cs-CZ" dirty="0" smtClean="0"/>
              <a:t>rudník ze žeber, kost hrudní s výrazným </a:t>
            </a:r>
            <a:r>
              <a:rPr lang="cs-CZ" b="1" dirty="0" smtClean="0"/>
              <a:t>hřebenem</a:t>
            </a:r>
          </a:p>
          <a:p>
            <a:r>
              <a:rPr lang="cs-CZ" dirty="0"/>
              <a:t>k</a:t>
            </a:r>
            <a:r>
              <a:rPr lang="cs-CZ" dirty="0" smtClean="0"/>
              <a:t>osti krkavčí, </a:t>
            </a:r>
            <a:r>
              <a:rPr lang="cs-CZ" dirty="0" smtClean="0"/>
              <a:t>klíční /</a:t>
            </a:r>
            <a:r>
              <a:rPr lang="cs-CZ" dirty="0" smtClean="0"/>
              <a:t>srůstají v</a:t>
            </a:r>
            <a:r>
              <a:rPr lang="cs-CZ" b="1" dirty="0" smtClean="0"/>
              <a:t> sáňky</a:t>
            </a:r>
            <a:r>
              <a:rPr lang="cs-CZ" dirty="0" smtClean="0"/>
              <a:t>/, lopatky, pánev</a:t>
            </a:r>
          </a:p>
          <a:p>
            <a:r>
              <a:rPr lang="cs-CZ" dirty="0"/>
              <a:t>p</a:t>
            </a:r>
            <a:r>
              <a:rPr lang="cs-CZ" dirty="0" smtClean="0"/>
              <a:t>řední končetina – křídlo</a:t>
            </a:r>
          </a:p>
          <a:p>
            <a:r>
              <a:rPr lang="cs-CZ" dirty="0"/>
              <a:t>z</a:t>
            </a:r>
            <a:r>
              <a:rPr lang="cs-CZ" dirty="0" smtClean="0"/>
              <a:t>adní končetina – kost stehenní, holeň, </a:t>
            </a:r>
            <a:r>
              <a:rPr lang="cs-CZ" b="1" dirty="0" smtClean="0"/>
              <a:t>běhák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4 prsty</a:t>
            </a:r>
          </a:p>
          <a:p>
            <a:r>
              <a:rPr lang="cs-CZ" dirty="0"/>
              <a:t>l</a:t>
            </a:r>
            <a:r>
              <a:rPr lang="cs-CZ" dirty="0" smtClean="0"/>
              <a:t>ebka se zobákem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95739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5700" b="1" dirty="0" smtClean="0"/>
              <a:t>SVALSTVO:</a:t>
            </a:r>
          </a:p>
          <a:p>
            <a:r>
              <a:rPr lang="cs-CZ" sz="4600" b="1" dirty="0"/>
              <a:t>v</a:t>
            </a:r>
            <a:r>
              <a:rPr lang="cs-CZ" sz="4600" b="1" dirty="0" smtClean="0"/>
              <a:t>elký sval prsní – hlavní létací sval- se upíná k hřebenu</a:t>
            </a:r>
          </a:p>
          <a:p>
            <a:endParaRPr lang="cs-CZ" b="1" u="sng" dirty="0" smtClean="0"/>
          </a:p>
          <a:p>
            <a:pPr>
              <a:buNone/>
            </a:pPr>
            <a:r>
              <a:rPr lang="cs-CZ" sz="5700" b="1" dirty="0" smtClean="0"/>
              <a:t>TRÁVICÍ SOUSTAVA :</a:t>
            </a:r>
          </a:p>
          <a:p>
            <a:r>
              <a:rPr lang="cs-CZ" sz="4600" b="1" dirty="0" smtClean="0"/>
              <a:t>dutina </a:t>
            </a:r>
            <a:r>
              <a:rPr lang="cs-CZ" sz="4600" b="1" dirty="0"/>
              <a:t>ústní </a:t>
            </a:r>
            <a:endParaRPr lang="cs-CZ" sz="4600" b="1" dirty="0" smtClean="0"/>
          </a:p>
          <a:p>
            <a:r>
              <a:rPr lang="cs-CZ" sz="4600" b="1" dirty="0" smtClean="0"/>
              <a:t>hltan</a:t>
            </a:r>
          </a:p>
          <a:p>
            <a:r>
              <a:rPr lang="cs-CZ" sz="4600" b="1" dirty="0" smtClean="0"/>
              <a:t>j</a:t>
            </a:r>
            <a:r>
              <a:rPr lang="cs-CZ" sz="4600" b="1" dirty="0" smtClean="0"/>
              <a:t>ícen (</a:t>
            </a:r>
            <a:r>
              <a:rPr lang="cs-CZ" sz="4600" b="1" dirty="0" smtClean="0"/>
              <a:t>rozšířený ve vole )</a:t>
            </a:r>
          </a:p>
          <a:p>
            <a:r>
              <a:rPr lang="cs-CZ" sz="4600" b="1" dirty="0" smtClean="0"/>
              <a:t>žaludek </a:t>
            </a:r>
            <a:r>
              <a:rPr lang="cs-CZ" sz="4600" b="1" dirty="0" err="1" smtClean="0"/>
              <a:t>žlaznatý</a:t>
            </a:r>
            <a:r>
              <a:rPr lang="cs-CZ" sz="4600" b="1" dirty="0" smtClean="0"/>
              <a:t> (působení trávících šťáv) </a:t>
            </a:r>
          </a:p>
          <a:p>
            <a:r>
              <a:rPr lang="cs-CZ" sz="4600" b="1" dirty="0" smtClean="0"/>
              <a:t>svalnatý žaludek (rozmělňování potravy)</a:t>
            </a:r>
          </a:p>
          <a:p>
            <a:r>
              <a:rPr lang="cs-CZ" sz="4600" b="1" dirty="0" smtClean="0"/>
              <a:t>s</a:t>
            </a:r>
            <a:r>
              <a:rPr lang="cs-CZ" sz="4600" b="1" dirty="0" smtClean="0"/>
              <a:t>třevo (</a:t>
            </a:r>
            <a:r>
              <a:rPr lang="cs-CZ" sz="4600" b="1" dirty="0" smtClean="0"/>
              <a:t>vstřebávání živin do krve) </a:t>
            </a:r>
          </a:p>
          <a:p>
            <a:r>
              <a:rPr lang="cs-CZ" sz="4600" b="1" dirty="0" smtClean="0"/>
              <a:t>kloaka</a:t>
            </a:r>
            <a:r>
              <a:rPr lang="cs-CZ" sz="4600" b="1" dirty="0"/>
              <a:t/>
            </a:r>
            <a:br>
              <a:rPr lang="cs-CZ" sz="4600" b="1" dirty="0"/>
            </a:br>
            <a:r>
              <a:rPr lang="cs-CZ" sz="3900" b="1" dirty="0"/>
              <a:t/>
            </a:r>
            <a:br>
              <a:rPr lang="cs-CZ" sz="3900" b="1" dirty="0"/>
            </a:br>
            <a:endParaRPr lang="cs-CZ" sz="3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4000" b="1" dirty="0" smtClean="0"/>
              <a:t>DÝCHACÍ SOUSTAVA :</a:t>
            </a:r>
          </a:p>
          <a:p>
            <a:pPr>
              <a:buNone/>
            </a:pPr>
            <a:endParaRPr lang="cs-CZ" sz="3300" b="1" dirty="0" smtClean="0"/>
          </a:p>
          <a:p>
            <a:r>
              <a:rPr lang="cs-CZ" b="1" dirty="0" smtClean="0"/>
              <a:t> </a:t>
            </a:r>
            <a:r>
              <a:rPr lang="cs-CZ" sz="3600" dirty="0" smtClean="0"/>
              <a:t>nosní otvory </a:t>
            </a:r>
            <a:r>
              <a:rPr lang="cs-CZ" sz="3600" dirty="0"/>
              <a:t>v zobáku 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/>
              <a:t>hrtan </a:t>
            </a:r>
          </a:p>
          <a:p>
            <a:r>
              <a:rPr lang="cs-CZ" sz="3600" dirty="0" smtClean="0"/>
              <a:t>průdušnice </a:t>
            </a:r>
            <a:r>
              <a:rPr lang="cs-CZ" sz="3600" dirty="0" smtClean="0"/>
              <a:t>(</a:t>
            </a:r>
            <a:r>
              <a:rPr lang="cs-CZ" sz="3600" b="1" dirty="0" smtClean="0"/>
              <a:t>hlasové </a:t>
            </a:r>
            <a:r>
              <a:rPr lang="cs-CZ" sz="3600" b="1" dirty="0"/>
              <a:t>ústrojí </a:t>
            </a:r>
            <a:r>
              <a:rPr lang="cs-CZ" sz="3600" dirty="0"/>
              <a:t>mezi </a:t>
            </a:r>
            <a:r>
              <a:rPr lang="cs-CZ" sz="3600" dirty="0" smtClean="0"/>
              <a:t>průdušnicí a </a:t>
            </a:r>
            <a:r>
              <a:rPr lang="cs-CZ" sz="3600" dirty="0" smtClean="0"/>
              <a:t>průduškami)</a:t>
            </a:r>
            <a:endParaRPr lang="cs-CZ" sz="3600" dirty="0" smtClean="0"/>
          </a:p>
          <a:p>
            <a:r>
              <a:rPr lang="cs-CZ" sz="3600" dirty="0"/>
              <a:t>p</a:t>
            </a:r>
            <a:r>
              <a:rPr lang="cs-CZ" sz="3600" dirty="0" smtClean="0"/>
              <a:t>růdušky </a:t>
            </a:r>
            <a:r>
              <a:rPr lang="cs-CZ" sz="3600" dirty="0" smtClean="0"/>
              <a:t>(z </a:t>
            </a:r>
            <a:r>
              <a:rPr lang="cs-CZ" sz="3600" dirty="0" smtClean="0"/>
              <a:t>průdušek vedou </a:t>
            </a:r>
            <a:r>
              <a:rPr lang="cs-CZ" sz="3600" b="1" dirty="0" smtClean="0"/>
              <a:t>vzdušné vaky  </a:t>
            </a:r>
            <a:r>
              <a:rPr lang="cs-CZ" sz="3600" dirty="0" smtClean="0"/>
              <a:t>- do kostí)</a:t>
            </a:r>
          </a:p>
          <a:p>
            <a:r>
              <a:rPr lang="cs-CZ" sz="3600" dirty="0" smtClean="0"/>
              <a:t>plíce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4700" b="1" dirty="0" smtClean="0"/>
              <a:t>CÉVNÍ SOUSTAVA:</a:t>
            </a:r>
          </a:p>
          <a:p>
            <a:pPr>
              <a:buNone/>
            </a:pPr>
            <a:r>
              <a:rPr lang="cs-CZ" sz="3600" dirty="0" smtClean="0"/>
              <a:t>srdce </a:t>
            </a:r>
            <a:r>
              <a:rPr lang="cs-CZ" sz="3600" dirty="0"/>
              <a:t>– 2 síně </a:t>
            </a:r>
            <a:r>
              <a:rPr lang="cs-CZ" sz="3600" dirty="0" smtClean="0"/>
              <a:t>a </a:t>
            </a:r>
            <a:r>
              <a:rPr lang="cs-CZ" sz="3600" dirty="0"/>
              <a:t>2 komory</a:t>
            </a:r>
            <a:br>
              <a:rPr lang="cs-CZ" sz="3600" dirty="0"/>
            </a:br>
            <a:r>
              <a:rPr lang="cs-CZ" sz="3600" b="1" dirty="0" smtClean="0"/>
              <a:t>stálá</a:t>
            </a:r>
            <a:r>
              <a:rPr lang="cs-CZ" sz="3600" dirty="0" smtClean="0"/>
              <a:t> </a:t>
            </a:r>
            <a:r>
              <a:rPr lang="cs-CZ" sz="3600" dirty="0"/>
              <a:t>tělní teplota </a:t>
            </a:r>
            <a:r>
              <a:rPr lang="cs-CZ" sz="3600" dirty="0" smtClean="0"/>
              <a:t>40°C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700" b="1" dirty="0" smtClean="0"/>
              <a:t>NERVOVÁ A SMYSLOVÁ SOUSTAVA: </a:t>
            </a:r>
          </a:p>
          <a:p>
            <a:pPr>
              <a:buNone/>
            </a:pPr>
            <a:r>
              <a:rPr lang="cs-CZ" sz="3600" dirty="0"/>
              <a:t>v</a:t>
            </a:r>
            <a:r>
              <a:rPr lang="cs-CZ" sz="3600" dirty="0" smtClean="0"/>
              <a:t>yvinutý mozek </a:t>
            </a:r>
            <a:r>
              <a:rPr lang="cs-CZ" sz="3600" dirty="0"/>
              <a:t>koncový a mozeček </a:t>
            </a:r>
          </a:p>
          <a:p>
            <a:pPr>
              <a:buNone/>
            </a:pPr>
            <a:r>
              <a:rPr lang="cs-CZ" sz="3600" b="1" dirty="0"/>
              <a:t>d</a:t>
            </a:r>
            <a:r>
              <a:rPr lang="cs-CZ" sz="3600" b="1" dirty="0" smtClean="0"/>
              <a:t>okonalý zrak, sluch</a:t>
            </a:r>
          </a:p>
          <a:p>
            <a:pPr>
              <a:buNone/>
            </a:pPr>
            <a:endParaRPr lang="cs-CZ" sz="4700" b="1" dirty="0" smtClean="0"/>
          </a:p>
          <a:p>
            <a:pPr>
              <a:buNone/>
            </a:pPr>
            <a:r>
              <a:rPr lang="cs-CZ" sz="4700" b="1" dirty="0" smtClean="0"/>
              <a:t>VYLUČOVACÍ </a:t>
            </a:r>
            <a:r>
              <a:rPr lang="cs-CZ" sz="5600" b="1" dirty="0" smtClean="0"/>
              <a:t> </a:t>
            </a:r>
            <a:r>
              <a:rPr lang="cs-CZ" sz="4700" b="1" dirty="0" smtClean="0"/>
              <a:t>SOUSTAVA :</a:t>
            </a:r>
          </a:p>
          <a:p>
            <a:pPr>
              <a:buNone/>
            </a:pPr>
            <a:r>
              <a:rPr lang="cs-CZ" sz="3600" b="1" dirty="0" smtClean="0"/>
              <a:t>2 </a:t>
            </a:r>
            <a:r>
              <a:rPr lang="cs-CZ" sz="3600" b="1" dirty="0"/>
              <a:t>ledviny </a:t>
            </a:r>
            <a:r>
              <a:rPr lang="cs-CZ" sz="3600" dirty="0" smtClean="0"/>
              <a:t>vylučují </a:t>
            </a:r>
            <a:r>
              <a:rPr lang="cs-CZ" sz="3600" b="1" dirty="0" smtClean="0"/>
              <a:t>kašovitou </a:t>
            </a:r>
            <a:r>
              <a:rPr lang="cs-CZ" sz="3600" b="1" dirty="0" smtClean="0"/>
              <a:t>moč </a:t>
            </a:r>
            <a:r>
              <a:rPr lang="cs-CZ" sz="3600" dirty="0" smtClean="0"/>
              <a:t>(</a:t>
            </a:r>
            <a:r>
              <a:rPr lang="cs-CZ" sz="3600" dirty="0" smtClean="0"/>
              <a:t>tvoří povlak na trusu)</a:t>
            </a:r>
          </a:p>
          <a:p>
            <a:pPr>
              <a:buNone/>
            </a:pPr>
            <a:r>
              <a:rPr lang="cs-CZ" sz="3600" dirty="0" smtClean="0"/>
              <a:t>nemají </a:t>
            </a:r>
            <a:r>
              <a:rPr lang="cs-CZ" sz="3600" dirty="0"/>
              <a:t>močový měchýř </a:t>
            </a:r>
            <a:r>
              <a:rPr lang="cs-CZ" sz="3900" dirty="0"/>
              <a:t/>
            </a:r>
            <a:br>
              <a:rPr lang="cs-CZ" sz="3900" dirty="0"/>
            </a:br>
            <a:endParaRPr lang="cs-CZ" sz="3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Doplň křížovku do pracovního listu</a:t>
            </a:r>
            <a:br>
              <a:rPr lang="cs-CZ" sz="3200" b="1" dirty="0" smtClean="0"/>
            </a:br>
            <a:r>
              <a:rPr lang="cs-CZ" sz="3200" i="1" dirty="0" smtClean="0"/>
              <a:t>/na tabuli mohou žáci použít program </a:t>
            </a:r>
            <a:r>
              <a:rPr lang="cs-CZ" sz="3200" i="1" dirty="0" err="1" smtClean="0"/>
              <a:t>ActivInspire</a:t>
            </a:r>
            <a:r>
              <a:rPr lang="cs-CZ" sz="3200" i="1" dirty="0" smtClean="0"/>
              <a:t>/</a:t>
            </a:r>
            <a:endParaRPr lang="cs-CZ" sz="32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17665626"/>
              </p:ext>
            </p:extLst>
          </p:nvPr>
        </p:nvGraphicFramePr>
        <p:xfrm>
          <a:off x="-2" y="1484787"/>
          <a:ext cx="9144005" cy="4101084"/>
        </p:xfrm>
        <a:graphic>
          <a:graphicData uri="http://schemas.openxmlformats.org/drawingml/2006/table">
            <a:tbl>
              <a:tblPr firstRow="1" firstCol="1" bandRow="1"/>
              <a:tblGrid>
                <a:gridCol w="4109734"/>
                <a:gridCol w="457566"/>
                <a:gridCol w="457566"/>
                <a:gridCol w="457566"/>
                <a:gridCol w="457566"/>
                <a:gridCol w="457566"/>
                <a:gridCol w="457566"/>
                <a:gridCol w="458611"/>
                <a:gridCol w="457566"/>
                <a:gridCol w="457566"/>
                <a:gridCol w="457566"/>
                <a:gridCol w="457566"/>
              </a:tblGrid>
              <a:tr h="913947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KOST PŘIPOJUJÍCÍ KŘÍDLO K TRUPU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929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ROZŠÍŘENÝ JÍCEN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9298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ČÁST HLAVY PTÁKA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929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TVOŘÍ PÁTEŘ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92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TRÁVÍ POTRAVU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92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VYLUČOVACÍ ORGÁN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594928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TAJENKA:  Společný vývod soustavy vylučovací, trávící a rozmnožovací</a:t>
            </a:r>
          </a:p>
          <a:p>
            <a:r>
              <a:rPr lang="cs-CZ" sz="2400" dirty="0" smtClean="0"/>
              <a:t>                   </a:t>
            </a:r>
            <a:r>
              <a:rPr lang="cs-CZ" sz="2400" b="1" dirty="0" smtClean="0"/>
              <a:t> je</a:t>
            </a:r>
            <a:r>
              <a:rPr lang="cs-CZ" sz="2400" dirty="0" smtClean="0"/>
              <a:t>………………………………………..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87829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18147992"/>
              </p:ext>
            </p:extLst>
          </p:nvPr>
        </p:nvGraphicFramePr>
        <p:xfrm>
          <a:off x="395538" y="1412778"/>
          <a:ext cx="8568949" cy="4176464"/>
        </p:xfrm>
        <a:graphic>
          <a:graphicData uri="http://schemas.openxmlformats.org/drawingml/2006/table">
            <a:tbl>
              <a:tblPr firstRow="1" firstCol="1" bandRow="1"/>
              <a:tblGrid>
                <a:gridCol w="3851280"/>
                <a:gridCol w="428790"/>
                <a:gridCol w="428790"/>
                <a:gridCol w="428790"/>
                <a:gridCol w="428790"/>
                <a:gridCol w="428790"/>
                <a:gridCol w="428790"/>
                <a:gridCol w="429769"/>
                <a:gridCol w="428790"/>
                <a:gridCol w="428790"/>
                <a:gridCol w="428790"/>
                <a:gridCol w="428790"/>
              </a:tblGrid>
              <a:tr h="963799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KOST PŘIPOJUJÍCÍ KŘÍDLO K TRUPU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533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ROZŠÍŘENÝ JÍCEN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2533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ČÁST HLAVY PTÁKA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2533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TVOŘÍ PÁTEŘ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25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TRÁVÍ POTRAVU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25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VYLUČOVACÍ ORGÁN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363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6237312"/>
            <a:ext cx="4508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TAJENKA:  ………………KLOAKA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b="1" dirty="0"/>
              <a:t>učebnice:</a:t>
            </a:r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7: učebnice pro základní školy a víceletá gymnázia</a:t>
            </a:r>
            <a:r>
              <a:rPr lang="cs-CZ" dirty="0"/>
              <a:t>. Plzeň: Fraus, 2005, 128 s. ISBN 80-723-8424-4.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b="1" dirty="0"/>
              <a:t>obrázky:</a:t>
            </a:r>
          </a:p>
          <a:p>
            <a:pPr marL="0" indent="0">
              <a:buNone/>
            </a:pPr>
            <a:r>
              <a:rPr lang="cs-CZ" dirty="0" smtClean="0"/>
              <a:t>Galerie </a:t>
            </a:r>
            <a:r>
              <a:rPr lang="cs-CZ" dirty="0"/>
              <a:t>Microsoft Office 2010, vlastník licence ZŠ Jablonec nad Nisou – Mšeno, Mozartova 24, příspěvková organizace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315</Words>
  <Application>Microsoft Office PowerPoint</Application>
  <PresentationFormat>Předvádění na obrazovce (4:3)</PresentationFormat>
  <Paragraphs>198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Dokument</vt:lpstr>
      <vt:lpstr>Snímek 1</vt:lpstr>
      <vt:lpstr>PTÁCI (po výkladu si zapiš do sešitu)</vt:lpstr>
      <vt:lpstr>Přizpůsobení ptáka k létání:</vt:lpstr>
      <vt:lpstr>Peří ( žáci popíší pero do sešitu, na tabuli mohou použít program ActivInspire) </vt:lpstr>
      <vt:lpstr>VNITŘNÍ STAVBA TĚLA</vt:lpstr>
      <vt:lpstr>Snímek 6</vt:lpstr>
      <vt:lpstr>Snímek 7</vt:lpstr>
      <vt:lpstr>Snímek 8</vt:lpstr>
      <vt:lpstr>Doplň křížovku do pracovního listu /na tabuli mohou žáci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Dum</cp:lastModifiedBy>
  <cp:revision>24</cp:revision>
  <dcterms:created xsi:type="dcterms:W3CDTF">2013-11-28T18:28:21Z</dcterms:created>
  <dcterms:modified xsi:type="dcterms:W3CDTF">2013-12-19T13:29:11Z</dcterms:modified>
</cp:coreProperties>
</file>