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2793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6091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017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75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019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9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362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44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38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2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595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3E57E-8027-4F26-A1C9-75E262E7DA8E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17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512824091"/>
              </p:ext>
            </p:extLst>
          </p:nvPr>
        </p:nvGraphicFramePr>
        <p:xfrm>
          <a:off x="1173163" y="136525"/>
          <a:ext cx="6605587" cy="6427788"/>
        </p:xfrm>
        <a:graphic>
          <a:graphicData uri="http://schemas.openxmlformats.org/presentationml/2006/ole">
            <p:oleObj spid="_x0000_s3079" name="Dokument" r:id="rId3" imgW="6787548" imgH="6619421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15113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949280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/>
              <a:t>PRVOCI – JEDNOBUNĚČNÍ ŽIVOČICHOVÉ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4800" i="1" dirty="0" smtClean="0"/>
              <a:t>(po výkladu si zapiš do sešitu)</a:t>
            </a:r>
            <a:r>
              <a:rPr lang="cs-CZ" sz="2800" i="1" dirty="0" smtClean="0"/>
              <a:t/>
            </a:r>
            <a:br>
              <a:rPr lang="cs-CZ" sz="2800" i="1" dirty="0" smtClean="0"/>
            </a:b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xmlns="" val="397566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TREPKA VELKÁ</a:t>
            </a:r>
            <a:r>
              <a:rPr lang="cs-CZ" dirty="0"/>
              <a:t>  - zástupce prvoků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/>
          <a:lstStyle/>
          <a:p>
            <a:endParaRPr lang="cs-CZ" sz="4400" b="1" dirty="0" smtClean="0"/>
          </a:p>
          <a:p>
            <a:r>
              <a:rPr lang="cs-CZ" sz="4400" b="1" dirty="0" smtClean="0"/>
              <a:t>Prostředí: </a:t>
            </a:r>
            <a:r>
              <a:rPr lang="cs-CZ" sz="4400" dirty="0" smtClean="0"/>
              <a:t>žije </a:t>
            </a:r>
            <a:r>
              <a:rPr lang="cs-CZ" sz="4400" dirty="0"/>
              <a:t>ve vodním </a:t>
            </a:r>
            <a:r>
              <a:rPr lang="cs-CZ" sz="4400" dirty="0" smtClean="0"/>
              <a:t>prostředí (</a:t>
            </a:r>
            <a:r>
              <a:rPr lang="cs-CZ" sz="4400" dirty="0" smtClean="0"/>
              <a:t>znečištěné vody, kaluže)</a:t>
            </a:r>
            <a:endParaRPr lang="cs-CZ" sz="4400" dirty="0"/>
          </a:p>
          <a:p>
            <a:r>
              <a:rPr lang="cs-CZ" sz="4400" b="1" dirty="0" smtClean="0"/>
              <a:t>Potrava: </a:t>
            </a:r>
            <a:r>
              <a:rPr lang="cs-CZ" sz="4400" dirty="0" smtClean="0"/>
              <a:t>bakterie, úlomky </a:t>
            </a:r>
            <a:r>
              <a:rPr lang="cs-CZ" sz="4400" dirty="0"/>
              <a:t>rostlin </a:t>
            </a:r>
            <a:r>
              <a:rPr lang="cs-CZ" sz="4400" dirty="0" smtClean="0"/>
              <a:t>(tím </a:t>
            </a:r>
            <a:r>
              <a:rPr lang="cs-CZ" sz="4400" dirty="0"/>
              <a:t>čistí vodu</a:t>
            </a:r>
            <a:r>
              <a:rPr lang="cs-CZ" sz="4400" dirty="0" smtClean="0"/>
              <a:t>)</a:t>
            </a:r>
          </a:p>
          <a:p>
            <a:r>
              <a:rPr lang="cs-CZ" sz="4400" b="1" dirty="0" smtClean="0"/>
              <a:t>Tělo: </a:t>
            </a:r>
            <a:r>
              <a:rPr lang="cs-CZ" sz="4400" dirty="0" smtClean="0"/>
              <a:t>tvar pantoflíčku</a:t>
            </a:r>
          </a:p>
          <a:p>
            <a:endParaRPr lang="cs-CZ" sz="44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42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lnSpcReduction="10000"/>
          </a:bodyPr>
          <a:lstStyle/>
          <a:p>
            <a:r>
              <a:rPr lang="cs-CZ" sz="4800" b="1" dirty="0"/>
              <a:t>Buněčné </a:t>
            </a:r>
            <a:r>
              <a:rPr lang="cs-CZ" sz="4800" b="1" dirty="0" smtClean="0"/>
              <a:t>organely:</a:t>
            </a:r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4400" b="1" dirty="0" smtClean="0"/>
              <a:t>buněčná ústa </a:t>
            </a:r>
            <a:r>
              <a:rPr lang="cs-CZ" sz="4400" dirty="0" smtClean="0"/>
              <a:t>– příjem potravy</a:t>
            </a:r>
          </a:p>
          <a:p>
            <a:pPr marL="0" indent="0">
              <a:buNone/>
            </a:pPr>
            <a:r>
              <a:rPr lang="cs-CZ" sz="4400" b="1" dirty="0"/>
              <a:t>p</a:t>
            </a:r>
            <a:r>
              <a:rPr lang="cs-CZ" sz="4400" b="1" dirty="0" smtClean="0"/>
              <a:t>otravní vakuoly </a:t>
            </a:r>
            <a:r>
              <a:rPr lang="cs-CZ" sz="4400" dirty="0" smtClean="0"/>
              <a:t>– tráví potravu</a:t>
            </a:r>
          </a:p>
          <a:p>
            <a:pPr marL="0" indent="0">
              <a:buNone/>
            </a:pPr>
            <a:r>
              <a:rPr lang="cs-CZ" sz="4400" b="1" dirty="0"/>
              <a:t>s</a:t>
            </a:r>
            <a:r>
              <a:rPr lang="cs-CZ" sz="4400" b="1" dirty="0" smtClean="0"/>
              <a:t>tažitelné vakuoly </a:t>
            </a:r>
            <a:r>
              <a:rPr lang="cs-CZ" sz="4400" dirty="0" smtClean="0"/>
              <a:t>– vylučují nestrávené zbytky</a:t>
            </a:r>
          </a:p>
          <a:p>
            <a:pPr marL="0" indent="0">
              <a:buNone/>
            </a:pPr>
            <a:r>
              <a:rPr lang="cs-CZ" sz="4400" b="1" dirty="0"/>
              <a:t>j</a:t>
            </a:r>
            <a:r>
              <a:rPr lang="cs-CZ" sz="4400" b="1" dirty="0" smtClean="0"/>
              <a:t>ádro </a:t>
            </a:r>
            <a:r>
              <a:rPr lang="cs-CZ" sz="4400" dirty="0" smtClean="0"/>
              <a:t>– malé slouží k rozmnožování</a:t>
            </a:r>
          </a:p>
          <a:p>
            <a:pPr marL="0" indent="0">
              <a:buNone/>
            </a:pPr>
            <a:r>
              <a:rPr lang="cs-CZ" sz="4400" dirty="0" smtClean="0"/>
              <a:t>              velké řídí </a:t>
            </a:r>
            <a:r>
              <a:rPr lang="cs-CZ" sz="4400" dirty="0"/>
              <a:t>činnost buňky</a:t>
            </a:r>
          </a:p>
          <a:p>
            <a:pPr marL="0" indent="0">
              <a:buNone/>
            </a:pPr>
            <a:r>
              <a:rPr lang="cs-CZ" sz="4400" b="1" dirty="0" smtClean="0"/>
              <a:t>brvy</a:t>
            </a:r>
            <a:r>
              <a:rPr lang="cs-CZ" sz="4400" dirty="0" smtClean="0"/>
              <a:t> – na povrchu – slouží k pohybu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171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Život trepky během roku:</a:t>
            </a:r>
          </a:p>
          <a:p>
            <a:pPr>
              <a:buNone/>
            </a:pPr>
            <a:r>
              <a:rPr lang="cs-CZ" sz="4400" dirty="0"/>
              <a:t>n</a:t>
            </a:r>
            <a:r>
              <a:rPr lang="cs-CZ" sz="4400" dirty="0" smtClean="0"/>
              <a:t>a podzim nebo když voda zamrzne nebo vyschne</a:t>
            </a:r>
            <a:r>
              <a:rPr lang="cs-CZ" sz="4400" dirty="0"/>
              <a:t> </a:t>
            </a:r>
            <a:r>
              <a:rPr lang="cs-CZ" sz="4400" dirty="0" smtClean="0"/>
              <a:t>vytvoří trepka na povrchu těla pevnou schránku –</a:t>
            </a:r>
            <a:r>
              <a:rPr lang="cs-CZ" sz="4400" b="1" dirty="0" smtClean="0"/>
              <a:t>CYSTU</a:t>
            </a:r>
          </a:p>
          <a:p>
            <a:pPr>
              <a:buNone/>
            </a:pPr>
            <a:r>
              <a:rPr lang="cs-CZ" sz="4400" dirty="0" smtClean="0"/>
              <a:t>- ta je </a:t>
            </a:r>
            <a:r>
              <a:rPr lang="cs-CZ" sz="4400" dirty="0"/>
              <a:t>roznášena </a:t>
            </a:r>
            <a:r>
              <a:rPr lang="cs-CZ" sz="4400" dirty="0" smtClean="0"/>
              <a:t>větrem např</a:t>
            </a:r>
            <a:r>
              <a:rPr lang="cs-CZ" sz="4400" dirty="0"/>
              <a:t>. do </a:t>
            </a:r>
            <a:r>
              <a:rPr lang="cs-CZ" sz="4400" dirty="0" smtClean="0"/>
              <a:t>vody (</a:t>
            </a:r>
            <a:r>
              <a:rPr lang="cs-CZ" sz="4400" dirty="0" smtClean="0"/>
              <a:t>obal se rozpustí a trepka </a:t>
            </a:r>
            <a:r>
              <a:rPr lang="cs-CZ" sz="4400" dirty="0"/>
              <a:t>se opět </a:t>
            </a:r>
            <a:r>
              <a:rPr lang="cs-CZ" sz="4400" dirty="0" smtClean="0"/>
              <a:t>pohybuje)</a:t>
            </a:r>
            <a:endParaRPr lang="cs-CZ" sz="4400" dirty="0"/>
          </a:p>
          <a:p>
            <a:pPr>
              <a:buNone/>
            </a:pPr>
            <a:endParaRPr lang="cs-CZ" sz="4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792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Rozmnožování: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pohlavní </a:t>
            </a:r>
            <a:r>
              <a:rPr lang="cs-CZ" sz="4400" b="1" dirty="0" smtClean="0"/>
              <a:t>(spájení )</a:t>
            </a:r>
            <a:r>
              <a:rPr lang="cs-CZ" sz="4400" dirty="0"/>
              <a:t>-</a:t>
            </a:r>
            <a:r>
              <a:rPr lang="cs-CZ" sz="4400" dirty="0" smtClean="0"/>
              <a:t> </a:t>
            </a:r>
            <a:r>
              <a:rPr lang="cs-CZ" sz="4400" dirty="0"/>
              <a:t>2 jedinci se spojí a </a:t>
            </a:r>
            <a:r>
              <a:rPr lang="cs-CZ" sz="4400" dirty="0" smtClean="0"/>
              <a:t>vymění </a:t>
            </a:r>
            <a:r>
              <a:rPr lang="cs-CZ" sz="4400" dirty="0"/>
              <a:t>si části malých jader</a:t>
            </a:r>
          </a:p>
          <a:p>
            <a:pPr>
              <a:buNone/>
            </a:pPr>
            <a:r>
              <a:rPr lang="cs-CZ" sz="4400" dirty="0" smtClean="0"/>
              <a:t>nepohlavní </a:t>
            </a:r>
            <a:r>
              <a:rPr lang="cs-CZ" sz="4400" b="1" dirty="0" smtClean="0"/>
              <a:t>(příčné dělení) </a:t>
            </a:r>
            <a:r>
              <a:rPr lang="cs-CZ" sz="4400" dirty="0" smtClean="0"/>
              <a:t>- obě </a:t>
            </a:r>
            <a:r>
              <a:rPr lang="cs-CZ" sz="4400" dirty="0"/>
              <a:t>jádra </a:t>
            </a:r>
            <a:r>
              <a:rPr lang="cs-CZ" sz="4400" dirty="0" smtClean="0"/>
              <a:t>i celá </a:t>
            </a:r>
            <a:r>
              <a:rPr lang="cs-CZ" sz="4400" dirty="0"/>
              <a:t>buňka se </a:t>
            </a:r>
            <a:r>
              <a:rPr lang="cs-CZ" sz="4400" dirty="0" smtClean="0"/>
              <a:t>příčně zaškrtí, vzniknou 2 jedinci, kteří se od sebe potom  </a:t>
            </a:r>
            <a:r>
              <a:rPr lang="cs-CZ" sz="4400" dirty="0"/>
              <a:t>oddělí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7806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527"/>
            <a:ext cx="9144000" cy="1484784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4000" b="1" dirty="0" smtClean="0"/>
              <a:t>Doplň </a:t>
            </a:r>
            <a:r>
              <a:rPr lang="cs-CZ" sz="4000" b="1" dirty="0"/>
              <a:t>do textu chybějící </a:t>
            </a:r>
            <a:r>
              <a:rPr lang="cs-CZ" sz="4000" b="1" dirty="0" smtClean="0"/>
              <a:t>slova</a:t>
            </a:r>
            <a:r>
              <a:rPr lang="cs-CZ" sz="3200" i="1" dirty="0" smtClean="0"/>
              <a:t>(žáci</a:t>
            </a:r>
            <a:r>
              <a:rPr lang="cs-CZ" sz="4000" i="1" dirty="0" smtClean="0"/>
              <a:t> </a:t>
            </a:r>
            <a:r>
              <a:rPr lang="cs-CZ" sz="3200" i="1" dirty="0" smtClean="0"/>
              <a:t>pracují do cvičného sešitu, na tabuli mohou použít program </a:t>
            </a:r>
            <a:r>
              <a:rPr lang="cs-CZ" sz="3200" i="1" dirty="0" err="1" smtClean="0"/>
              <a:t>ActivInspire</a:t>
            </a:r>
            <a:r>
              <a:rPr lang="cs-CZ" sz="3200" i="1" dirty="0" smtClean="0"/>
              <a:t>)</a:t>
            </a:r>
            <a:r>
              <a:rPr lang="cs-CZ" sz="3200" i="1" dirty="0"/>
              <a:t/>
            </a:r>
            <a:br>
              <a:rPr lang="cs-CZ" sz="3200" i="1" dirty="0"/>
            </a:b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Trepka je ………. živočich. Patří mezi …………………….. Žije v ………………… </a:t>
            </a:r>
            <a:r>
              <a:rPr lang="cs-CZ" sz="3600" dirty="0"/>
              <a:t>Pohybuje se pomocí </a:t>
            </a:r>
            <a:r>
              <a:rPr lang="cs-CZ" sz="3600" dirty="0" smtClean="0"/>
              <a:t>………………Živí </a:t>
            </a:r>
            <a:r>
              <a:rPr lang="cs-CZ" sz="3600" dirty="0"/>
              <a:t>se </a:t>
            </a:r>
            <a:r>
              <a:rPr lang="cs-CZ" sz="3600" dirty="0" smtClean="0"/>
              <a:t>……………a </a:t>
            </a:r>
            <a:r>
              <a:rPr lang="cs-CZ" sz="3600" dirty="0"/>
              <a:t>drobnými úlomky rostlin. </a:t>
            </a:r>
            <a:r>
              <a:rPr lang="cs-CZ" sz="3600" dirty="0" smtClean="0"/>
              <a:t>Tak se zasluhuje o………………..  </a:t>
            </a:r>
            <a:r>
              <a:rPr lang="cs-CZ" sz="3600" dirty="0"/>
              <a:t>N</a:t>
            </a:r>
            <a:r>
              <a:rPr lang="cs-CZ" sz="3600" dirty="0" smtClean="0"/>
              <a:t>a </a:t>
            </a:r>
            <a:r>
              <a:rPr lang="cs-CZ" sz="3600" dirty="0"/>
              <a:t>povrchu těla </a:t>
            </a:r>
            <a:r>
              <a:rPr lang="cs-CZ" sz="3600" dirty="0" smtClean="0"/>
              <a:t>tvoří v době nepříznivých podmínek pevnou </a:t>
            </a:r>
            <a:r>
              <a:rPr lang="cs-CZ" sz="3600" dirty="0"/>
              <a:t>schránku </a:t>
            </a:r>
            <a:r>
              <a:rPr lang="cs-CZ" sz="3600" dirty="0" smtClean="0"/>
              <a:t>……………. Trepka se rozmnožuje  </a:t>
            </a:r>
            <a:r>
              <a:rPr lang="cs-CZ" sz="3600" dirty="0"/>
              <a:t>pohlavně </a:t>
            </a:r>
            <a:r>
              <a:rPr lang="cs-CZ" sz="3600" dirty="0" smtClean="0"/>
              <a:t>……………nebo nepohlavně……………...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609363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/>
              <a:t>Trepka </a:t>
            </a:r>
            <a:r>
              <a:rPr lang="cs-CZ" sz="4000" dirty="0" smtClean="0"/>
              <a:t>je </a:t>
            </a:r>
            <a:r>
              <a:rPr lang="cs-CZ" sz="4000" dirty="0" smtClean="0">
                <a:solidFill>
                  <a:srgbClr val="FF0000"/>
                </a:solidFill>
              </a:rPr>
              <a:t>jednobuněčný </a:t>
            </a:r>
            <a:r>
              <a:rPr lang="cs-CZ" sz="4000" dirty="0" smtClean="0"/>
              <a:t>živočich</a:t>
            </a:r>
            <a:r>
              <a:rPr lang="cs-CZ" sz="4000" dirty="0"/>
              <a:t>. Patří mezi </a:t>
            </a:r>
            <a:r>
              <a:rPr lang="cs-CZ" sz="4000" dirty="0" smtClean="0">
                <a:solidFill>
                  <a:srgbClr val="FF0000"/>
                </a:solidFill>
              </a:rPr>
              <a:t>prvoky. </a:t>
            </a:r>
            <a:r>
              <a:rPr lang="cs-CZ" sz="4000" dirty="0" smtClean="0"/>
              <a:t>Žije </a:t>
            </a:r>
            <a:r>
              <a:rPr lang="cs-CZ" sz="4000" dirty="0"/>
              <a:t>v</a:t>
            </a:r>
            <a:r>
              <a:rPr lang="cs-CZ" sz="4000" dirty="0" smtClean="0"/>
              <a:t>e </a:t>
            </a:r>
            <a:r>
              <a:rPr lang="cs-CZ" sz="4000" dirty="0" smtClean="0">
                <a:solidFill>
                  <a:srgbClr val="FF0000"/>
                </a:solidFill>
              </a:rPr>
              <a:t>znečištěných stojatých vodách</a:t>
            </a:r>
            <a:r>
              <a:rPr lang="cs-CZ" sz="4000" dirty="0" smtClean="0"/>
              <a:t>. </a:t>
            </a:r>
            <a:r>
              <a:rPr lang="cs-CZ" sz="4000" dirty="0"/>
              <a:t>Pohybuje se pomocí </a:t>
            </a:r>
            <a:r>
              <a:rPr lang="cs-CZ" sz="4000" dirty="0" smtClean="0">
                <a:solidFill>
                  <a:srgbClr val="FF0000"/>
                </a:solidFill>
              </a:rPr>
              <a:t>brv</a:t>
            </a:r>
            <a:r>
              <a:rPr lang="cs-CZ" sz="4000" dirty="0" smtClean="0"/>
              <a:t>. Živí </a:t>
            </a:r>
            <a:r>
              <a:rPr lang="cs-CZ" sz="4000" dirty="0"/>
              <a:t>se </a:t>
            </a:r>
            <a:r>
              <a:rPr lang="cs-CZ" sz="4000" dirty="0" smtClean="0">
                <a:solidFill>
                  <a:srgbClr val="FF0000"/>
                </a:solidFill>
              </a:rPr>
              <a:t>bakteriemi </a:t>
            </a:r>
            <a:r>
              <a:rPr lang="cs-CZ" sz="4000" dirty="0" smtClean="0"/>
              <a:t>a </a:t>
            </a:r>
            <a:r>
              <a:rPr lang="cs-CZ" sz="4000" dirty="0"/>
              <a:t>drobnými úlomky rostlin. Tak se zasluhuje </a:t>
            </a:r>
            <a:r>
              <a:rPr lang="cs-CZ" sz="4000" dirty="0" smtClean="0"/>
              <a:t>o</a:t>
            </a:r>
            <a:r>
              <a:rPr lang="cs-CZ" sz="4000" dirty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čistotu vod</a:t>
            </a:r>
            <a:r>
              <a:rPr lang="cs-CZ" sz="4000" dirty="0" smtClean="0"/>
              <a:t>. </a:t>
            </a:r>
            <a:r>
              <a:rPr lang="cs-CZ" sz="4000" dirty="0"/>
              <a:t>Na povrchu těla tvoří v době nepříznivých podmínek pevnou schránku </a:t>
            </a:r>
            <a:r>
              <a:rPr lang="cs-CZ" sz="4000" dirty="0" smtClean="0">
                <a:solidFill>
                  <a:srgbClr val="FF0000"/>
                </a:solidFill>
              </a:rPr>
              <a:t>cystu</a:t>
            </a:r>
            <a:r>
              <a:rPr lang="cs-CZ" sz="4000" dirty="0" smtClean="0"/>
              <a:t>. Trepka </a:t>
            </a:r>
            <a:r>
              <a:rPr lang="cs-CZ" sz="4000" dirty="0"/>
              <a:t>se rozmnožuje  pohlavně </a:t>
            </a:r>
            <a:r>
              <a:rPr lang="cs-CZ" sz="4000" dirty="0" smtClean="0">
                <a:solidFill>
                  <a:srgbClr val="FF0000"/>
                </a:solidFill>
              </a:rPr>
              <a:t>spájením</a:t>
            </a:r>
            <a:r>
              <a:rPr lang="cs-CZ" sz="4000" dirty="0" smtClean="0"/>
              <a:t> nebo nepohlavně</a:t>
            </a:r>
            <a:r>
              <a:rPr lang="cs-CZ" sz="4000" dirty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příčným dělením</a:t>
            </a:r>
            <a:r>
              <a:rPr lang="cs-CZ" sz="4000" dirty="0" smtClean="0"/>
              <a:t>. </a:t>
            </a:r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107124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1602797"/>
      </p:ext>
    </p:extLst>
  </p:cSld>
  <p:clrMapOvr>
    <a:masterClrMapping/>
  </p:clrMapOvr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227</TotalTime>
  <Words>290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dum</vt:lpstr>
      <vt:lpstr>Dokument</vt:lpstr>
      <vt:lpstr>Snímek 1</vt:lpstr>
      <vt:lpstr> PRVOCI – JEDNOBUNĚČNÍ ŽIVOČICHOVÉ (po výkladu si zapiš do sešitu) </vt:lpstr>
      <vt:lpstr>TREPKA VELKÁ  - zástupce prvoků</vt:lpstr>
      <vt:lpstr>Snímek 4</vt:lpstr>
      <vt:lpstr>Snímek 5</vt:lpstr>
      <vt:lpstr>Snímek 6</vt:lpstr>
      <vt:lpstr> Doplň do textu chybějící slova(žáci pracují do cvičného sešitu, na tabuli mohou použít program ActivInspire) </vt:lpstr>
      <vt:lpstr>ŘEŠENÍ: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11</cp:revision>
  <dcterms:created xsi:type="dcterms:W3CDTF">2013-12-09T07:41:09Z</dcterms:created>
  <dcterms:modified xsi:type="dcterms:W3CDTF">2013-12-19T13:44:52Z</dcterms:modified>
</cp:coreProperties>
</file>