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0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478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384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381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924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474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3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932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3550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98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443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090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8CADBD-4738-40A2-A78D-CA053579D8D2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BA1E4C-1A8C-424F-8315-BF1489A022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32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wmf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93332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319842"/>
              </p:ext>
            </p:extLst>
          </p:nvPr>
        </p:nvGraphicFramePr>
        <p:xfrm>
          <a:off x="822648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VY_32_INOVACE_541_PODSTATNÁ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_JMÉNA_MLUVNICKÉ_KATEGORIE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MLUVNICKÝCH KATEGORIÍ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PODSTATNÝCH </a:t>
                      </a:r>
                      <a:r>
                        <a:rPr kumimoji="0" lang="cs-CZ" sz="2000" kern="12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JMEN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06283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dirty="0">
                <a:solidFill>
                  <a:schemeClr val="tx2">
                    <a:lumMod val="10000"/>
                  </a:schemeClr>
                </a:solidFill>
              </a:rPr>
              <a:t>Určeno žákům 4. tříd v hodině č</a:t>
            </a:r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eského </a:t>
            </a:r>
            <a:r>
              <a:rPr lang="cs-CZ" sz="1600" b="1" dirty="0">
                <a:solidFill>
                  <a:schemeClr val="tx2">
                    <a:lumMod val="10000"/>
                  </a:schemeClr>
                </a:solidFill>
              </a:rPr>
              <a:t>jazyka,  k opakování a procvičování probrané </a:t>
            </a:r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látky.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Žáci si zopakují mluvnické kategorie podstatných jmen.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Vyjmenují čísla, rody, pády, vzory rodu středního, ženského, mužského.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Rozliší u mužského rodu vzory životné a neživotné.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Určí mluvnické kategorie podstatných jmen.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Snímek č. 4 – zopakují si rody podstatných jmen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Snímek č. 5 – zopakují si číslo jednotné a množné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Snímek č. 7 – zopakují si vzory rodu mužského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Snímek č. 8 – zopakují si vzory rodu ženského</a:t>
            </a:r>
          </a:p>
          <a:p>
            <a:r>
              <a:rPr lang="cs-CZ" sz="1600" b="1" dirty="0" smtClean="0">
                <a:solidFill>
                  <a:schemeClr val="tx2">
                    <a:lumMod val="10000"/>
                  </a:schemeClr>
                </a:solidFill>
              </a:rPr>
              <a:t>Snímek č. 9 – zopakují si vzory rodu středního</a:t>
            </a:r>
          </a:p>
          <a:p>
            <a:endParaRPr lang="cs-CZ" sz="2000" b="1" dirty="0" smtClean="0">
              <a:solidFill>
                <a:schemeClr val="tx2">
                  <a:lumMod val="1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Klíčová slova: mluvnické kategorie </a:t>
            </a:r>
            <a:r>
              <a:rPr lang="cs-CZ" sz="2000" b="1" smtClean="0">
                <a:solidFill>
                  <a:schemeClr val="tx2">
                    <a:lumMod val="10000"/>
                  </a:schemeClr>
                </a:solidFill>
              </a:rPr>
              <a:t>podstatných jmen, </a:t>
            </a:r>
            <a:r>
              <a:rPr lang="cs-CZ" sz="2000" b="1" dirty="0" smtClean="0">
                <a:solidFill>
                  <a:schemeClr val="tx2">
                    <a:lumMod val="10000"/>
                  </a:schemeClr>
                </a:solidFill>
              </a:rPr>
              <a:t>rod, číslo, pád, vzor</a:t>
            </a:r>
          </a:p>
          <a:p>
            <a:endParaRPr lang="cs-CZ" sz="2000" b="1" dirty="0">
              <a:solidFill>
                <a:schemeClr val="tx2">
                  <a:lumMod val="1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928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jména- mluvnické kategorie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 podstatných jmen určujeme: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Rod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Číslo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Pád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Vzor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221266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5851"/>
            <a:ext cx="8229600" cy="1143000"/>
          </a:xfrm>
        </p:spPr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Mužský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Ženský </a:t>
            </a:r>
          </a:p>
          <a:p>
            <a:endParaRPr lang="cs-CZ" dirty="0" smtClean="0"/>
          </a:p>
          <a:p>
            <a:r>
              <a:rPr lang="cs-CZ" dirty="0" smtClean="0"/>
              <a:t>Střední</a:t>
            </a:r>
          </a:p>
          <a:p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195736" y="1772816"/>
            <a:ext cx="936104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195736" y="2060848"/>
            <a:ext cx="108012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295716" y="1498564"/>
            <a:ext cx="10737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životný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32700" y="2109963"/>
            <a:ext cx="13865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neživotný</a:t>
            </a:r>
            <a:endParaRPr lang="cs-CZ" sz="2400" dirty="0"/>
          </a:p>
        </p:txBody>
      </p:sp>
      <p:pic>
        <p:nvPicPr>
          <p:cNvPr id="1026" name="Picture 2" descr="C:\Users\profesor\AppData\Local\Microsoft\Windows\Temporary Internet Files\Content.IE5\5ZMOGJ3W\MC900088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5863"/>
            <a:ext cx="872337" cy="87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GJN9U1FB\MC90031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217034"/>
            <a:ext cx="1008112" cy="93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ree"/>
          <p:cNvSpPr>
            <a:spLocks noEditPoints="1" noChangeArrowheads="1"/>
          </p:cNvSpPr>
          <p:nvPr/>
        </p:nvSpPr>
        <p:spPr bwMode="auto">
          <a:xfrm>
            <a:off x="4025966" y="2571628"/>
            <a:ext cx="616843" cy="101194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9" name="Picture 5" descr="C:\Users\profesor\AppData\Local\Microsoft\Windows\Temporary Internet Files\Content.IE5\Y9AXPAWL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492" y="2327863"/>
            <a:ext cx="1518833" cy="1518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GJN9U1FB\MC9004345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718" y="3846696"/>
            <a:ext cx="1248875" cy="85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fesor\AppData\Local\Microsoft\Windows\Temporary Internet Files\Content.IE5\Y9AXPAWL\MC9003564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6364" y="4869160"/>
            <a:ext cx="1270951" cy="118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911061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9" grpId="0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Jednotné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Množné</a:t>
            </a:r>
          </a:p>
          <a:p>
            <a:endParaRPr lang="cs-CZ" dirty="0"/>
          </a:p>
        </p:txBody>
      </p:sp>
      <p:pic>
        <p:nvPicPr>
          <p:cNvPr id="2050" name="Picture 2" descr="C:\Users\profesor\AppData\Local\Microsoft\Windows\Temporary Internet Files\Content.IE5\5ZMOGJ3W\MC9004450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80" y="4484141"/>
            <a:ext cx="1294632" cy="1705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fesor\AppData\Local\Microsoft\Windows\Temporary Internet Files\Content.IE5\5AX27KWK\MC9003121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1772816"/>
            <a:ext cx="1296144" cy="153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fesor\AppData\Local\Microsoft\Windows\Temporary Internet Files\Content.IE5\Y9AXPAWL\MC90044129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rofesor\AppData\Local\Microsoft\Windows\Temporary Internet Files\Content.IE5\5ZMOGJ3W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47842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fesor\AppData\Local\Microsoft\Windows\Temporary Internet Files\Content.IE5\Y9AXPAWL\MC9003710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0858" y="4925483"/>
            <a:ext cx="1914754" cy="126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fesor\AppData\Local\Microsoft\Windows\Temporary Internet Files\Content.IE5\GJN9U1FB\MC9001507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977" y="4858034"/>
            <a:ext cx="1847088" cy="132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5142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1.p. Kdo? Co ?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2.p. (bez) Koho? Čeho?</a:t>
            </a:r>
          </a:p>
          <a:p>
            <a:pPr marL="0" indent="0">
              <a:buNone/>
            </a:pPr>
            <a:r>
              <a:rPr lang="cs-CZ" dirty="0" smtClean="0"/>
              <a:t> 3.p. (ke) Komu? (k) Čemu?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4.p. (pro) Koho? Co?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5.p. oslovujeme, voláme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6.p. (o) Kom? (o) Čem?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7.p. (s) Kým? Čím?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789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 mužský:</a:t>
            </a:r>
          </a:p>
          <a:p>
            <a:endParaRPr lang="cs-CZ" dirty="0"/>
          </a:p>
          <a:p>
            <a:pPr marL="914400" lvl="2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profesor\AppData\Local\Microsoft\Windows\Temporary Internet Files\Content.IE5\5AX27KWK\MC900285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90114"/>
            <a:ext cx="1512168" cy="2563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Y9AXPAWL\MC900156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26375"/>
            <a:ext cx="1970475" cy="1945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fesor\AppData\Local\Microsoft\Windows\Temporary Internet Files\Content.IE5\GJN9U1FB\MC9004404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217440"/>
            <a:ext cx="1073992" cy="1358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fesor\AppData\Local\Microsoft\Windows\Temporary Internet Files\Content.IE5\5ZMOGJ3W\MC9002904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880673"/>
            <a:ext cx="1872208" cy="200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7442" y="5589240"/>
            <a:ext cx="6559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pán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4293096"/>
            <a:ext cx="856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hrad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88271" y="3880673"/>
            <a:ext cx="7136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muž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6050905"/>
            <a:ext cx="742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stroj</a:t>
            </a:r>
            <a:endParaRPr lang="cs-CZ" sz="2400" dirty="0"/>
          </a:p>
        </p:txBody>
      </p:sp>
      <p:pic>
        <p:nvPicPr>
          <p:cNvPr id="3081" name="Picture 9" descr="C:\Users\profesor\AppData\Local\Microsoft\Windows\Temporary Internet Files\Content.IE5\GJN9U1FB\MC9003907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381" y="4523928"/>
            <a:ext cx="1837030" cy="121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115912" y="5912405"/>
            <a:ext cx="1799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pomocný vzor 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68194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 ženský: </a:t>
            </a:r>
            <a:endParaRPr lang="cs-CZ" dirty="0"/>
          </a:p>
        </p:txBody>
      </p:sp>
      <p:pic>
        <p:nvPicPr>
          <p:cNvPr id="4098" name="Picture 2" descr="C:\Users\profesor\AppData\Local\Microsoft\Windows\Temporary Internet Files\Content.IE5\5ZMOGJ3W\MC9000197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65103"/>
            <a:ext cx="2435184" cy="2460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rofesor\AppData\Local\Microsoft\Windows\Temporary Internet Files\Content.IE5\Y9AXPAWL\MC90043484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024" y="1988840"/>
            <a:ext cx="1862937" cy="1862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rofesor\AppData\Local\Microsoft\Windows\Temporary Internet Files\Content.IE5\GJN9U1FB\MC9000193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17031"/>
            <a:ext cx="2479452" cy="1941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rofesor\AppData\Local\Microsoft\Windows\Temporary Internet Files\Content.IE5\5ZMOGJ3W\MC9003710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090153"/>
            <a:ext cx="1920240" cy="127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805264"/>
            <a:ext cx="762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žena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3782834" y="4095540"/>
            <a:ext cx="989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růže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1" y="5805263"/>
            <a:ext cx="8531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píseň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3366654"/>
            <a:ext cx="694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560531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 střední: </a:t>
            </a:r>
            <a:endParaRPr lang="cs-CZ" dirty="0"/>
          </a:p>
        </p:txBody>
      </p:sp>
      <p:pic>
        <p:nvPicPr>
          <p:cNvPr id="5124" name="Picture 4" descr="C:\Users\profesor\AppData\Local\Microsoft\Windows\Temporary Internet Files\Content.IE5\Y9AXPAWL\MC900205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48849"/>
            <a:ext cx="1826971" cy="160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rofesor\AppData\Local\Microsoft\Windows\Temporary Internet Files\Content.IE5\Y9AXPAWL\MP900144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0619" y="3711311"/>
            <a:ext cx="1838898" cy="121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rofesor\AppData\Local\Microsoft\Windows\Temporary Internet Files\Content.IE5\GJN9U1FB\MP9004230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636262"/>
            <a:ext cx="1363088" cy="204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rofesor\AppData\Local\Microsoft\Windows\Temporary Internet Files\Content.IE5\5AX27KWK\MC9002823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849647"/>
            <a:ext cx="1855318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4760848"/>
            <a:ext cx="962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město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5018357"/>
            <a:ext cx="849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moře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8" y="4005064"/>
            <a:ext cx="7393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kuře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5480022"/>
            <a:ext cx="1065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stavení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9948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mluvnické kategorie podstatných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Na louce- </a:t>
            </a:r>
          </a:p>
          <a:p>
            <a:r>
              <a:rPr lang="cs-CZ" dirty="0" smtClean="0"/>
              <a:t>V lese-</a:t>
            </a:r>
          </a:p>
          <a:p>
            <a:r>
              <a:rPr lang="cs-CZ" dirty="0" smtClean="0"/>
              <a:t>Bez svačiny-</a:t>
            </a:r>
          </a:p>
          <a:p>
            <a:r>
              <a:rPr lang="cs-CZ" dirty="0" smtClean="0"/>
              <a:t>K potoku-</a:t>
            </a:r>
          </a:p>
          <a:p>
            <a:r>
              <a:rPr lang="cs-CZ" dirty="0" smtClean="0"/>
              <a:t>Pod oknem- </a:t>
            </a:r>
          </a:p>
          <a:p>
            <a:r>
              <a:rPr lang="cs-CZ" dirty="0" smtClean="0"/>
              <a:t>S tetou-</a:t>
            </a:r>
          </a:p>
          <a:p>
            <a:r>
              <a:rPr lang="cs-CZ" dirty="0" smtClean="0"/>
              <a:t>Psi-</a:t>
            </a:r>
          </a:p>
          <a:p>
            <a:r>
              <a:rPr lang="cs-CZ" dirty="0" smtClean="0"/>
              <a:t>Auta-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6934" y="1732166"/>
            <a:ext cx="4270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ženský, číslo jednotné, pád 6., vzor žena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93860" y="2236222"/>
            <a:ext cx="5121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mužský neživotný, číslo jednotné, pád 6., vzor les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39" y="2708733"/>
            <a:ext cx="4372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ženský, číslo jednotné, pád 2., vzor žena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68759" y="3204227"/>
            <a:ext cx="4367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střední, číslo jednotné, pád 3., </a:t>
            </a:r>
            <a:r>
              <a:rPr lang="cs-CZ" smtClean="0">
                <a:solidFill>
                  <a:srgbClr val="FF0000"/>
                </a:solidFill>
              </a:rPr>
              <a:t>vzor </a:t>
            </a:r>
            <a:r>
              <a:rPr lang="cs-CZ">
                <a:solidFill>
                  <a:srgbClr val="FF0000"/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hrad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39" y="3744631"/>
            <a:ext cx="4569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střední, číslo jednotné, pád 7., vzor město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51" y="4343815"/>
            <a:ext cx="4314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ženský, číslo jednotné, pád 7., vzor žena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852884" y="4926637"/>
            <a:ext cx="4930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mužský životný, číslo množné, pád 1., vzor pán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81446" y="5445224"/>
            <a:ext cx="44160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rod střední, číslo množné, pád 1., vzor město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9265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Microsoft </a:t>
            </a:r>
            <a:r>
              <a:rPr lang="cs-CZ" sz="1800" dirty="0"/>
              <a:t>O</a:t>
            </a:r>
            <a:r>
              <a:rPr lang="cs-CZ" sz="1800" dirty="0" smtClean="0"/>
              <a:t>ffice 2010</a:t>
            </a:r>
          </a:p>
          <a:p>
            <a:r>
              <a:rPr lang="cs-CZ" sz="1800" dirty="0"/>
              <a:t>ČECHURA, Rudolf. </a:t>
            </a:r>
            <a:r>
              <a:rPr lang="cs-CZ" sz="1800" i="1" dirty="0"/>
              <a:t>ČESKÝ JAZYK 4</a:t>
            </a:r>
            <a:r>
              <a:rPr lang="cs-CZ" sz="1800" dirty="0"/>
              <a:t>. TŘETÍ. Všeň: ALTER, 2010. ISBN 80-7245-023-9.</a:t>
            </a:r>
          </a:p>
        </p:txBody>
      </p:sp>
    </p:spTree>
    <p:extLst>
      <p:ext uri="{BB962C8B-B14F-4D97-AF65-F5344CB8AC3E}">
        <p14:creationId xmlns:p14="http://schemas.microsoft.com/office/powerpoint/2010/main" val="284902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395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Podstatná jména- mluvnické kategorie</vt:lpstr>
      <vt:lpstr>rod</vt:lpstr>
      <vt:lpstr>číslo</vt:lpstr>
      <vt:lpstr>pád</vt:lpstr>
      <vt:lpstr>Vzor</vt:lpstr>
      <vt:lpstr>Vzor</vt:lpstr>
      <vt:lpstr>Vzor</vt:lpstr>
      <vt:lpstr>Urči mluvnické kategorie podstatných jmen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19</cp:revision>
  <dcterms:created xsi:type="dcterms:W3CDTF">2013-04-28T16:42:30Z</dcterms:created>
  <dcterms:modified xsi:type="dcterms:W3CDTF">2013-12-11T11:10:22Z</dcterms:modified>
</cp:coreProperties>
</file>