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6" r:id="rId8"/>
    <p:sldId id="261" r:id="rId9"/>
    <p:sldId id="267" r:id="rId10"/>
    <p:sldId id="262" r:id="rId11"/>
    <p:sldId id="26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chemeClr val="bg1">
                <a:lumMod val="85000"/>
              </a:scheme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B9CF2-543E-4979-8999-7343B822E5B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ECDFA2-E864-4D80-9CFD-8852798AD2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0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4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3.jpeg"/><Relationship Id="rId5" Type="http://schemas.openxmlformats.org/officeDocument/2006/relationships/image" Target="../media/image5.wmf"/><Relationship Id="rId10" Type="http://schemas.openxmlformats.org/officeDocument/2006/relationships/image" Target="../media/image12.jpeg"/><Relationship Id="rId4" Type="http://schemas.openxmlformats.org/officeDocument/2006/relationships/image" Target="../media/image4.wmf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0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4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3.jpeg"/><Relationship Id="rId5" Type="http://schemas.openxmlformats.org/officeDocument/2006/relationships/image" Target="../media/image5.wmf"/><Relationship Id="rId10" Type="http://schemas.openxmlformats.org/officeDocument/2006/relationships/image" Target="../media/image12.jpeg"/><Relationship Id="rId4" Type="http://schemas.openxmlformats.org/officeDocument/2006/relationships/image" Target="../media/image4.wmf"/><Relationship Id="rId9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0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4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3.jpeg"/><Relationship Id="rId5" Type="http://schemas.openxmlformats.org/officeDocument/2006/relationships/image" Target="../media/image5.wmf"/><Relationship Id="rId10" Type="http://schemas.openxmlformats.org/officeDocument/2006/relationships/image" Target="../media/image12.jpeg"/><Relationship Id="rId4" Type="http://schemas.openxmlformats.org/officeDocument/2006/relationships/image" Target="../media/image4.wmf"/><Relationship Id="rId9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0222142"/>
              </p:ext>
            </p:extLst>
          </p:nvPr>
        </p:nvGraphicFramePr>
        <p:xfrm>
          <a:off x="611560" y="2348880"/>
          <a:ext cx="7704856" cy="3755870"/>
        </p:xfrm>
        <a:graphic>
          <a:graphicData uri="http://schemas.openxmlformats.org/drawingml/2006/table">
            <a:tbl>
              <a:tblPr/>
              <a:tblGrid>
                <a:gridCol w="1869231"/>
                <a:gridCol w="5835625"/>
              </a:tblGrid>
              <a:tr h="7790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996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 Michl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54056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VY_32_INOVACE_543_PODSTATNÁ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_JMÉNA_VZORY_RODU_STŘEDNÍHO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790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URČOVÁNÍ KONCOVEK PODSTATNÝCH JMEN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RODU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STŘEDNÍHO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9970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1855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</a:rPr>
              <a:t>Určeno žákům 4. tříd v hodině č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eského jazyka k opakování a procvičování probrané látky.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Žáci si upevní a procvičí probrané učivo  - vzory rodu středního.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Přiřadí správně vzor a určí koncovku podstatného jména.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Snímek č. 5 – vyberou slova,  která se skloňují podle vzoru město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Snímek č.  7 – vyberou slova,  skloňovaná podle vzoru moře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Snímek č. 9 – vyberou slova,  která se skloňují podle vzoru kuře</a:t>
            </a: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Snímek č. 11 – vyberou slova,  skloňovaná podle vzoru stavení</a:t>
            </a:r>
          </a:p>
          <a:p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Klíčová slova: koncovky podstatných jmen, skloňování, vzory </a:t>
            </a:r>
            <a:r>
              <a:rPr lang="cs-CZ" sz="2000" b="1" smtClean="0">
                <a:solidFill>
                  <a:schemeClr val="tx2">
                    <a:lumMod val="10000"/>
                  </a:schemeClr>
                </a:solidFill>
              </a:rPr>
              <a:t>rodu středního</a:t>
            </a:r>
            <a:endParaRPr lang="cs-CZ" sz="20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8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r>
              <a:rPr lang="cs-CZ" dirty="0" smtClean="0"/>
              <a:t>VZORY RODU STŘEDNÍHO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628800"/>
            <a:ext cx="2472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5400" dirty="0" smtClean="0"/>
              <a:t>město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2780928"/>
            <a:ext cx="22493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5400" dirty="0" smtClean="0"/>
              <a:t>moře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4221088"/>
            <a:ext cx="20120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5400" dirty="0" smtClean="0"/>
              <a:t>kuře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5445224"/>
            <a:ext cx="26150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5400" dirty="0" smtClean="0"/>
              <a:t>stavení</a:t>
            </a:r>
            <a:endParaRPr lang="cs-CZ" sz="5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zor město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28800"/>
            <a:ext cx="38631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 pád      měst</a:t>
            </a:r>
            <a:r>
              <a:rPr lang="cs-CZ" sz="4400" dirty="0" smtClean="0">
                <a:solidFill>
                  <a:srgbClr val="FF0000"/>
                </a:solidFill>
              </a:rPr>
              <a:t>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1628800"/>
            <a:ext cx="17372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kolen</a:t>
            </a:r>
            <a:r>
              <a:rPr lang="cs-CZ" sz="4400" dirty="0" smtClean="0">
                <a:solidFill>
                  <a:srgbClr val="FF0000"/>
                </a:solidFill>
              </a:rPr>
              <a:t>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974" y="2564904"/>
            <a:ext cx="43310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2. pád      měst</a:t>
            </a:r>
            <a:r>
              <a:rPr lang="cs-CZ" sz="4400" dirty="0" smtClean="0">
                <a:solidFill>
                  <a:srgbClr val="FF0000"/>
                </a:solidFill>
              </a:rPr>
              <a:t>a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708920"/>
            <a:ext cx="16666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kolen</a:t>
            </a:r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7" y="4221088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 Podle vzoru město se skloňují podstatná jména rodu středního zakončená v 1. p. č. </a:t>
            </a:r>
            <a:r>
              <a:rPr lang="cs-CZ" sz="2800" dirty="0" err="1" smtClean="0"/>
              <a:t>j</a:t>
            </a:r>
            <a:r>
              <a:rPr lang="cs-CZ" sz="2800" dirty="0" smtClean="0"/>
              <a:t>. samohláskou –o. Vzor město je vzor tvrdý. V 7. p. č. mn. </a:t>
            </a:r>
            <a:r>
              <a:rPr lang="cs-CZ" sz="2800" dirty="0"/>
              <a:t>m</a:t>
            </a:r>
            <a:r>
              <a:rPr lang="cs-CZ" sz="2800" dirty="0" smtClean="0"/>
              <a:t>á koncovku –</a:t>
            </a:r>
            <a:r>
              <a:rPr lang="cs-CZ" sz="2800" dirty="0" err="1" smtClean="0"/>
              <a:t>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2123" y="24772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 slova skloňovaná podle vzoru </a:t>
            </a:r>
            <a:r>
              <a:rPr lang="cs-CZ" b="1" u="sng" dirty="0" smtClean="0"/>
              <a:t>město</a:t>
            </a:r>
            <a:endParaRPr lang="cs-CZ" b="1" u="sng" dirty="0"/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623" y="1079381"/>
            <a:ext cx="1830387" cy="1149350"/>
          </a:xfrm>
          <a:prstGeom prst="rect">
            <a:avLst/>
          </a:prstGeom>
          <a:noFill/>
        </p:spPr>
      </p:pic>
      <p:pic>
        <p:nvPicPr>
          <p:cNvPr id="2052" name="Picture 4" descr="jídlo,stolování,uzáv&amp;ecaron;r láhve,ví&amp;ccaron;ko láhv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3148" y="1866041"/>
            <a:ext cx="1409894" cy="1409894"/>
          </a:xfrm>
          <a:prstGeom prst="rect">
            <a:avLst/>
          </a:prstGeom>
          <a:noFill/>
        </p:spPr>
      </p:pic>
      <p:pic>
        <p:nvPicPr>
          <p:cNvPr id="1026" name="Picture 2" descr="C:\Users\Ládíček\AppData\Local\Microsoft\Windows\Temporary Internet Files\Content.IE5\BPME2YNG\MC900307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61" y="907478"/>
            <a:ext cx="792087" cy="149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ádíček\AppData\Local\Microsoft\Windows\Temporary Internet Files\Content.IE5\LTIC7DYA\MC900388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487" y="3748818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ádíček\AppData\Local\Microsoft\Windows\Temporary Internet Files\Content.IE5\O3ZRJI90\MP90040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39" y="2808143"/>
            <a:ext cx="2058671" cy="15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ádíček\AppData\Local\Microsoft\Windows\Temporary Internet Files\Content.IE5\63J5W3R9\MP9003995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576" y="1695276"/>
            <a:ext cx="1400797" cy="175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ádíček\AppData\Local\Microsoft\Windows\Temporary Internet Files\Content.IE5\LTIC7DYA\MP9004447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66041"/>
            <a:ext cx="1584176" cy="207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ádíček\AppData\Local\Microsoft\Windows\Temporary Internet Files\Content.IE5\LTIC7DYA\MP9004388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61" y="3580145"/>
            <a:ext cx="2343213" cy="175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ádíček\AppData\Local\Microsoft\Windows\Temporary Internet Files\Content.IE5\63J5W3R9\MC9003315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90359"/>
            <a:ext cx="1255876" cy="144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ádíček\AppData\Local\Microsoft\Windows\Temporary Internet Files\Content.IE5\LTIC7DYA\MP90042763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690" y="4050381"/>
            <a:ext cx="1957879" cy="196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ádíček\AppData\Local\Microsoft\Windows\Temporary Internet Files\Content.IE5\63J5W3R9\MP90021615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5254"/>
            <a:ext cx="1682338" cy="112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ádíček\AppData\Local\Microsoft\Windows\Temporary Internet Files\Content.IE5\O3ZRJI90\MP90042775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82" y="4494799"/>
            <a:ext cx="1414667" cy="212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moře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700808"/>
            <a:ext cx="32704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 pád 	moř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32704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2. pád 	moř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772816"/>
            <a:ext cx="12907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neb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996952"/>
            <a:ext cx="12907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neb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653136"/>
            <a:ext cx="8820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vzoru moře se skloňují podstatná jména rodu středního, která končí v1. i ve 2. p. č. </a:t>
            </a:r>
            <a:r>
              <a:rPr lang="cs-CZ" sz="2400" dirty="0" err="1" smtClean="0"/>
              <a:t>j</a:t>
            </a:r>
            <a:r>
              <a:rPr lang="cs-CZ" sz="2400" dirty="0" smtClean="0"/>
              <a:t>. samohláskou –e/-</a:t>
            </a:r>
            <a:r>
              <a:rPr lang="cs-CZ" sz="2400" dirty="0" err="1" smtClean="0"/>
              <a:t>ě</a:t>
            </a:r>
            <a:r>
              <a:rPr lang="cs-CZ" sz="2400" dirty="0" smtClean="0"/>
              <a:t>.  Vzor moře je měkký.  Všechna i/í v koncovkách jsou měkká.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48207" y="2861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Vyhledej slova skloňovaná podle vzoru </a:t>
            </a:r>
            <a:r>
              <a:rPr lang="cs-CZ" b="1" u="sng" dirty="0" smtClean="0"/>
              <a:t>moře</a:t>
            </a:r>
            <a:endParaRPr lang="cs-CZ" b="1" u="sng" dirty="0"/>
          </a:p>
        </p:txBody>
      </p:sp>
      <p:pic>
        <p:nvPicPr>
          <p:cNvPr id="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797" y="1108387"/>
            <a:ext cx="1830387" cy="1149350"/>
          </a:xfrm>
          <a:prstGeom prst="rect">
            <a:avLst/>
          </a:prstGeom>
          <a:noFill/>
        </p:spPr>
      </p:pic>
      <p:pic>
        <p:nvPicPr>
          <p:cNvPr id="7" name="Picture 4" descr="jídlo,stolování,uzáv&amp;ecaron;r láhve,ví&amp;ccaron;ko láhv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00465" y="1784220"/>
            <a:ext cx="1409894" cy="1409894"/>
          </a:xfrm>
          <a:prstGeom prst="rect">
            <a:avLst/>
          </a:prstGeom>
          <a:noFill/>
        </p:spPr>
      </p:pic>
      <p:pic>
        <p:nvPicPr>
          <p:cNvPr id="8" name="Picture 2" descr="C:\Users\Ládíček\AppData\Local\Microsoft\Windows\Temporary Internet Files\Content.IE5\BPME2YNG\MC900307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378" y="976566"/>
            <a:ext cx="792087" cy="149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ádíček\AppData\Local\Microsoft\Windows\Temporary Internet Files\Content.IE5\LTIC7DYA\MC900388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753" y="3642467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ádíček\AppData\Local\Microsoft\Windows\Temporary Internet Files\Content.IE5\O3ZRJI90\MP90040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4" y="2639822"/>
            <a:ext cx="2058671" cy="15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ádíček\AppData\Local\Microsoft\Windows\Temporary Internet Files\Content.IE5\63J5W3R9\MP9003995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298" y="1480641"/>
            <a:ext cx="1400797" cy="175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Ládíček\AppData\Local\Microsoft\Windows\Temporary Internet Files\Content.IE5\LTIC7DYA\MP9004447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1801251"/>
            <a:ext cx="1584176" cy="207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Ládíček\AppData\Local\Microsoft\Windows\Temporary Internet Files\Content.IE5\LTIC7DYA\MP900427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4183825"/>
            <a:ext cx="1957879" cy="196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C:\Users\Ládíček\AppData\Local\Microsoft\Windows\Temporary Internet Files\Content.IE5\63J5W3R9\MP9002161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22" y="3642467"/>
            <a:ext cx="1682338" cy="112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Ládíček\AppData\Local\Microsoft\Windows\Temporary Internet Files\Content.IE5\O3ZRJI90\MP9004277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39" y="4352498"/>
            <a:ext cx="1414667" cy="212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Ládíček\AppData\Local\Microsoft\Windows\Temporary Internet Files\Content.IE5\LTIC7DYA\MP90043880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983" y="5086092"/>
            <a:ext cx="1849826" cy="138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Ládíček\AppData\Local\Microsoft\Windows\Temporary Internet Files\Content.IE5\63J5W3R9\MC9003315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64680"/>
            <a:ext cx="1365222" cy="156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kuře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00808"/>
            <a:ext cx="30780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 pád	kuř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996952"/>
            <a:ext cx="36936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2. pád	kuř</a:t>
            </a:r>
            <a:r>
              <a:rPr lang="cs-CZ" sz="4400" dirty="0" smtClean="0">
                <a:solidFill>
                  <a:srgbClr val="FF0000"/>
                </a:solidFill>
              </a:rPr>
              <a:t>ete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1700808"/>
            <a:ext cx="14246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košt</a:t>
            </a:r>
            <a:r>
              <a:rPr lang="cs-CZ" sz="4400" dirty="0" smtClean="0">
                <a:solidFill>
                  <a:srgbClr val="FF0000"/>
                </a:solidFill>
              </a:rPr>
              <a:t>ě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996952"/>
            <a:ext cx="18830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košt</a:t>
            </a:r>
            <a:r>
              <a:rPr lang="cs-CZ" sz="4400" dirty="0" smtClean="0">
                <a:solidFill>
                  <a:srgbClr val="FF0000"/>
                </a:solidFill>
              </a:rPr>
              <a:t>ěte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Podle vzoru kuře se skloňují podstatná jména rodu středního, která končí v 1. p. č. </a:t>
            </a:r>
            <a:r>
              <a:rPr lang="cs-CZ" sz="3200" dirty="0" err="1" smtClean="0"/>
              <a:t>j</a:t>
            </a:r>
            <a:r>
              <a:rPr lang="cs-CZ" sz="3200" dirty="0" smtClean="0"/>
              <a:t>. –e/-ě a ve 2.  p. č. </a:t>
            </a:r>
            <a:r>
              <a:rPr lang="cs-CZ" sz="3200" dirty="0" err="1" smtClean="0"/>
              <a:t>j</a:t>
            </a:r>
            <a:r>
              <a:rPr lang="cs-CZ" sz="3200" dirty="0" smtClean="0"/>
              <a:t>. –</a:t>
            </a:r>
            <a:r>
              <a:rPr lang="cs-CZ" sz="3200" dirty="0" err="1" smtClean="0"/>
              <a:t>ete</a:t>
            </a:r>
            <a:r>
              <a:rPr lang="cs-CZ" sz="3200" dirty="0" smtClean="0"/>
              <a:t>/-</a:t>
            </a:r>
            <a:r>
              <a:rPr lang="cs-CZ" sz="3200" dirty="0" err="1" smtClean="0"/>
              <a:t>etě</a:t>
            </a:r>
            <a:r>
              <a:rPr lang="cs-CZ" sz="3200" dirty="0"/>
              <a:t>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48207" y="2861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Vyhledej slova skloňovaná podle vzoru </a:t>
            </a:r>
            <a:r>
              <a:rPr lang="cs-CZ" b="1" u="sng" dirty="0" smtClean="0"/>
              <a:t>kuře</a:t>
            </a:r>
            <a:endParaRPr lang="cs-CZ" b="1" u="sng" dirty="0"/>
          </a:p>
        </p:txBody>
      </p:sp>
      <p:pic>
        <p:nvPicPr>
          <p:cNvPr id="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797" y="1108387"/>
            <a:ext cx="1830387" cy="1149350"/>
          </a:xfrm>
          <a:prstGeom prst="rect">
            <a:avLst/>
          </a:prstGeom>
          <a:noFill/>
        </p:spPr>
      </p:pic>
      <p:pic>
        <p:nvPicPr>
          <p:cNvPr id="6" name="Picture 4" descr="jídlo,stolování,uzáv&amp;ecaron;r láhve,ví&amp;ccaron;ko láhv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00465" y="1784220"/>
            <a:ext cx="1409894" cy="1409894"/>
          </a:xfrm>
          <a:prstGeom prst="rect">
            <a:avLst/>
          </a:prstGeom>
          <a:noFill/>
        </p:spPr>
      </p:pic>
      <p:pic>
        <p:nvPicPr>
          <p:cNvPr id="7" name="Picture 2" descr="C:\Users\Ládíček\AppData\Local\Microsoft\Windows\Temporary Internet Files\Content.IE5\BPME2YNG\MC900307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378" y="976566"/>
            <a:ext cx="792087" cy="149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ádíček\AppData\Local\Microsoft\Windows\Temporary Internet Files\Content.IE5\LTIC7DYA\MC900388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753" y="3642467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Ládíček\AppData\Local\Microsoft\Windows\Temporary Internet Files\Content.IE5\O3ZRJI90\MP90040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4" y="2639822"/>
            <a:ext cx="2058671" cy="15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ádíček\AppData\Local\Microsoft\Windows\Temporary Internet Files\Content.IE5\63J5W3R9\MP9003995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298" y="1480641"/>
            <a:ext cx="1400797" cy="175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Ládíček\AppData\Local\Microsoft\Windows\Temporary Internet Files\Content.IE5\LTIC7DYA\MP9004447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1801251"/>
            <a:ext cx="1584176" cy="207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Ládíček\AppData\Local\Microsoft\Windows\Temporary Internet Files\Content.IE5\LTIC7DYA\MP900427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4183825"/>
            <a:ext cx="1957879" cy="196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Ládíček\AppData\Local\Microsoft\Windows\Temporary Internet Files\Content.IE5\63J5W3R9\MP9002161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22" y="3642467"/>
            <a:ext cx="1682338" cy="112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Ládíček\AppData\Local\Microsoft\Windows\Temporary Internet Files\Content.IE5\O3ZRJI90\MP9004277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39" y="4352498"/>
            <a:ext cx="1414667" cy="212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Ládíček\AppData\Local\Microsoft\Windows\Temporary Internet Files\Content.IE5\LTIC7DYA\MP90043880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983" y="5086092"/>
            <a:ext cx="1849826" cy="138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Ládíček\AppData\Local\Microsoft\Windows\Temporary Internet Files\Content.IE5\63J5W3R9\MC9003315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64680"/>
            <a:ext cx="1365222" cy="156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stavení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00808"/>
            <a:ext cx="35679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 pád	staven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068960"/>
            <a:ext cx="31940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2. pád staven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1772816"/>
            <a:ext cx="19399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zábradl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3095391"/>
            <a:ext cx="19399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zábradl</a:t>
            </a:r>
            <a:r>
              <a:rPr lang="cs-CZ" sz="4400" dirty="0" smtClean="0">
                <a:solidFill>
                  <a:srgbClr val="FF0000"/>
                </a:solidFill>
              </a:rPr>
              <a:t>í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581128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vzoru stavení se skloňují podstatná jména rodu středního, která jsou v 1. p. č. </a:t>
            </a:r>
            <a:r>
              <a:rPr lang="cs-CZ" sz="2800" dirty="0" err="1" smtClean="0"/>
              <a:t>j</a:t>
            </a:r>
            <a:r>
              <a:rPr lang="cs-CZ" sz="2800" dirty="0" smtClean="0"/>
              <a:t>. zakončena samohláskou –</a:t>
            </a:r>
            <a:r>
              <a:rPr lang="cs-CZ" sz="2800" dirty="0" err="1" smtClean="0"/>
              <a:t>í</a:t>
            </a:r>
            <a:r>
              <a:rPr lang="cs-CZ" sz="2800" dirty="0" smtClean="0"/>
              <a:t>. V koncovkách vzoru stavení jsou všechna –í měkká.</a:t>
            </a:r>
            <a:endParaRPr lang="cs-CZ" sz="28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8782" y="28142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Vyhledej slova skloňovaná podle vzoru </a:t>
            </a:r>
            <a:r>
              <a:rPr lang="cs-CZ" b="1" u="sng" dirty="0" smtClean="0"/>
              <a:t>stavení</a:t>
            </a:r>
            <a:endParaRPr lang="cs-CZ" b="1" u="sng" dirty="0"/>
          </a:p>
        </p:txBody>
      </p:sp>
      <p:pic>
        <p:nvPicPr>
          <p:cNvPr id="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797" y="1108387"/>
            <a:ext cx="1830387" cy="1149350"/>
          </a:xfrm>
          <a:prstGeom prst="rect">
            <a:avLst/>
          </a:prstGeom>
          <a:noFill/>
        </p:spPr>
      </p:pic>
      <p:pic>
        <p:nvPicPr>
          <p:cNvPr id="6" name="Picture 4" descr="jídlo,stolování,uzáv&amp;ecaron;r láhve,ví&amp;ccaron;ko láhv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00465" y="1784220"/>
            <a:ext cx="1409894" cy="1409894"/>
          </a:xfrm>
          <a:prstGeom prst="rect">
            <a:avLst/>
          </a:prstGeom>
          <a:noFill/>
        </p:spPr>
      </p:pic>
      <p:pic>
        <p:nvPicPr>
          <p:cNvPr id="7" name="Picture 2" descr="C:\Users\Ládíček\AppData\Local\Microsoft\Windows\Temporary Internet Files\Content.IE5\BPME2YNG\MC900307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378" y="976566"/>
            <a:ext cx="792087" cy="149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ádíček\AppData\Local\Microsoft\Windows\Temporary Internet Files\Content.IE5\LTIC7DYA\MC900388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753" y="3642467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Ládíček\AppData\Local\Microsoft\Windows\Temporary Internet Files\Content.IE5\O3ZRJI90\MP9004028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4" y="2639822"/>
            <a:ext cx="2058671" cy="15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ádíček\AppData\Local\Microsoft\Windows\Temporary Internet Files\Content.IE5\63J5W3R9\MP9003995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298" y="1480641"/>
            <a:ext cx="1400797" cy="175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Ládíček\AppData\Local\Microsoft\Windows\Temporary Internet Files\Content.IE5\LTIC7DYA\MP9004447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1801251"/>
            <a:ext cx="1584176" cy="207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Ládíček\AppData\Local\Microsoft\Windows\Temporary Internet Files\Content.IE5\LTIC7DYA\MP900427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858" y="4183825"/>
            <a:ext cx="1957879" cy="196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Ládíček\AppData\Local\Microsoft\Windows\Temporary Internet Files\Content.IE5\63J5W3R9\MP9002161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22" y="3642467"/>
            <a:ext cx="1682338" cy="112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Ládíček\AppData\Local\Microsoft\Windows\Temporary Internet Files\Content.IE5\O3ZRJI90\MP9004277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39" y="4352498"/>
            <a:ext cx="1414667" cy="212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Ládíček\AppData\Local\Microsoft\Windows\Temporary Internet Files\Content.IE5\LTIC7DYA\MP90043880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983" y="5086092"/>
            <a:ext cx="1849826" cy="138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Ládíček\AppData\Local\Microsoft\Windows\Temporary Internet Files\Content.IE5\63J5W3R9\MC9003315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64680"/>
            <a:ext cx="1365222" cy="156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Program Microsoft </a:t>
            </a:r>
            <a:r>
              <a:rPr lang="cs-CZ" sz="1800" dirty="0"/>
              <a:t>O</a:t>
            </a:r>
            <a:r>
              <a:rPr lang="cs-CZ" sz="1800" dirty="0" smtClean="0"/>
              <a:t>ffice 2010</a:t>
            </a:r>
          </a:p>
          <a:p>
            <a:r>
              <a:rPr lang="cs-CZ" sz="1800" dirty="0"/>
              <a:t>ČECHURA, Rudolf. </a:t>
            </a:r>
            <a:r>
              <a:rPr lang="cs-CZ" sz="1800" i="1" dirty="0"/>
              <a:t>ČESKÝ JAZYK 4</a:t>
            </a:r>
            <a:r>
              <a:rPr lang="cs-CZ" sz="1800" dirty="0"/>
              <a:t>. TŘETÍ. Všeň: ALTER, 2010. ISBN 80-7245-023-9.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385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Anotace:</vt:lpstr>
      <vt:lpstr>VZORY RODU STŘEDNÍHO</vt:lpstr>
      <vt:lpstr>vzor město</vt:lpstr>
      <vt:lpstr>Vyhledej slova skloňovaná podle vzoru město</vt:lpstr>
      <vt:lpstr>vzor moře</vt:lpstr>
      <vt:lpstr>Prezentace aplikace PowerPoint</vt:lpstr>
      <vt:lpstr>vzor kuře</vt:lpstr>
      <vt:lpstr>Prezentace aplikace PowerPoint</vt:lpstr>
      <vt:lpstr>vzor stavení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Michal</dc:creator>
  <cp:lastModifiedBy>profesor</cp:lastModifiedBy>
  <cp:revision>22</cp:revision>
  <dcterms:created xsi:type="dcterms:W3CDTF">2013-04-28T07:42:55Z</dcterms:created>
  <dcterms:modified xsi:type="dcterms:W3CDTF">2013-12-11T11:10:36Z</dcterms:modified>
</cp:coreProperties>
</file>