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7DD0F8F-1AEC-4B4D-BF7A-66115581CCF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410BF7D-E86A-4EE6-9F51-58D3AA79204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package" Target="../embeddings/Microsoft_Excel_Worksheet1.xlsx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8.wmf"/><Relationship Id="rId11" Type="http://schemas.openxmlformats.org/officeDocument/2006/relationships/image" Target="../media/image23.pn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Relationship Id="rId14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750363"/>
              </p:ext>
            </p:extLst>
          </p:nvPr>
        </p:nvGraphicFramePr>
        <p:xfrm>
          <a:off x="1043186" y="2348880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VY_32_INOVACE_550_SLOVA_S_CITOVÝM_ZABARVENÍM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SLOV BEZ CITOVÉHO ZABARVENÍ, S CITOVÝM ZABARVENÍM HANLIVÝM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LICHOTNÝM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394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18883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4. ročníku v hodině českého jazyka k opakování a procvičování probrané látky. </a:t>
            </a:r>
          </a:p>
          <a:p>
            <a:r>
              <a:rPr lang="cs-CZ" sz="2400" dirty="0" smtClean="0"/>
              <a:t>Žáci si zopakují slova bez citového zabarvení, s citovým zabarvením lichotným a hanlivým. </a:t>
            </a:r>
          </a:p>
          <a:p>
            <a:endParaRPr lang="cs-CZ" sz="2400" dirty="0"/>
          </a:p>
          <a:p>
            <a:r>
              <a:rPr lang="cs-CZ" sz="2400" dirty="0" smtClean="0"/>
              <a:t>Klíčová slova: slova bez citového zabarvení, hanlivá</a:t>
            </a:r>
            <a:r>
              <a:rPr lang="cs-CZ" sz="2400" smtClean="0"/>
              <a:t>, lichotná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08155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latin typeface="Showcard Gothic" pitchFamily="82" charset="0"/>
              </a:rPr>
              <a:t>sLova</a:t>
            </a:r>
            <a:r>
              <a:rPr lang="cs-CZ" dirty="0" smtClean="0">
                <a:latin typeface="Showcard Gothic" pitchFamily="82" charset="0"/>
              </a:rPr>
              <a:t> bez citového zabarvení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564905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Franklin Gothic Heavy" pitchFamily="34" charset="0"/>
              </a:rPr>
              <a:t>Slova bez citového zabarvení </a:t>
            </a:r>
            <a:r>
              <a:rPr lang="cs-CZ" sz="2800" dirty="0" smtClean="0"/>
              <a:t>pouze </a:t>
            </a:r>
            <a:r>
              <a:rPr lang="cs-CZ" sz="2800" dirty="0"/>
              <a:t>p</a:t>
            </a:r>
            <a:r>
              <a:rPr lang="cs-CZ" sz="2800" dirty="0" smtClean="0"/>
              <a:t>ojmenovávají skutečnost.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 rot="1424685">
            <a:off x="1043608" y="4337445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tabule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507875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křeslo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 rot="19619638">
            <a:off x="3923928" y="579919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lahev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 rot="1874774">
            <a:off x="4175956" y="476084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stůl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 rot="1462103">
            <a:off x="6854584" y="472027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obraz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 rot="20172518">
            <a:off x="1237911" y="5749375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kniha</a:t>
            </a:r>
          </a:p>
        </p:txBody>
      </p:sp>
      <p:sp>
        <p:nvSpPr>
          <p:cNvPr id="13" name="TextovéPole 12"/>
          <p:cNvSpPr txBox="1"/>
          <p:nvPr/>
        </p:nvSpPr>
        <p:spPr>
          <a:xfrm rot="19922266">
            <a:off x="3131840" y="400506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židle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 rot="17119691">
            <a:off x="5520075" y="392318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oblek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 rot="19556603">
            <a:off x="5351714" y="5219660"/>
            <a:ext cx="1651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kopaná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572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S CITOVÝM ZABARVENÍM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140968"/>
            <a:ext cx="67687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lbertus Extra Bold" pitchFamily="34" charset="0"/>
              </a:rPr>
              <a:t>Slova s citovým zabarvením </a:t>
            </a:r>
            <a:r>
              <a:rPr lang="cs-CZ" dirty="0" smtClean="0"/>
              <a:t>vyjadřují citový vztah mluvčího.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 rot="2138900">
            <a:off x="2468016" y="3778908"/>
            <a:ext cx="936104" cy="14824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8276819">
            <a:off x="5438899" y="3710048"/>
            <a:ext cx="936104" cy="14824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257537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Franklin Gothic Heavy" pitchFamily="34" charset="0"/>
              </a:rPr>
              <a:t>Lichotná</a:t>
            </a:r>
            <a:endParaRPr lang="cs-CZ" sz="2800" b="1" dirty="0">
              <a:latin typeface="Franklin Gothic Heavy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5235667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Franklin Gothic Heavy" pitchFamily="34" charset="0"/>
              </a:rPr>
              <a:t>Hanlivá</a:t>
            </a:r>
            <a:endParaRPr lang="cs-CZ" sz="2800" b="1" dirty="0">
              <a:latin typeface="Franklin Gothic Heavy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814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howcard Gothic" pitchFamily="82" charset="0"/>
              </a:rPr>
              <a:t>Lichotná – vyjadřují kladný vztah</a:t>
            </a:r>
            <a:endParaRPr lang="cs-CZ" dirty="0">
              <a:latin typeface="Showcard Gothic" pitchFamily="82" charset="0"/>
            </a:endParaRPr>
          </a:p>
        </p:txBody>
      </p:sp>
      <p:pic>
        <p:nvPicPr>
          <p:cNvPr id="1026" name="Picture 2" descr="C:\Users\profesor\AppData\Local\Microsoft\Windows\Temporary Internet Files\Content.IE5\NOOT92H9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2336907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LMSCYPCD\MP9001789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537" y="1268760"/>
            <a:ext cx="1940216" cy="24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46BOYUMR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45233"/>
            <a:ext cx="2294853" cy="152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Y9AXPAWL\MP90026227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46" y="4494824"/>
            <a:ext cx="3024642" cy="199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31840" y="20608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selátko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4077072"/>
            <a:ext cx="2466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lgerian" pitchFamily="82" charset="0"/>
              </a:rPr>
              <a:t>KOŤÁtko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98337" y="596786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lgerian" pitchFamily="82" charset="0"/>
              </a:rPr>
              <a:t>RYBIČkA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84140" y="381546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telátko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31941" y="3003535"/>
            <a:ext cx="2226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ŠTĚŇÁTKO</a:t>
            </a:r>
            <a:endParaRPr lang="cs-CZ" sz="28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0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howcard Gothic" pitchFamily="82" charset="0"/>
              </a:rPr>
              <a:t>Hanlivá – VYJADŘUJÍ VZAH ZÁPORNÝ</a:t>
            </a:r>
            <a:endParaRPr lang="cs-CZ" dirty="0"/>
          </a:p>
        </p:txBody>
      </p:sp>
      <p:pic>
        <p:nvPicPr>
          <p:cNvPr id="2051" name="Picture 3" descr="C:\Users\profesor\AppData\Local\Microsoft\Windows\Temporary Internet Files\Content.IE5\46BOYUMR\MC900089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3067325" cy="215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Y9AXPAWL\MP9004024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fesor\AppData\Local\Microsoft\Windows\Temporary Internet Files\Content.IE5\GJN9U1FB\MC90043621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463" y="4077072"/>
            <a:ext cx="2214162" cy="259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206084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doni MT Black" pitchFamily="18" charset="0"/>
              </a:rPr>
              <a:t>psisko</a:t>
            </a:r>
            <a:endParaRPr lang="cs-CZ" sz="2800" dirty="0">
              <a:latin typeface="Bodoni MT Black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933056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latin typeface="Bodoni MT Black" pitchFamily="18" charset="0"/>
              </a:rPr>
              <a:t>b</a:t>
            </a:r>
            <a:r>
              <a:rPr lang="cs-CZ" sz="2800" dirty="0" err="1" smtClean="0">
                <a:latin typeface="Bodoni MT Black" pitchFamily="18" charset="0"/>
              </a:rPr>
              <a:t>ugatka</a:t>
            </a:r>
            <a:r>
              <a:rPr lang="cs-CZ" sz="2800" dirty="0" smtClean="0">
                <a:latin typeface="Bodoni MT Black" pitchFamily="18" charset="0"/>
              </a:rPr>
              <a:t>, vrak</a:t>
            </a:r>
            <a:endParaRPr lang="cs-CZ" sz="2800" dirty="0">
              <a:latin typeface="Bodoni MT Black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368061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doni MT Black" pitchFamily="18" charset="0"/>
              </a:rPr>
              <a:t>barabizna</a:t>
            </a:r>
            <a:endParaRPr lang="cs-CZ" sz="2800" dirty="0">
              <a:latin typeface="Bodoni MT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91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daným slovům vymysli slova s citovým zabarvením hanlivým a lichotným.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9203" y="136828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Showcard Gothic" pitchFamily="82" charset="0"/>
              </a:rPr>
              <a:t>lichotná</a:t>
            </a:r>
            <a:endParaRPr lang="cs-CZ" sz="2800" dirty="0">
              <a:latin typeface="Showcard Gothic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1346787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Showcard Gothic" pitchFamily="82" charset="0"/>
              </a:rPr>
              <a:t>hanlivá</a:t>
            </a:r>
            <a:endParaRPr lang="cs-CZ" sz="2800" dirty="0">
              <a:latin typeface="Showcard Gothic" pitchFamily="82" charset="0"/>
            </a:endParaRPr>
          </a:p>
        </p:txBody>
      </p:sp>
      <p:pic>
        <p:nvPicPr>
          <p:cNvPr id="3075" name="Picture 3" descr="C:\Users\profesor\AppData\Local\Microsoft\Windows\Temporary Internet Files\Content.IE5\Y9AXPAWL\MP900411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413" y="1817401"/>
            <a:ext cx="785964" cy="117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35RHJD0Y\MP9004424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59832" y="3212976"/>
            <a:ext cx="1763688" cy="117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Y9AXPAWL\MC9000278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893" y="4581128"/>
            <a:ext cx="1539004" cy="191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LMSCYPCD\MC90044148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73" y="4944785"/>
            <a:ext cx="1186244" cy="118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25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tabulky lichotně zabarvená slova</a:t>
            </a:r>
            <a:endParaRPr lang="cs-CZ" dirty="0"/>
          </a:p>
        </p:txBody>
      </p:sp>
      <p:pic>
        <p:nvPicPr>
          <p:cNvPr id="4098" name="Picture 2" descr="C:\Users\profesor\AppData\Local\Microsoft\Windows\Temporary Internet Files\Content.IE5\Y9AXPAWL\MP9004015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886" y="1374857"/>
            <a:ext cx="1194341" cy="79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fesor\AppData\Local\Microsoft\Windows\Temporary Internet Files\Content.IE5\5AX27KWK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250" y="1556252"/>
            <a:ext cx="1259632" cy="91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fesor\AppData\Local\Microsoft\Windows\Temporary Internet Files\Content.IE5\5ZMOGJ3W\MP9004448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02" y="1109749"/>
            <a:ext cx="1010808" cy="132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fesor\AppData\Local\Microsoft\Windows\Temporary Internet Files\Content.IE5\5ZMOGJ3W\MC9003190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12443"/>
            <a:ext cx="1312857" cy="74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ofesor\AppData\Local\Microsoft\Windows\Temporary Internet Files\Content.IE5\NOOT92H9\MP9004066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174" y="5001799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rofesor\AppData\Local\Microsoft\Windows\Temporary Internet Files\Content.IE5\GJN9U1FB\MC9002326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24856"/>
            <a:ext cx="874663" cy="1236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rofesor\AppData\Local\Microsoft\Windows\Temporary Internet Files\Content.IE5\GJN9U1FB\MP90040921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447" y="4824986"/>
            <a:ext cx="1546482" cy="103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rofesor\AppData\Local\Microsoft\Windows\Temporary Internet Files\Content.IE5\46BOYUMR\MP9003848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4" y="4914246"/>
            <a:ext cx="1556739" cy="13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3923928" y="5001799"/>
            <a:ext cx="946439" cy="118889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8" name="Picture 12" descr="C:\Users\profesor\AppData\Local\Microsoft\Windows\Temporary Internet Files\Content.IE5\35RHJD0Y\MC90044170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094" y="4913022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4467380"/>
              </p:ext>
            </p:extLst>
          </p:nvPr>
        </p:nvGraphicFramePr>
        <p:xfrm>
          <a:off x="1283231" y="2204591"/>
          <a:ext cx="6529129" cy="24181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6" name="List" r:id="rId13" imgW="4886200" imgH="1809635" progId="Excel.Sheet.12">
                  <p:embed/>
                </p:oleObj>
              </mc:Choice>
              <mc:Fallback>
                <p:oleObj name="List" r:id="rId13" imgW="4886200" imgH="1809635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1283231" y="2204591"/>
                        <a:ext cx="6529129" cy="24181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9032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2010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63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100</TotalTime>
  <Words>168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List</vt:lpstr>
      <vt:lpstr>Prezentace aplikace PowerPoint</vt:lpstr>
      <vt:lpstr>Anotace:</vt:lpstr>
      <vt:lpstr>sLova bez citového zabarvení</vt:lpstr>
      <vt:lpstr>SLOVA S CITOVÝM ZABARVENÍM</vt:lpstr>
      <vt:lpstr>Lichotná – vyjadřují kladný vztah</vt:lpstr>
      <vt:lpstr>Hanlivá – VYJADŘUJÍ VZAH ZÁPORNÝ</vt:lpstr>
      <vt:lpstr>Prezentace aplikace PowerPoint</vt:lpstr>
      <vt:lpstr>Doplň do tabulky lichotně zabarvená slova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16</cp:revision>
  <dcterms:created xsi:type="dcterms:W3CDTF">2013-07-09T13:00:43Z</dcterms:created>
  <dcterms:modified xsi:type="dcterms:W3CDTF">2013-12-11T11:11:29Z</dcterms:modified>
</cp:coreProperties>
</file>