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980B4-DFA0-43CC-A4CA-1C2B1D76361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84777-C7B4-4DB4-91DF-E4CD54E46FA9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75" y="801588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6848486"/>
              </p:ext>
            </p:extLst>
          </p:nvPr>
        </p:nvGraphicFramePr>
        <p:xfrm>
          <a:off x="1050081" y="2564904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VY_32_INOVACE_593_OBDOBÍ_RENESANCE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ZOPAKOVÁNÍ </a:t>
                      </a:r>
                      <a:r>
                        <a:rPr kumimoji="0" lang="cs-CZ" sz="2000" kern="12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SI STAVEBNÍHO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STYLU 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121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je určena žákům 4. ročníku v hodině Člověk a jeho svět - vlastivěda.</a:t>
            </a:r>
          </a:p>
          <a:p>
            <a:pPr marL="0" indent="0">
              <a:buNone/>
            </a:pPr>
            <a:r>
              <a:rPr lang="cs-CZ" dirty="0" smtClean="0"/>
              <a:t>Žáci si zopakují období Renesance – styl, stavby, znaky staveb. </a:t>
            </a:r>
          </a:p>
          <a:p>
            <a:pPr marL="0" indent="0">
              <a:buNone/>
            </a:pPr>
            <a:r>
              <a:rPr lang="cs-CZ" dirty="0" smtClean="0"/>
              <a:t>Snímek č. 3 – Renesanční zámek</a:t>
            </a:r>
          </a:p>
          <a:p>
            <a:pPr marL="0" indent="0">
              <a:buNone/>
            </a:pPr>
            <a:r>
              <a:rPr lang="cs-CZ" dirty="0" smtClean="0"/>
              <a:t>Snímek č. 4 – Renesanční domy</a:t>
            </a:r>
          </a:p>
          <a:p>
            <a:pPr marL="0" indent="0">
              <a:buNone/>
            </a:pPr>
            <a:r>
              <a:rPr lang="cs-CZ" dirty="0" smtClean="0"/>
              <a:t>Snímek č. 5 – Typické renesanční zakončení domu (</a:t>
            </a:r>
            <a:r>
              <a:rPr lang="cs-CZ" dirty="0" smtClean="0"/>
              <a:t>štít)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Klíčová slova: RENESANCE</a:t>
            </a:r>
            <a:r>
              <a:rPr lang="cs-CZ" smtClean="0"/>
              <a:t>, RENESANČNÍ STAVBY, ZNAKY RENESANCE, KNIHTISK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39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pPr algn="ctr"/>
            <a:r>
              <a:rPr lang="cs-CZ" sz="4000" dirty="0" smtClean="0"/>
              <a:t>Renesance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59099" cy="518457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Středověk je pomalu u konce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Období plné změn: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Objevení Ameriky (1492)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Sestrojení prvního dalekohledu – pozorování Slunce, Měsíce, planet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Vyvracení představ – Země je placatá, Slunce obíhá okolo Země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-vyvracení naráželo na odpor církve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Mnoho lidí se vyzná ve vědách, řemeslech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Malují se obrazy, tesají sochy, stavějí se paláce, zámky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Vzorem jsou staří Řekové a Římané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Období návratu ke starověké řecké a římské kultuře</a:t>
            </a:r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3370510" cy="3179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27281"/>
            <a:ext cx="3922297" cy="2513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897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7"/>
            <a:ext cx="8424935" cy="552614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České panstvo se staví pohodlné zámky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Souměrné budovy – kašny, zahrady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Nádvoří s arkádami (kryté chodby)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Kamenné orámování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Šlechtěné zahrady, obory se zvěří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Vnitřní vybavení bylo pohodlné – život v přepychu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Renesance ovlivnila i podobu měst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Bohatí měšťané si nechali stavět své domy v renesančním stylu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Radnice byly honosně zdobené a měly hodiny nebo orloj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Uprostřed náměstí byla obvykle kašna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 náměstí se odbývaly slavnosti a trhy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7754106" cy="4103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071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renesančních staveb: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Zakončení ozdobným štítem</a:t>
            </a:r>
          </a:p>
          <a:p>
            <a:pPr>
              <a:buFont typeface="+mj-lt"/>
              <a:buAutoNum type="arabicPeriod"/>
            </a:pP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Pravidelná okna, dveře, věžičky</a:t>
            </a:r>
          </a:p>
          <a:p>
            <a:pPr>
              <a:buFont typeface="+mj-lt"/>
              <a:buAutoNum type="arabicPeriod"/>
            </a:pP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Kamenné orámování</a:t>
            </a:r>
          </a:p>
          <a:p>
            <a:pPr>
              <a:buFont typeface="+mj-lt"/>
              <a:buAutoNum type="arabicPeriod"/>
            </a:pP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Ozdobné malby omítek nebo fasád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20667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7845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80919" cy="6048671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FontTx/>
              <a:buChar char="-"/>
            </a:pP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šlechta zakládá pivovary, sklárny, mlýny</a:t>
            </a:r>
          </a:p>
          <a:p>
            <a:pPr>
              <a:buFontTx/>
              <a:buChar char="-"/>
            </a:pP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Budují se rybníky – Rožmberk (jižní Čechy)</a:t>
            </a:r>
          </a:p>
          <a:p>
            <a:pPr>
              <a:buFontTx/>
              <a:buChar char="-"/>
            </a:pP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Naleziště stříbra – ražba stříbrných mincí (tolary)</a:t>
            </a:r>
          </a:p>
          <a:p>
            <a:pPr>
              <a:buFontTx/>
              <a:buChar char="-"/>
            </a:pP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Řemeslná výroba se soustředí do měst</a:t>
            </a:r>
          </a:p>
          <a:p>
            <a:pPr>
              <a:buFontTx/>
              <a:buChar char="-"/>
            </a:pP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Cechy – řemeslníci stejného oboru se do nich sdružovali</a:t>
            </a:r>
          </a:p>
          <a:p>
            <a:pPr>
              <a:buFontTx/>
              <a:buChar char="-"/>
            </a:pP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Hlídaly kvalitu výrobků, oprávněnost k práci a prodeji, určovaly podmínky a přijetí nových mistrů , zakazovaly prodej cizího zboží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89371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63236"/>
            <a:ext cx="7125112" cy="6118091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- Renesance zdůrazňovala význam vzdělání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- Bylo důležité k jaké vrstvě člověk náležel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- Chudina a venkovští obyvatelé byli</a:t>
            </a:r>
          </a:p>
          <a:p>
            <a:pPr marL="0" indent="0">
              <a:buNone/>
            </a:pPr>
            <a:r>
              <a:rPr lang="cs-CZ" sz="2400" dirty="0"/>
              <a:t>   </a:t>
            </a:r>
            <a:r>
              <a:rPr lang="cs-CZ" sz="2400" dirty="0" smtClean="0"/>
              <a:t>negramotní </a:t>
            </a:r>
            <a:r>
              <a:rPr lang="cs-CZ" sz="2400" dirty="0"/>
              <a:t>– neuměli  číst ani psát</a:t>
            </a:r>
          </a:p>
          <a:p>
            <a:pPr marL="0" indent="0">
              <a:buNone/>
            </a:pPr>
            <a:r>
              <a:rPr lang="cs-CZ" sz="2400" dirty="0" smtClean="0"/>
              <a:t> - vesnické školy velmi chudé – učitel neznal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pt-BR" sz="2400" dirty="0" smtClean="0"/>
              <a:t>o </a:t>
            </a:r>
            <a:r>
              <a:rPr lang="pt-BR" sz="2400" dirty="0"/>
              <a:t>mnoho více než žáci</a:t>
            </a:r>
          </a:p>
          <a:p>
            <a:pPr marL="0" indent="0">
              <a:buNone/>
            </a:pPr>
            <a:r>
              <a:rPr lang="cs-CZ" sz="2400" dirty="0" smtClean="0"/>
              <a:t> - školy Jednoty bratrské – dobrá úroveň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- školy městské – největší význam -</a:t>
            </a:r>
          </a:p>
          <a:p>
            <a:pPr marL="0" indent="0">
              <a:buNone/>
            </a:pPr>
            <a:r>
              <a:rPr lang="cs-CZ" sz="2400" dirty="0"/>
              <a:t>   vzdělání pro budoucí obchodníky </a:t>
            </a:r>
            <a:r>
              <a:rPr lang="cs-CZ" sz="2400" dirty="0" smtClean="0"/>
              <a:t>a</a:t>
            </a:r>
          </a:p>
          <a:p>
            <a:pPr marL="0" indent="0">
              <a:buNone/>
            </a:pPr>
            <a:r>
              <a:rPr lang="cs-CZ" sz="2400" dirty="0"/>
              <a:t>   řemeslníky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55507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Vynález knihtisku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Vynálezcem knihtisku byl Johannes </a:t>
            </a:r>
            <a:r>
              <a:rPr lang="cs-CZ" sz="2400" dirty="0" err="1" smtClean="0"/>
              <a:t>Gutenberg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Do této doby se knihy psaly ručně</a:t>
            </a:r>
          </a:p>
          <a:p>
            <a:pPr>
              <a:buFontTx/>
              <a:buChar char="-"/>
            </a:pPr>
            <a:r>
              <a:rPr lang="cs-CZ" sz="2400" dirty="0" smtClean="0"/>
              <a:t>Knihtisk umožnil tisknout a vydávat knihy ve velkém množství</a:t>
            </a:r>
          </a:p>
          <a:p>
            <a:pPr>
              <a:buFontTx/>
              <a:buChar char="-"/>
            </a:pPr>
            <a:r>
              <a:rPr lang="cs-CZ" sz="2400" dirty="0" smtClean="0"/>
              <a:t>Knihy byly levnější a dostupnější – napomáhalo to rozvoji vzdělanosti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62519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AutoNum type="arabicPeriod"/>
            </a:pPr>
            <a:r>
              <a:rPr lang="cs-CZ" dirty="0" smtClean="0"/>
              <a:t>Jak se změnil život v období renesance?</a:t>
            </a:r>
          </a:p>
          <a:p>
            <a:pPr>
              <a:buAutoNum type="arabicPeriod"/>
            </a:pPr>
            <a:r>
              <a:rPr lang="cs-CZ" dirty="0" smtClean="0"/>
              <a:t>Vypiš znaky staveb v renesančním stylu.</a:t>
            </a:r>
          </a:p>
          <a:p>
            <a:pPr>
              <a:buAutoNum type="arabicPeriod"/>
            </a:pPr>
            <a:r>
              <a:rPr lang="cs-CZ" dirty="0" smtClean="0"/>
              <a:t>K jaké kultuře se vrací renesance?</a:t>
            </a:r>
          </a:p>
          <a:p>
            <a:pPr>
              <a:buAutoNum type="arabicPeriod"/>
            </a:pPr>
            <a:r>
              <a:rPr lang="cs-CZ" dirty="0" smtClean="0"/>
              <a:t>Jak vypadaly zámky v renesančním stylu?</a:t>
            </a:r>
          </a:p>
          <a:p>
            <a:pPr>
              <a:buAutoNum type="arabicPeriod"/>
            </a:pPr>
            <a:r>
              <a:rPr lang="cs-CZ" dirty="0" smtClean="0"/>
              <a:t>Co je to cech?</a:t>
            </a:r>
          </a:p>
          <a:p>
            <a:pPr>
              <a:buAutoNum type="arabicPeriod"/>
            </a:pPr>
            <a:r>
              <a:rPr lang="cs-CZ" dirty="0" smtClean="0"/>
              <a:t>Jaké školy vzdělávaly budoucí obchodníky a řemeslníky?</a:t>
            </a:r>
          </a:p>
          <a:p>
            <a:pPr>
              <a:buAutoNum type="arabicPeriod"/>
            </a:pPr>
            <a:r>
              <a:rPr lang="cs-CZ" dirty="0" smtClean="0"/>
              <a:t>Co napomohlo k větší dostupnosti knih?</a:t>
            </a:r>
          </a:p>
          <a:p>
            <a:pPr>
              <a:buAutoNum type="arabicPeriod"/>
            </a:pPr>
            <a:r>
              <a:rPr lang="cs-CZ" dirty="0" smtClean="0"/>
              <a:t>Johannes </a:t>
            </a:r>
            <a:r>
              <a:rPr lang="cs-CZ" dirty="0" err="1" smtClean="0"/>
              <a:t>Gutenberg</a:t>
            </a:r>
            <a:r>
              <a:rPr lang="cs-CZ" dirty="0" smtClean="0"/>
              <a:t> byl ….</a:t>
            </a:r>
          </a:p>
        </p:txBody>
      </p:sp>
    </p:spTree>
    <p:extLst>
      <p:ext uri="{BB962C8B-B14F-4D97-AF65-F5344CB8AC3E}">
        <p14:creationId xmlns:p14="http://schemas.microsoft.com/office/powerpoint/2010/main" val="36818271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STŘÍBRNÁ, PaedDr. Iva. </a:t>
            </a:r>
            <a:r>
              <a:rPr lang="cs-CZ" i="1" dirty="0"/>
              <a:t>Vlastivěda 4: HLAVNÍ UDÁLOSTI NEJSTARŠÍCH ČESKÝCH DĚJIN</a:t>
            </a:r>
            <a:r>
              <a:rPr lang="cs-CZ" dirty="0"/>
              <a:t>. První. Brno: NOVÁ ŠKOLA, 2005. ISBN 80-7289-061-1.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64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101</TotalTime>
  <Words>495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ANOTACE:</vt:lpstr>
      <vt:lpstr>Renesance</vt:lpstr>
      <vt:lpstr>Prezentace aplikace PowerPoint</vt:lpstr>
      <vt:lpstr>Znaky renesančních staveb:</vt:lpstr>
      <vt:lpstr>Prezentace aplikace PowerPoint</vt:lpstr>
      <vt:lpstr>Prezentace aplikace PowerPoint</vt:lpstr>
      <vt:lpstr>Vynález knihtisku</vt:lpstr>
      <vt:lpstr>Pracovní list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12</cp:revision>
  <dcterms:created xsi:type="dcterms:W3CDTF">2013-06-09T08:53:55Z</dcterms:created>
  <dcterms:modified xsi:type="dcterms:W3CDTF">2013-12-11T14:50:24Z</dcterms:modified>
</cp:coreProperties>
</file>