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64" r:id="rId5"/>
    <p:sldId id="265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7EFEDD-4B64-4C53-9B8F-80B87C8ED50D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45928D-F952-4A4E-82AC-ACA5073E1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106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45928D-F952-4A4E-82AC-ACA5073E1AA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793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AE456-873A-4F7E-A1FD-E5EEA6BD8E5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B19C6-FEB7-45C7-855A-F9A6F0BD5F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441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AE456-873A-4F7E-A1FD-E5EEA6BD8E5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B19C6-FEB7-45C7-855A-F9A6F0BD5F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539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AE456-873A-4F7E-A1FD-E5EEA6BD8E5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B19C6-FEB7-45C7-855A-F9A6F0BD5F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4089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AE456-873A-4F7E-A1FD-E5EEA6BD8E5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B19C6-FEB7-45C7-855A-F9A6F0BD5F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575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AE456-873A-4F7E-A1FD-E5EEA6BD8E5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B19C6-FEB7-45C7-855A-F9A6F0BD5F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8790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AE456-873A-4F7E-A1FD-E5EEA6BD8E5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B19C6-FEB7-45C7-855A-F9A6F0BD5F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395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AE456-873A-4F7E-A1FD-E5EEA6BD8E5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B19C6-FEB7-45C7-855A-F9A6F0BD5F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279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AE456-873A-4F7E-A1FD-E5EEA6BD8E5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B19C6-FEB7-45C7-855A-F9A6F0BD5F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904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AE456-873A-4F7E-A1FD-E5EEA6BD8E5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B19C6-FEB7-45C7-855A-F9A6F0BD5F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827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AE456-873A-4F7E-A1FD-E5EEA6BD8E5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B19C6-FEB7-45C7-855A-F9A6F0BD5F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888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AE456-873A-4F7E-A1FD-E5EEA6BD8E5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B19C6-FEB7-45C7-855A-F9A6F0BD5F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139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DAE456-873A-4F7E-A1FD-E5EEA6BD8E5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9B19C6-FEB7-45C7-855A-F9A6F0BD5F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875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0261836"/>
              </p:ext>
            </p:extLst>
          </p:nvPr>
        </p:nvGraphicFramePr>
        <p:xfrm>
          <a:off x="1616075" y="122238"/>
          <a:ext cx="5759450" cy="68119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name="Dokument" r:id="rId3" imgW="5902889" imgH="7013528" progId="Word.Document.12">
                  <p:embed/>
                </p:oleObj>
              </mc:Choice>
              <mc:Fallback>
                <p:oleObj name="Dokument" r:id="rId3" imgW="5902889" imgH="701352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122238"/>
                        <a:ext cx="5759450" cy="68119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65312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/>
              <a:t>HADI</a:t>
            </a:r>
            <a:br>
              <a:rPr lang="cs-CZ" sz="6600" b="1" dirty="0" smtClean="0"/>
            </a:br>
            <a:r>
              <a:rPr lang="cs-CZ" sz="4900" b="1" dirty="0" smtClean="0"/>
              <a:t>/po výkladu si zapiš do sešitu/</a:t>
            </a:r>
            <a:endParaRPr lang="cs-CZ" sz="49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5085184"/>
          </a:xfrm>
        </p:spPr>
        <p:txBody>
          <a:bodyPr>
            <a:normAutofit/>
          </a:bodyPr>
          <a:lstStyle/>
          <a:p>
            <a:r>
              <a:rPr lang="cs-CZ" dirty="0" smtClean="0"/>
              <a:t>tělo protáhlé bez končetin </a:t>
            </a:r>
            <a:r>
              <a:rPr lang="cs-CZ" sz="2800" dirty="0" smtClean="0"/>
              <a:t>/</a:t>
            </a:r>
            <a:r>
              <a:rPr lang="cs-CZ" dirty="0" smtClean="0"/>
              <a:t>pokryté šupinami/</a:t>
            </a:r>
          </a:p>
          <a:p>
            <a:r>
              <a:rPr lang="cs-CZ" dirty="0"/>
              <a:t>v</a:t>
            </a:r>
            <a:r>
              <a:rPr lang="cs-CZ" dirty="0" smtClean="0"/>
              <a:t>nitřní orgány přizpůsobeny tvaru těla (orgány za sebou nebo zakrněly)</a:t>
            </a:r>
          </a:p>
          <a:p>
            <a:r>
              <a:rPr lang="cs-CZ" dirty="0"/>
              <a:t>v</a:t>
            </a:r>
            <a:r>
              <a:rPr lang="cs-CZ" dirty="0" smtClean="0"/>
              <a:t>olně pohyblivá žebra a roztažitelné čelisti</a:t>
            </a:r>
          </a:p>
          <a:p>
            <a:r>
              <a:rPr lang="cs-CZ" dirty="0"/>
              <a:t>o</a:t>
            </a:r>
            <a:r>
              <a:rPr lang="cs-CZ" dirty="0" smtClean="0"/>
              <a:t>ční víčka srostlá, průhledná</a:t>
            </a:r>
          </a:p>
          <a:p>
            <a:r>
              <a:rPr lang="cs-CZ" dirty="0"/>
              <a:t>s</a:t>
            </a:r>
            <a:r>
              <a:rPr lang="cs-CZ" dirty="0" smtClean="0"/>
              <a:t>vlékají pokožku vcelku „hadí košilka“</a:t>
            </a:r>
          </a:p>
          <a:p>
            <a:r>
              <a:rPr lang="cs-CZ" dirty="0" err="1" smtClean="0"/>
              <a:t>Jacobsonův</a:t>
            </a:r>
            <a:r>
              <a:rPr lang="cs-CZ" dirty="0" smtClean="0"/>
              <a:t> orgán na horním patře na vnímání pachů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547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2016224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/>
              <a:t>NAŠI HADI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0000"/>
                </a:solidFill>
              </a:rPr>
              <a:t>VŠICHNI NAŠI HADI JSOU ZÁKONEM CHRÁNĚNI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pPr marL="0" indent="0">
              <a:buNone/>
            </a:pPr>
            <a:r>
              <a:rPr lang="cs-CZ" sz="4000" b="1" dirty="0" smtClean="0"/>
              <a:t>Užovky:</a:t>
            </a:r>
          </a:p>
          <a:p>
            <a:pPr marL="0" indent="0">
              <a:buNone/>
            </a:pPr>
            <a:r>
              <a:rPr lang="cs-CZ" dirty="0" smtClean="0"/>
              <a:t>               obojková</a:t>
            </a:r>
          </a:p>
          <a:p>
            <a:pPr marL="0" indent="0">
              <a:buNone/>
            </a:pPr>
            <a:r>
              <a:rPr lang="cs-CZ" dirty="0" smtClean="0"/>
              <a:t>               podplamatá</a:t>
            </a:r>
          </a:p>
          <a:p>
            <a:pPr marL="0" indent="0">
              <a:buNone/>
            </a:pPr>
            <a:r>
              <a:rPr lang="cs-CZ" dirty="0" smtClean="0"/>
              <a:t>               hladká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stromová</a:t>
            </a:r>
          </a:p>
          <a:p>
            <a:pPr marL="0" indent="0">
              <a:buNone/>
            </a:pPr>
            <a:r>
              <a:rPr lang="cs-CZ" sz="4000" b="1" dirty="0" smtClean="0"/>
              <a:t>Zmije obecná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196097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28800"/>
          </a:xfrm>
        </p:spPr>
        <p:txBody>
          <a:bodyPr>
            <a:normAutofit fontScale="90000"/>
          </a:bodyPr>
          <a:lstStyle/>
          <a:p>
            <a:r>
              <a:rPr lang="cs-CZ" sz="5400" b="1" dirty="0"/>
              <a:t>UŽOVKA </a:t>
            </a:r>
            <a:r>
              <a:rPr lang="cs-CZ" sz="5400" b="1" dirty="0" smtClean="0"/>
              <a:t>OBOJKOVÁ</a:t>
            </a:r>
            <a:br>
              <a:rPr lang="cs-CZ" sz="5400" b="1" dirty="0" smtClean="0"/>
            </a:br>
            <a:r>
              <a:rPr lang="cs-CZ" sz="2800" b="1" dirty="0" smtClean="0"/>
              <a:t>/</a:t>
            </a:r>
            <a:r>
              <a:rPr lang="cs-CZ" sz="3100" b="1" dirty="0" smtClean="0"/>
              <a:t>vyhledej v učebnici údaje, porovnej s obrázkem a zapiš do sešitu/</a:t>
            </a:r>
            <a:endParaRPr lang="cs-CZ" sz="3100" b="1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880" y="3898664"/>
            <a:ext cx="4160481" cy="295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772816"/>
            <a:ext cx="4038600" cy="50851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/>
              <a:t>délka těla:</a:t>
            </a:r>
          </a:p>
          <a:p>
            <a:pPr marL="0" indent="0">
              <a:buNone/>
            </a:pPr>
            <a:r>
              <a:rPr lang="cs-CZ" sz="3600" b="1" dirty="0" smtClean="0"/>
              <a:t>tvar </a:t>
            </a:r>
            <a:r>
              <a:rPr lang="cs-CZ" sz="3600" b="1" dirty="0"/>
              <a:t>hlavy</a:t>
            </a:r>
            <a:r>
              <a:rPr lang="cs-CZ" sz="3600" b="1" dirty="0" smtClean="0"/>
              <a:t>:</a:t>
            </a: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zornice</a:t>
            </a:r>
            <a:r>
              <a:rPr lang="cs-CZ" sz="3600" b="1" dirty="0"/>
              <a:t>:</a:t>
            </a:r>
          </a:p>
          <a:p>
            <a:pPr marL="0" indent="0">
              <a:buNone/>
            </a:pPr>
            <a:r>
              <a:rPr lang="cs-CZ" sz="3600" b="1" dirty="0" smtClean="0"/>
              <a:t>kresba</a:t>
            </a:r>
            <a:r>
              <a:rPr lang="cs-CZ" sz="3600" b="1" dirty="0"/>
              <a:t>:</a:t>
            </a:r>
          </a:p>
          <a:p>
            <a:pPr marL="0" indent="0">
              <a:buNone/>
            </a:pPr>
            <a:r>
              <a:rPr lang="cs-CZ" sz="3600" b="1" dirty="0" smtClean="0"/>
              <a:t>rozmnožování</a:t>
            </a:r>
            <a:r>
              <a:rPr lang="cs-CZ" sz="3600" b="1" dirty="0"/>
              <a:t>:</a:t>
            </a:r>
          </a:p>
          <a:p>
            <a:pPr marL="0" indent="0">
              <a:buNone/>
            </a:pPr>
            <a:r>
              <a:rPr lang="cs-CZ" sz="3600" b="1" dirty="0"/>
              <a:t>p</a:t>
            </a:r>
            <a:r>
              <a:rPr lang="cs-CZ" sz="3600" b="1" dirty="0" smtClean="0"/>
              <a:t>rostředí</a:t>
            </a:r>
            <a:r>
              <a:rPr lang="cs-CZ" sz="3600" b="1" dirty="0"/>
              <a:t>:</a:t>
            </a:r>
          </a:p>
          <a:p>
            <a:pPr marL="0" indent="0">
              <a:buNone/>
            </a:pPr>
            <a:r>
              <a:rPr lang="cs-CZ" sz="3600" b="1" dirty="0" smtClean="0"/>
              <a:t>chrání se:</a:t>
            </a:r>
            <a:endParaRPr lang="cs-CZ" sz="3600" b="1" dirty="0"/>
          </a:p>
          <a:p>
            <a:endParaRPr lang="cs-CZ" sz="3600" b="1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28801"/>
            <a:ext cx="4608512" cy="226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9890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368151"/>
          </a:xfrm>
        </p:spPr>
        <p:txBody>
          <a:bodyPr>
            <a:normAutofit fontScale="90000"/>
          </a:bodyPr>
          <a:lstStyle/>
          <a:p>
            <a:r>
              <a:rPr lang="cs-CZ" sz="5400" b="1" dirty="0"/>
              <a:t>Zmije </a:t>
            </a:r>
            <a:r>
              <a:rPr lang="cs-CZ" sz="5400" b="1" dirty="0" smtClean="0"/>
              <a:t>obecná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b="1" dirty="0"/>
              <a:t>/</a:t>
            </a:r>
            <a:r>
              <a:rPr lang="cs-CZ" sz="3600" b="1" dirty="0"/>
              <a:t>vyhledej v učebnici údaje, porovnej s obrázkem a zapiš do sešitu/</a:t>
            </a:r>
            <a:r>
              <a:rPr lang="cs-CZ" sz="3600" dirty="0"/>
              <a:t/>
            </a:r>
            <a:br>
              <a:rPr lang="cs-CZ" sz="3600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00808"/>
            <a:ext cx="4038600" cy="51571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/>
              <a:t>délka těla:</a:t>
            </a:r>
          </a:p>
          <a:p>
            <a:pPr marL="0" indent="0">
              <a:buNone/>
            </a:pPr>
            <a:r>
              <a:rPr lang="cs-CZ" sz="3600" b="1" dirty="0"/>
              <a:t>tvar hlavy:</a:t>
            </a:r>
          </a:p>
          <a:p>
            <a:pPr marL="0" indent="0">
              <a:buNone/>
            </a:pPr>
            <a:r>
              <a:rPr lang="cs-CZ" sz="3600" b="1" dirty="0"/>
              <a:t>zornice:</a:t>
            </a:r>
          </a:p>
          <a:p>
            <a:pPr marL="0" indent="0">
              <a:buNone/>
            </a:pPr>
            <a:r>
              <a:rPr lang="cs-CZ" sz="3600" b="1" dirty="0"/>
              <a:t>kresba:</a:t>
            </a:r>
          </a:p>
          <a:p>
            <a:pPr marL="0" indent="0">
              <a:buNone/>
            </a:pPr>
            <a:r>
              <a:rPr lang="cs-CZ" sz="3600" b="1" dirty="0"/>
              <a:t>rozmnožování:</a:t>
            </a:r>
          </a:p>
          <a:p>
            <a:pPr marL="0" indent="0">
              <a:buNone/>
            </a:pPr>
            <a:r>
              <a:rPr lang="cs-CZ" sz="3600" b="1" dirty="0"/>
              <a:t>prostředí:</a:t>
            </a:r>
          </a:p>
          <a:p>
            <a:pPr marL="0" indent="0">
              <a:buNone/>
            </a:pPr>
            <a:r>
              <a:rPr lang="cs-CZ" sz="3600" b="1" dirty="0"/>
              <a:t>chrání se:</a:t>
            </a:r>
          </a:p>
          <a:p>
            <a:endParaRPr lang="cs-CZ" sz="36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504" y="3888600"/>
            <a:ext cx="3102496" cy="296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72816"/>
            <a:ext cx="3147167" cy="23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8822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764704"/>
            <a:ext cx="4040188" cy="1410171"/>
          </a:xfrm>
        </p:spPr>
        <p:txBody>
          <a:bodyPr/>
          <a:lstStyle/>
          <a:p>
            <a:r>
              <a:rPr lang="cs-CZ" sz="3600" dirty="0" smtClean="0"/>
              <a:t>Užovka obojková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0" y="2019431"/>
            <a:ext cx="4572000" cy="4838569"/>
          </a:xfrm>
        </p:spPr>
        <p:txBody>
          <a:bodyPr>
            <a:normAutofit fontScale="55000" lnSpcReduction="20000"/>
          </a:bodyPr>
          <a:lstStyle/>
          <a:p>
            <a:pPr marL="0" indent="0" algn="just">
              <a:buNone/>
            </a:pPr>
            <a:r>
              <a:rPr lang="cs-CZ" sz="5100" b="1" dirty="0" smtClean="0"/>
              <a:t>Délka těla: </a:t>
            </a:r>
            <a:r>
              <a:rPr lang="cs-CZ" sz="5100" b="1" dirty="0" smtClean="0">
                <a:solidFill>
                  <a:srgbClr val="FF0000"/>
                </a:solidFill>
              </a:rPr>
              <a:t>až 150cm</a:t>
            </a:r>
          </a:p>
          <a:p>
            <a:pPr marL="0" indent="0" algn="just">
              <a:buNone/>
            </a:pPr>
            <a:r>
              <a:rPr lang="cs-CZ" sz="5100" b="1" dirty="0" smtClean="0"/>
              <a:t>Tvar hlavy: </a:t>
            </a:r>
            <a:r>
              <a:rPr lang="cs-CZ" sz="4400" b="1" dirty="0" smtClean="0">
                <a:solidFill>
                  <a:srgbClr val="FF0000"/>
                </a:solidFill>
              </a:rPr>
              <a:t>OVÁLNÁ</a:t>
            </a:r>
          </a:p>
          <a:p>
            <a:pPr marL="0" indent="0" algn="just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cs-CZ" sz="5100" b="1" dirty="0" smtClean="0"/>
              <a:t>Zornice</a:t>
            </a:r>
            <a:r>
              <a:rPr lang="cs-CZ" sz="4400" b="1" dirty="0" smtClean="0"/>
              <a:t>:</a:t>
            </a:r>
            <a:r>
              <a:rPr lang="cs-CZ" sz="4400" dirty="0" smtClean="0"/>
              <a:t> </a:t>
            </a:r>
            <a:r>
              <a:rPr lang="cs-CZ" sz="4400" b="1" dirty="0" smtClean="0">
                <a:solidFill>
                  <a:srgbClr val="FF0000"/>
                </a:solidFill>
              </a:rPr>
              <a:t>KULATÁ</a:t>
            </a:r>
          </a:p>
          <a:p>
            <a:pPr marL="0" indent="0" algn="just">
              <a:buNone/>
            </a:pPr>
            <a:r>
              <a:rPr lang="cs-CZ" sz="5100" b="1" dirty="0" smtClean="0"/>
              <a:t>Kresba: </a:t>
            </a:r>
            <a:r>
              <a:rPr lang="cs-CZ" sz="4400" b="1" dirty="0" smtClean="0">
                <a:solidFill>
                  <a:srgbClr val="FF0000"/>
                </a:solidFill>
              </a:rPr>
              <a:t>PO STRANÁCH HLAVY POLOMĚSÍČITÉ SKVRNY</a:t>
            </a:r>
          </a:p>
          <a:p>
            <a:pPr marL="0" indent="0" algn="just">
              <a:buNone/>
            </a:pPr>
            <a:endParaRPr lang="cs-CZ" sz="4400" b="1" dirty="0" smtClean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cs-CZ" sz="5100" b="1" dirty="0" smtClean="0"/>
              <a:t>Rozmnožování: </a:t>
            </a:r>
            <a:r>
              <a:rPr lang="cs-CZ" sz="4400" b="1" dirty="0" smtClean="0">
                <a:solidFill>
                  <a:srgbClr val="FF0000"/>
                </a:solidFill>
              </a:rPr>
              <a:t>VEJCORODÁ</a:t>
            </a:r>
          </a:p>
          <a:p>
            <a:pPr marL="0" indent="0" algn="just">
              <a:buNone/>
            </a:pPr>
            <a:r>
              <a:rPr lang="cs-CZ" sz="5100" b="1" dirty="0" smtClean="0"/>
              <a:t>Prostředí: </a:t>
            </a:r>
            <a:r>
              <a:rPr lang="cs-CZ" sz="4400" b="1" dirty="0" smtClean="0">
                <a:solidFill>
                  <a:srgbClr val="FF0000"/>
                </a:solidFill>
              </a:rPr>
              <a:t>U VOD, RÁDA PLAVE</a:t>
            </a:r>
          </a:p>
          <a:p>
            <a:pPr marL="0" indent="0" algn="just">
              <a:buNone/>
            </a:pPr>
            <a:r>
              <a:rPr lang="cs-CZ" sz="5100" b="1" dirty="0" smtClean="0"/>
              <a:t>Ochrana: </a:t>
            </a:r>
            <a:r>
              <a:rPr lang="cs-CZ" sz="4400" b="1" dirty="0" smtClean="0">
                <a:solidFill>
                  <a:srgbClr val="FF0000"/>
                </a:solidFill>
              </a:rPr>
              <a:t>V PŘÍPADĚ NEBEZPEČÍ VYLUČUJE Z KLOAKY ZAPÁCHAJÍCÍ LÁTKU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44290" y="1995054"/>
            <a:ext cx="4599709" cy="486294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000" b="1" dirty="0" smtClean="0"/>
              <a:t>Délka těla: </a:t>
            </a:r>
            <a:r>
              <a:rPr lang="cs-CZ" sz="3000" b="1" dirty="0" smtClean="0">
                <a:solidFill>
                  <a:srgbClr val="FF0000"/>
                </a:solidFill>
              </a:rPr>
              <a:t>50 – 60cm</a:t>
            </a:r>
          </a:p>
          <a:p>
            <a:pPr marL="0" indent="0">
              <a:buNone/>
            </a:pPr>
            <a:r>
              <a:rPr lang="cs-CZ" sz="3000" b="1" dirty="0" smtClean="0"/>
              <a:t>Tvar hlavy: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TROJÚHELNÍKOVITÝ</a:t>
            </a:r>
            <a:endParaRPr lang="cs-CZ" sz="2600" b="1" dirty="0" smtClean="0"/>
          </a:p>
          <a:p>
            <a:pPr marL="0" indent="0">
              <a:buNone/>
            </a:pPr>
            <a:r>
              <a:rPr lang="cs-CZ" sz="3000" b="1" dirty="0" smtClean="0"/>
              <a:t>Zornice: </a:t>
            </a:r>
            <a:r>
              <a:rPr lang="cs-CZ" sz="2600" b="1" dirty="0" smtClean="0">
                <a:solidFill>
                  <a:srgbClr val="FF0000"/>
                </a:solidFill>
              </a:rPr>
              <a:t>SVISLÁ</a:t>
            </a:r>
          </a:p>
          <a:p>
            <a:pPr marL="0" indent="0">
              <a:buNone/>
            </a:pPr>
            <a:r>
              <a:rPr lang="cs-CZ" sz="3000" b="1" dirty="0" smtClean="0"/>
              <a:t>Kresba: </a:t>
            </a:r>
            <a:r>
              <a:rPr lang="cs-CZ" sz="2600" b="1" dirty="0" smtClean="0">
                <a:solidFill>
                  <a:srgbClr val="FF0000"/>
                </a:solidFill>
              </a:rPr>
              <a:t>NA HLAVĚ TMAVÁ KRESBA VE TVARU PÍSMENE X, KLIKATÁ ČÁRA</a:t>
            </a:r>
          </a:p>
          <a:p>
            <a:pPr marL="0" indent="0">
              <a:buNone/>
            </a:pPr>
            <a:r>
              <a:rPr lang="cs-CZ" sz="3000" b="1" dirty="0" smtClean="0"/>
              <a:t>Rozmnožování: </a:t>
            </a:r>
            <a:r>
              <a:rPr lang="cs-CZ" sz="2600" b="1" dirty="0" smtClean="0">
                <a:solidFill>
                  <a:srgbClr val="FF0000"/>
                </a:solidFill>
              </a:rPr>
              <a:t>ŽIVORODÁ</a:t>
            </a:r>
          </a:p>
          <a:p>
            <a:pPr marL="0" indent="0">
              <a:buNone/>
            </a:pPr>
            <a:r>
              <a:rPr lang="cs-CZ" sz="3000" b="1" dirty="0" smtClean="0"/>
              <a:t>Prostředí: </a:t>
            </a:r>
            <a:r>
              <a:rPr lang="cs-CZ" sz="2600" b="1" dirty="0" smtClean="0">
                <a:solidFill>
                  <a:srgbClr val="FF0000"/>
                </a:solidFill>
              </a:rPr>
              <a:t>SUCHÉ STRÁNĚ, OKRAJE CEST</a:t>
            </a:r>
          </a:p>
          <a:p>
            <a:pPr marL="0" indent="0">
              <a:buNone/>
            </a:pPr>
            <a:r>
              <a:rPr lang="cs-CZ" sz="3000" b="1" dirty="0" smtClean="0"/>
              <a:t>Ochrana: </a:t>
            </a:r>
            <a:r>
              <a:rPr lang="cs-CZ" sz="2600" b="1" dirty="0" smtClean="0">
                <a:solidFill>
                  <a:srgbClr val="FF0000"/>
                </a:solidFill>
              </a:rPr>
              <a:t>DVA DUTÉ JEDOVÉ ZUBY SPOJENÉ S JEDOVOU ŽLÁZOU</a:t>
            </a:r>
          </a:p>
          <a:p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5025" y="1124744"/>
            <a:ext cx="4041775" cy="1050131"/>
          </a:xfrm>
        </p:spPr>
        <p:txBody>
          <a:bodyPr/>
          <a:lstStyle/>
          <a:p>
            <a:r>
              <a:rPr lang="cs-CZ" sz="3600" dirty="0" smtClean="0"/>
              <a:t>Zmije obecná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9403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116632"/>
            <a:ext cx="8604448" cy="72327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smtClean="0"/>
              <a:t>ZDROJE:</a:t>
            </a:r>
          </a:p>
          <a:p>
            <a:r>
              <a:rPr lang="cs-CZ" sz="2400" b="1" smtClean="0"/>
              <a:t>učebnice</a:t>
            </a:r>
            <a:r>
              <a:rPr lang="cs-CZ" sz="2400" b="1" dirty="0"/>
              <a:t>:</a:t>
            </a:r>
          </a:p>
          <a:p>
            <a:r>
              <a:rPr lang="cs-CZ" sz="2000" dirty="0" smtClean="0"/>
              <a:t>ČABRADOVÁ</a:t>
            </a:r>
            <a:r>
              <a:rPr lang="cs-CZ" sz="2000" dirty="0"/>
              <a:t>, Věra; HASCH, František; SEJPKA, Jaroslav a kol. </a:t>
            </a:r>
            <a:r>
              <a:rPr lang="cs-CZ" sz="2000" i="1" dirty="0"/>
              <a:t>Přírodopis 7- učebnice </a:t>
            </a:r>
          </a:p>
          <a:p>
            <a:r>
              <a:rPr lang="cs-CZ" sz="2000" i="1" dirty="0"/>
              <a:t>pro základní školy a víceletá gymnázia</a:t>
            </a:r>
            <a:r>
              <a:rPr lang="cs-CZ" sz="2000" dirty="0"/>
              <a:t>. Nakladatelství Fraus, Plzeň 2005, ISBN 80-7238-424-4. </a:t>
            </a:r>
          </a:p>
          <a:p>
            <a:r>
              <a:rPr lang="cs-CZ" sz="2400" b="1" dirty="0" smtClean="0"/>
              <a:t>o</a:t>
            </a:r>
            <a:r>
              <a:rPr lang="cs-CZ" sz="2400" b="1" dirty="0" smtClean="0">
                <a:effectLst/>
              </a:rPr>
              <a:t>brázky:</a:t>
            </a:r>
          </a:p>
          <a:p>
            <a:r>
              <a:rPr lang="cs-CZ" dirty="0" smtClean="0">
                <a:effectLst/>
              </a:rPr>
              <a:t>Wikipedie: zmije obecná. </a:t>
            </a:r>
            <a:r>
              <a:rPr lang="cs-CZ" i="1" dirty="0" smtClean="0">
                <a:effectLst/>
              </a:rPr>
              <a:t>Wikipedie: zmije obecná</a:t>
            </a:r>
            <a:r>
              <a:rPr lang="cs-CZ" dirty="0" smtClean="0">
                <a:effectLst/>
              </a:rPr>
              <a:t> [online]. 2013 [cit. 2013-07-26]. Dostupné z: http://upload.wikimedia.org/wikipedia/commons/5/51/Kreuzotter_%28Skagen%2C_Denmark%29.jpg?uselang=cs </a:t>
            </a:r>
          </a:p>
          <a:p>
            <a:r>
              <a:rPr lang="cs-CZ" dirty="0" smtClean="0">
                <a:effectLst/>
              </a:rPr>
              <a:t>Wikipedie: užovka obojková. </a:t>
            </a:r>
            <a:r>
              <a:rPr lang="cs-CZ" i="1" dirty="0" smtClean="0">
                <a:effectLst/>
              </a:rPr>
              <a:t>Wikipedie: užovka obojková</a:t>
            </a:r>
            <a:r>
              <a:rPr lang="cs-CZ" dirty="0" smtClean="0">
                <a:effectLst/>
              </a:rPr>
              <a:t> [online]. 2013 [cit. 2013-07-26]. Dostupné z: http://cs.wikipedia.org/wiki/Soubor:Natrix_natrix_(Karl_L).jpg </a:t>
            </a:r>
          </a:p>
          <a:p>
            <a:r>
              <a:rPr lang="cs-CZ" sz="2000" dirty="0" smtClean="0"/>
              <a:t>Wikipedie</a:t>
            </a:r>
            <a:r>
              <a:rPr lang="cs-CZ" sz="2000" dirty="0"/>
              <a:t>: zmije obecná. </a:t>
            </a:r>
            <a:r>
              <a:rPr lang="cs-CZ" sz="2000" i="1" dirty="0"/>
              <a:t>Wikipedie: zmije obecná</a:t>
            </a:r>
            <a:r>
              <a:rPr lang="cs-CZ" sz="2000" dirty="0"/>
              <a:t> [online]. 2013 [cit. 2013-10-29]. Dostupné z: http://</a:t>
            </a:r>
            <a:r>
              <a:rPr lang="cs-CZ" sz="2000" dirty="0" smtClean="0"/>
              <a:t>upload.wikimedia.org/wikipedia/commons/0/05/Viperaberus1.jpg?uselang=cs</a:t>
            </a:r>
          </a:p>
          <a:p>
            <a:r>
              <a:rPr lang="cs-CZ" sz="2000" dirty="0"/>
              <a:t>Wikipedie: užovka obojková. </a:t>
            </a:r>
            <a:r>
              <a:rPr lang="cs-CZ" sz="2000" i="1" dirty="0"/>
              <a:t>Wikipedie: užovka obojková</a:t>
            </a:r>
            <a:r>
              <a:rPr lang="cs-CZ" sz="2000" dirty="0"/>
              <a:t> [online]. 2013 [cit. 2013-10-29]. Dostupné z: http://commons.wikimedia.org/wiki/File:Natrix_natrix_couleuvre_a_collier_49.jpg 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3851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332</Words>
  <Application>Microsoft Office PowerPoint</Application>
  <PresentationFormat>Předvádění na obrazovce (4:3)</PresentationFormat>
  <Paragraphs>61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Microsoft Word Document</vt:lpstr>
      <vt:lpstr>Prezentace aplikace PowerPoint</vt:lpstr>
      <vt:lpstr>HADI /po výkladu si zapiš do sešitu/</vt:lpstr>
      <vt:lpstr>NAŠI HADI VŠICHNI NAŠI HADI JSOU ZÁKONEM CHRÁNĚNI</vt:lpstr>
      <vt:lpstr>UŽOVKA OBOJKOVÁ /vyhledej v učebnici údaje, porovnej s obrázkem a zapiš do sešitu/</vt:lpstr>
      <vt:lpstr>Zmije obecná /vyhledej v učebnici údaje, porovnej s obrázkem a zapiš do sešitu/ 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28</cp:revision>
  <dcterms:created xsi:type="dcterms:W3CDTF">2013-07-26T15:38:40Z</dcterms:created>
  <dcterms:modified xsi:type="dcterms:W3CDTF">2013-12-02T07:56:54Z</dcterms:modified>
</cp:coreProperties>
</file>