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4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071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588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468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353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607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306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97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743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07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65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700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F5B13-2742-4624-92FA-8AB1E19B73B9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3748C-6ABF-48CE-BF52-76CE407BA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10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0158939"/>
              </p:ext>
            </p:extLst>
          </p:nvPr>
        </p:nvGraphicFramePr>
        <p:xfrm>
          <a:off x="1616075" y="122238"/>
          <a:ext cx="5851525" cy="6599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Dokument" r:id="rId3" imgW="5902889" imgH="6686127" progId="Word.Document.12">
                  <p:embed/>
                </p:oleObj>
              </mc:Choice>
              <mc:Fallback>
                <p:oleObj name="Dokument" r:id="rId3" imgW="5902889" imgH="668612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99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7464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CIZOKRAJNÍ JEŠTĚŘI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/po výkladu zapiš do sešitu/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GEKONI </a:t>
            </a:r>
            <a:r>
              <a:rPr lang="cs-CZ" dirty="0" smtClean="0"/>
              <a:t>- drobní, srostlá víčka, aktivní v noci, loví hmyz a pavouky, vyskytují se v jižní Evropě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596329" y="1948287"/>
            <a:ext cx="4023349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378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b="1" dirty="0" smtClean="0"/>
              <a:t>CHAMELEONI</a:t>
            </a:r>
            <a:r>
              <a:rPr lang="cs-CZ" dirty="0" smtClean="0"/>
              <a:t> – velká hlava, oči směřující každé jinam, dlouhý vymrštitelný jazyk s lepivým koncem, schopnost měnit barvu, žijí v jižní Evropě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482408" cy="4985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584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6632"/>
            <a:ext cx="9144000" cy="6741368"/>
          </a:xfrm>
        </p:spPr>
        <p:txBody>
          <a:bodyPr/>
          <a:lstStyle/>
          <a:p>
            <a:r>
              <a:rPr lang="cs-CZ" b="1" dirty="0" smtClean="0"/>
              <a:t>VARANI</a:t>
            </a:r>
            <a:r>
              <a:rPr lang="cs-CZ" dirty="0" smtClean="0"/>
              <a:t> – masožraví, délka těla až 3,5 m, známý je varan komodský ze </a:t>
            </a:r>
            <a:r>
              <a:rPr lang="cs-CZ" dirty="0" err="1" smtClean="0"/>
              <a:t>Sundského</a:t>
            </a:r>
            <a:r>
              <a:rPr lang="cs-CZ" dirty="0" smtClean="0"/>
              <a:t> souostroví.</a:t>
            </a:r>
          </a:p>
          <a:p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14754"/>
            <a:ext cx="7272808" cy="5454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987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128"/>
            <a:ext cx="9144000" cy="6774872"/>
          </a:xfrm>
        </p:spPr>
        <p:txBody>
          <a:bodyPr/>
          <a:lstStyle/>
          <a:p>
            <a:r>
              <a:rPr lang="cs-CZ" b="1" dirty="0"/>
              <a:t>LEGUÁNI</a:t>
            </a:r>
            <a:r>
              <a:rPr lang="cs-CZ" dirty="0"/>
              <a:t> – leguán zelený</a:t>
            </a:r>
            <a:r>
              <a:rPr lang="cs-CZ" dirty="0" smtClean="0"/>
              <a:t>, velikost asi 1,5m, žije </a:t>
            </a:r>
            <a:r>
              <a:rPr lang="cs-CZ" dirty="0"/>
              <a:t>poblíž řek, rád </a:t>
            </a:r>
            <a:r>
              <a:rPr lang="cs-CZ" dirty="0" smtClean="0"/>
              <a:t>plave, žije v Jižní Americe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7653438" cy="5103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587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Zopakuj si vědomosti o našich plazech v doplňovač-</a:t>
            </a:r>
            <a:r>
              <a:rPr lang="cs-CZ" sz="3200" b="1" dirty="0" err="1" smtClean="0"/>
              <a:t>ce</a:t>
            </a:r>
            <a:r>
              <a:rPr lang="cs-CZ" sz="3200" b="1" dirty="0" smtClean="0"/>
              <a:t>, vyplňuj do pracovního listu.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r>
              <a:rPr lang="cs-CZ" sz="3200" i="1" dirty="0" smtClean="0"/>
              <a:t>/žáci mohou použít program </a:t>
            </a:r>
            <a:r>
              <a:rPr lang="cs-CZ" sz="3200" i="1" dirty="0" err="1" smtClean="0"/>
              <a:t>ActivInspire</a:t>
            </a:r>
            <a:r>
              <a:rPr lang="cs-CZ" sz="3200" i="1" dirty="0" smtClean="0"/>
              <a:t>/</a:t>
            </a:r>
            <a:endParaRPr lang="cs-CZ" sz="32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1454068"/>
              </p:ext>
            </p:extLst>
          </p:nvPr>
        </p:nvGraphicFramePr>
        <p:xfrm>
          <a:off x="0" y="1794842"/>
          <a:ext cx="9036495" cy="3714348"/>
        </p:xfrm>
        <a:graphic>
          <a:graphicData uri="http://schemas.openxmlformats.org/drawingml/2006/table">
            <a:tbl>
              <a:tblPr firstRow="1" firstCol="1" bandRow="1"/>
              <a:tblGrid>
                <a:gridCol w="4389822"/>
                <a:gridCol w="447544"/>
                <a:gridCol w="448517"/>
                <a:gridCol w="542890"/>
                <a:gridCol w="467975"/>
                <a:gridCol w="453382"/>
                <a:gridCol w="447544"/>
                <a:gridCol w="467975"/>
                <a:gridCol w="462137"/>
                <a:gridCol w="460192"/>
                <a:gridCol w="448517"/>
              </a:tblGrid>
              <a:tr h="77006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 orgán hadů na vnímání pachů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20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                       2. druh užovky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2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3. náš jedovatý had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20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                 4. skupina obratlovců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druhový název slepýše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462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6. nejpočetnější skupina plazů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1520" y="5698121"/>
            <a:ext cx="8241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TAJENKA</a:t>
            </a:r>
            <a:r>
              <a:rPr lang="cs-CZ" sz="3600" b="1" dirty="0" smtClean="0"/>
              <a:t>: </a:t>
            </a:r>
            <a:r>
              <a:rPr lang="cs-CZ" sz="3600" dirty="0"/>
              <a:t>N</a:t>
            </a:r>
            <a:r>
              <a:rPr lang="cs-CZ" sz="3600" dirty="0" smtClean="0"/>
              <a:t>aše beznohá ještěrka je…………..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3359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709"/>
            <a:ext cx="8229600" cy="1445347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0701769"/>
              </p:ext>
            </p:extLst>
          </p:nvPr>
        </p:nvGraphicFramePr>
        <p:xfrm>
          <a:off x="0" y="1484786"/>
          <a:ext cx="9143998" cy="3472928"/>
        </p:xfrm>
        <a:graphic>
          <a:graphicData uri="http://schemas.openxmlformats.org/drawingml/2006/table">
            <a:tbl>
              <a:tblPr firstRow="1" firstCol="1" bandRow="1"/>
              <a:tblGrid>
                <a:gridCol w="4442044"/>
                <a:gridCol w="452869"/>
                <a:gridCol w="453853"/>
                <a:gridCol w="549348"/>
                <a:gridCol w="473543"/>
                <a:gridCol w="458774"/>
                <a:gridCol w="452869"/>
                <a:gridCol w="473543"/>
                <a:gridCol w="467635"/>
                <a:gridCol w="465667"/>
                <a:gridCol w="453853"/>
              </a:tblGrid>
              <a:tr h="57606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orgán hadů na vnímání pachů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36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                       2. druh užovky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3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</a:t>
                      </a: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 náš jedovatý had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36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                       4. skupina obratlovců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druhový název slepýše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36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6. nejpočetnější skupina plazů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517232"/>
            <a:ext cx="816839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TAJENKA:  </a:t>
            </a:r>
            <a:r>
              <a:rPr lang="cs-CZ" sz="3200" dirty="0" smtClean="0"/>
              <a:t>Naše</a:t>
            </a:r>
            <a:r>
              <a:rPr lang="cs-CZ" sz="3200" b="1" dirty="0" smtClean="0"/>
              <a:t> </a:t>
            </a:r>
            <a:r>
              <a:rPr lang="cs-CZ" sz="3200" dirty="0"/>
              <a:t>b</a:t>
            </a:r>
            <a:r>
              <a:rPr lang="cs-CZ" sz="3200" dirty="0" smtClean="0"/>
              <a:t>eznohá ještěrka je………</a:t>
            </a:r>
            <a:r>
              <a:rPr lang="cs-CZ" sz="3200" b="1" dirty="0" smtClean="0">
                <a:solidFill>
                  <a:srgbClr val="FF0000"/>
                </a:solidFill>
              </a:rPr>
              <a:t>SLEPÝŠ</a:t>
            </a:r>
            <a:endParaRPr lang="cs-CZ" sz="32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04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/>
            <a:endParaRPr lang="cs-CZ" sz="4400" dirty="0"/>
          </a:p>
          <a:p>
            <a:pPr marL="0" indent="0">
              <a:buNone/>
            </a:pPr>
            <a:r>
              <a:rPr lang="cs-CZ" sz="8000" b="1" dirty="0" smtClean="0"/>
              <a:t>učebnice</a:t>
            </a:r>
            <a:r>
              <a:rPr lang="cs-CZ" sz="8000" b="1" dirty="0"/>
              <a:t>:</a:t>
            </a:r>
          </a:p>
          <a:p>
            <a:pPr marL="0" indent="0">
              <a:buNone/>
            </a:pPr>
            <a:r>
              <a:rPr lang="cs-CZ" sz="6400" dirty="0"/>
              <a:t>ČABRADOVÁ, Věra. </a:t>
            </a:r>
            <a:r>
              <a:rPr lang="cs-CZ" sz="6400" i="1" dirty="0"/>
              <a:t>Přírodopis 7: učebnice pro základní školy a víceletá gymnázia</a:t>
            </a:r>
            <a:r>
              <a:rPr lang="cs-CZ" sz="6400" dirty="0"/>
              <a:t>. Plzeň: Fraus, 2005, 128 s. ISBN 80-723-8424-4. </a:t>
            </a:r>
          </a:p>
          <a:p>
            <a:pPr marL="0" indent="0">
              <a:buNone/>
            </a:pPr>
            <a:r>
              <a:rPr lang="cs-CZ" sz="6400" dirty="0"/>
              <a:t> </a:t>
            </a:r>
          </a:p>
          <a:p>
            <a:endParaRPr lang="cs-CZ" sz="6400" dirty="0"/>
          </a:p>
          <a:p>
            <a:pPr marL="0" indent="0">
              <a:buNone/>
            </a:pPr>
            <a:r>
              <a:rPr lang="cs-CZ" sz="8000" b="1" dirty="0" smtClean="0"/>
              <a:t>obrázky</a:t>
            </a:r>
            <a:r>
              <a:rPr lang="cs-CZ" sz="8000" b="1" dirty="0"/>
              <a:t>:</a:t>
            </a:r>
          </a:p>
          <a:p>
            <a:endParaRPr lang="cs-CZ" sz="4000" dirty="0"/>
          </a:p>
          <a:p>
            <a:pPr marL="0" indent="0">
              <a:buNone/>
            </a:pPr>
            <a:r>
              <a:rPr lang="cs-CZ" sz="7200" dirty="0"/>
              <a:t>Wikipedie: gekon. </a:t>
            </a:r>
            <a:r>
              <a:rPr lang="cs-CZ" sz="7200" i="1" dirty="0"/>
              <a:t>Wikipedie: gekon</a:t>
            </a:r>
            <a:r>
              <a:rPr lang="cs-CZ" sz="7200" dirty="0"/>
              <a:t> [online]. 2013 [cit. 2013-07-26]. Dostupné z: http://cs.wikipedia.org/wiki/Soubor:Cosym_platy_060412_4791_tdp.jpg </a:t>
            </a:r>
          </a:p>
          <a:p>
            <a:pPr marL="0" indent="0">
              <a:buNone/>
            </a:pPr>
            <a:r>
              <a:rPr lang="cs-CZ" sz="7200" dirty="0"/>
              <a:t>Wikipedie: chameleon obecný. </a:t>
            </a:r>
            <a:r>
              <a:rPr lang="cs-CZ" sz="7200" i="1" dirty="0"/>
              <a:t>Wikipedie: chameleon obecný</a:t>
            </a:r>
            <a:r>
              <a:rPr lang="cs-CZ" sz="7200" dirty="0"/>
              <a:t> [online]. 2013 [cit. 2013-08-05]. Dostupné z: http://cs.wikipedia.org/wiki/Soubor:Chamaeleo_chamaeleon_iberico.jpg </a:t>
            </a:r>
          </a:p>
          <a:p>
            <a:pPr marL="0" indent="0">
              <a:buNone/>
            </a:pPr>
            <a:r>
              <a:rPr lang="cs-CZ" sz="7200" dirty="0"/>
              <a:t>Wikipedie: varan komodský. </a:t>
            </a:r>
            <a:r>
              <a:rPr lang="cs-CZ" sz="7200" i="1" dirty="0"/>
              <a:t>Wikipedie: varan komodský</a:t>
            </a:r>
            <a:r>
              <a:rPr lang="cs-CZ" sz="7200" dirty="0"/>
              <a:t> [online]. 2013 [cit. 2013-08-05]. Dostupné z: http://</a:t>
            </a:r>
            <a:r>
              <a:rPr lang="cs-CZ" sz="7200" dirty="0" smtClean="0"/>
              <a:t>cs.wikipedia.org/wiki/Soubor:Varanus_komodoensis.jpg</a:t>
            </a:r>
            <a:endParaRPr lang="cs-CZ" sz="1800" dirty="0"/>
          </a:p>
          <a:p>
            <a:pPr marL="0" indent="0">
              <a:buNone/>
            </a:pPr>
            <a:r>
              <a:rPr lang="cs-CZ" sz="7200" dirty="0"/>
              <a:t>Wikipedie: leguán zelený. </a:t>
            </a:r>
            <a:r>
              <a:rPr lang="cs-CZ" sz="7200" i="1" dirty="0"/>
              <a:t>Wikipedie: leguán zelený</a:t>
            </a:r>
            <a:r>
              <a:rPr lang="cs-CZ" sz="7200" dirty="0"/>
              <a:t> [online]. 2013 [cit. 2013-08-05]. Dostupné z: http://cs.wikipedia.org/wiki/Soubor:MC_GruenerLeguan.jpg </a:t>
            </a:r>
          </a:p>
          <a:p>
            <a:pPr marL="0" indent="0">
              <a:buNone/>
            </a:pPr>
            <a:endParaRPr lang="cs-CZ" sz="7200" dirty="0"/>
          </a:p>
          <a:p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9385378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352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CIZOKRAJNÍ JEŠTĚŘI /po výkladu zapiš do sešitu/</vt:lpstr>
      <vt:lpstr>Prezentace aplikace PowerPoint</vt:lpstr>
      <vt:lpstr>Prezentace aplikace PowerPoint</vt:lpstr>
      <vt:lpstr>Prezentace aplikace PowerPoint</vt:lpstr>
      <vt:lpstr>Zopakuj si vědomosti o našich plazech v doplňovač-ce, vyplňuj do pracovního listu.  /žáci mohou použít program ActivInspire/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22</cp:revision>
  <dcterms:created xsi:type="dcterms:W3CDTF">2013-07-26T17:33:53Z</dcterms:created>
  <dcterms:modified xsi:type="dcterms:W3CDTF">2013-12-11T12:24:26Z</dcterms:modified>
</cp:coreProperties>
</file>