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67" r:id="rId2"/>
    <p:sldId id="268" r:id="rId3"/>
    <p:sldId id="263" r:id="rId4"/>
    <p:sldId id="258" r:id="rId5"/>
    <p:sldId id="266" r:id="rId6"/>
    <p:sldId id="259" r:id="rId7"/>
    <p:sldId id="260" r:id="rId8"/>
    <p:sldId id="261" r:id="rId9"/>
    <p:sldId id="262" r:id="rId10"/>
    <p:sldId id="270" r:id="rId11"/>
    <p:sldId id="269" r:id="rId12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FF3399"/>
    <a:srgbClr val="CC0000"/>
    <a:srgbClr val="00CC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AF300ED6-FD79-42F1-A1F7-376741ABDA1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758651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8907E8F-408F-4932-B89E-16F5A3E0BE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791907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7D2B31F5-AAC6-4456-A428-4A036D9CC143}" type="slidenum">
              <a:rPr lang="cs-CZ" altLang="cs-CZ" smtClean="0"/>
              <a:pPr algn="r" eaLnBrk="1" hangingPunct="1">
                <a:spcBef>
                  <a:spcPct val="0"/>
                </a:spcBef>
              </a:pPr>
              <a:t>4</a:t>
            </a:fld>
            <a:endParaRPr lang="cs-CZ" altLang="cs-CZ" smtClean="0"/>
          </a:p>
        </p:txBody>
      </p:sp>
      <p:sp>
        <p:nvSpPr>
          <p:cNvPr id="14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548F43-5668-4038-9FBD-EFC00908487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78279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BD712D-77B3-4E91-9955-E33A7D44A53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304721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22F445-EDA7-4702-A795-A64185A1771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647367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0E889D-35B1-4A5C-A404-FCBB7B95500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77033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C5E845-6C2D-4648-9BB6-1F90D950267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77284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06B812-E6CF-4598-886E-B382C1BA62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586829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575440-E582-46C6-8D03-F61AD121A9E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15810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0897CD-0D10-443E-B1CB-59219FFC14B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524434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FFB282-E0DD-4E12-9559-E25CFB1802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918117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85E492-41C6-4DE4-B71E-5AA0511E53B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6051633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1BB3F6-1D0A-461C-BA28-5A7A5938C65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381681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EA5BE2C-3F7F-4562-B960-199B4C902F7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1122004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Elektromagnetická indukce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Indukce, cívka, pohyb vodiče, pohyb magnet. pole,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Flemingova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pravidla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Základy elektrotechniky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škola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– 16 let, obory elektro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a seznam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Elektromagnetická indukce</a:t>
            </a: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8903BF8-03B6-4642-8151-34C35CFFAA8B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VY_32_INOVACE_36_716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Dag name="">
                  <a:cont type="tree" name="">
                    <a:effect ref="fillLine"/>
                    <a:outerShdw dist="38100" dir="13500000" algn="br">
                      <a:srgbClr val="FFFFFF"/>
                    </a:outerShdw>
                  </a:cont>
                  <a:cont type="tree" name="">
                    <a:effect ref="fillLine"/>
                    <a:outerShdw dist="38100" dir="2700000" algn="tl">
                      <a:srgbClr val="999999"/>
                    </a:outerShdw>
                  </a:cont>
                  <a:effect ref="fillLine"/>
                </a:effectDag>
              </a:rPr>
              <a:t>ZÁKLADY ELEKTROTECHNIKY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15925" y="2443163"/>
            <a:ext cx="8337550" cy="34544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altLang="cs-CZ" sz="51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ELEKTROMAGNETICKÁ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altLang="cs-CZ" sz="51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 INDUKCE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altLang="cs-CZ" sz="5100" b="1" i="1" dirty="0" smtClean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7" name="Rectangle 9"/>
          <p:cNvSpPr>
            <a:spLocks noGrp="1" noChangeArrowheads="1"/>
          </p:cNvSpPr>
          <p:nvPr>
            <p:ph type="subTitle" idx="1"/>
          </p:nvPr>
        </p:nvSpPr>
        <p:spPr>
          <a:xfrm>
            <a:off x="658813" y="1270000"/>
            <a:ext cx="7991475" cy="1752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altLang="cs-CZ" sz="1500" b="1" i="1" smtClean="0">
                <a:solidFill>
                  <a:srgbClr val="CC0000"/>
                </a:solidFill>
                <a:latin typeface="Bookman Old Style" pitchFamily="18" charset="0"/>
              </a:rPr>
              <a:t>     </a:t>
            </a:r>
            <a:r>
              <a:rPr lang="cs-CZ" altLang="cs-CZ" sz="2800" b="1" i="1" smtClean="0">
                <a:solidFill>
                  <a:srgbClr val="CC0000"/>
                </a:solidFill>
                <a:latin typeface="Bookman Old Style" pitchFamily="18" charset="0"/>
              </a:rPr>
              <a:t>Dochází-li ke vzájemnému pohybu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b="1" i="1" smtClean="0">
                <a:solidFill>
                  <a:srgbClr val="CC0000"/>
                </a:solidFill>
                <a:latin typeface="Bookman Old Style" pitchFamily="18" charset="0"/>
              </a:rPr>
              <a:t> vodiče (cívky) a magnetického pole,</a:t>
            </a:r>
          </a:p>
          <a:p>
            <a:pPr eaLnBrk="1" hangingPunct="1">
              <a:lnSpc>
                <a:spcPct val="80000"/>
              </a:lnSpc>
            </a:pPr>
            <a:r>
              <a:rPr lang="cs-CZ" altLang="cs-CZ" sz="2800" b="1" i="1" smtClean="0">
                <a:solidFill>
                  <a:srgbClr val="CC0000"/>
                </a:solidFill>
                <a:latin typeface="Bookman Old Style" pitchFamily="18" charset="0"/>
              </a:rPr>
              <a:t> indukuje se ve vodiči elektrické napětí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>
                <a:solidFill>
                  <a:srgbClr val="0033CC"/>
                </a:solidFill>
              </a:rPr>
              <a:t>Vodič je v klidu – pohybuje se magnetické pole</a:t>
            </a:r>
            <a:r>
              <a:rPr lang="cs-CZ" altLang="cs-CZ" sz="2800" smtClean="0"/>
              <a:t/>
            </a:r>
            <a:br>
              <a:rPr lang="cs-CZ" altLang="cs-CZ" sz="2800" smtClean="0"/>
            </a:br>
            <a:r>
              <a:rPr lang="cs-CZ" altLang="cs-CZ" sz="1800" smtClean="0"/>
              <a:t>polarita indukovaného napětí závisí na směru pohybu</a:t>
            </a:r>
          </a:p>
        </p:txBody>
      </p:sp>
      <p:pic>
        <p:nvPicPr>
          <p:cNvPr id="4109" name="Picture 13" descr="Indukce - pohyblivý magnet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1844675"/>
            <a:ext cx="6265863" cy="32829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2400" smtClean="0">
                <a:solidFill>
                  <a:srgbClr val="0033CC"/>
                </a:solidFill>
              </a:rPr>
              <a:t>Jiné znázornění tohoto způsobu</a:t>
            </a:r>
            <a:endParaRPr lang="cs-CZ" altLang="cs-CZ" smtClean="0">
              <a:solidFill>
                <a:srgbClr val="0033CC"/>
              </a:solidFill>
            </a:endParaRPr>
          </a:p>
        </p:txBody>
      </p:sp>
      <p:pic>
        <p:nvPicPr>
          <p:cNvPr id="15364" name="Picture 4" descr="Indukované napětí - pohyb magnetu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989138"/>
            <a:ext cx="6697662" cy="34432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>
                <a:solidFill>
                  <a:srgbClr val="0033CC"/>
                </a:solidFill>
              </a:rPr>
              <a:t>Magnetické pole je stálé – pohybuje se vodič</a:t>
            </a:r>
            <a:endParaRPr lang="cs-CZ" altLang="cs-CZ" sz="2800" smtClean="0"/>
          </a:p>
        </p:txBody>
      </p:sp>
      <p:pic>
        <p:nvPicPr>
          <p:cNvPr id="8196" name="Picture 4" descr="Indukce - pohyblivá cívka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27313" y="1557338"/>
            <a:ext cx="4384675" cy="43926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60350"/>
            <a:ext cx="8064500" cy="1714500"/>
          </a:xfrm>
        </p:spPr>
        <p:txBody>
          <a:bodyPr/>
          <a:lstStyle/>
          <a:p>
            <a:pPr eaLnBrk="1" hangingPunct="1"/>
            <a:r>
              <a:rPr lang="cs-CZ" altLang="cs-CZ" sz="3200" smtClean="0">
                <a:solidFill>
                  <a:srgbClr val="0033CC"/>
                </a:solidFill>
              </a:rPr>
              <a:t>Vodič je v klidu – magnetické pole se mění </a:t>
            </a:r>
            <a:r>
              <a:rPr lang="cs-CZ" altLang="cs-CZ" sz="3200" smtClean="0"/>
              <a:t/>
            </a:r>
            <a:br>
              <a:rPr lang="cs-CZ" altLang="cs-CZ" sz="3200" smtClean="0"/>
            </a:br>
            <a:r>
              <a:rPr lang="cs-CZ" altLang="cs-CZ" sz="2000" smtClean="0"/>
              <a:t>vodiče sekundární (pasivní) cívky jsou v proměnném magnetickém poli primární (aktivní) cívky</a:t>
            </a:r>
          </a:p>
        </p:txBody>
      </p:sp>
      <p:pic>
        <p:nvPicPr>
          <p:cNvPr id="9220" name="Picture 4" descr="Indukce - proměnné magnetické pol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2133600"/>
            <a:ext cx="5975350" cy="38560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2400" smtClean="0"/>
              <a:t>Směr proudu ve vodiči určujeme dle</a:t>
            </a:r>
            <a:br>
              <a:rPr lang="cs-CZ" altLang="cs-CZ" sz="2400" smtClean="0"/>
            </a:br>
            <a:r>
              <a:rPr lang="cs-CZ" altLang="cs-CZ" sz="2400" smtClean="0"/>
              <a:t> </a:t>
            </a:r>
            <a:r>
              <a:rPr lang="cs-CZ" altLang="cs-CZ" sz="2400" b="1" i="1" smtClean="0">
                <a:solidFill>
                  <a:srgbClr val="0033CC"/>
                </a:solidFill>
              </a:rPr>
              <a:t>Flemingova pravidla pravé ruky</a:t>
            </a:r>
          </a:p>
        </p:txBody>
      </p:sp>
      <p:pic>
        <p:nvPicPr>
          <p:cNvPr id="10244" name="Picture 4" descr="Flemingovo pravidlo pravé ruky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55875" y="1773238"/>
            <a:ext cx="4248150" cy="42322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z="2800" smtClean="0">
                <a:solidFill>
                  <a:srgbClr val="FF3399"/>
                </a:solidFill>
              </a:rPr>
              <a:t>Na čem závisí velikost indukovaného napětí?</a:t>
            </a:r>
          </a:p>
        </p:txBody>
      </p:sp>
      <p:pic>
        <p:nvPicPr>
          <p:cNvPr id="11268" name="Picture 4" descr="Indukované napětí - velikost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63600" y="2492375"/>
            <a:ext cx="7416800" cy="2778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44" name="Rectangle 5"/>
          <p:cNvSpPr>
            <a:spLocks noChangeArrowheads="1"/>
          </p:cNvSpPr>
          <p:nvPr/>
        </p:nvSpPr>
        <p:spPr bwMode="auto">
          <a:xfrm>
            <a:off x="827088" y="549275"/>
            <a:ext cx="7416800" cy="576263"/>
          </a:xfrm>
          <a:prstGeom prst="rect">
            <a:avLst/>
          </a:prstGeom>
          <a:noFill/>
          <a:ln w="28575">
            <a:solidFill>
              <a:schemeClr val="folHlink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cs-CZ" altLang="cs-CZ" sz="1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250" y="347663"/>
            <a:ext cx="8229600" cy="1143000"/>
          </a:xfrm>
        </p:spPr>
        <p:txBody>
          <a:bodyPr/>
          <a:lstStyle/>
          <a:p>
            <a:r>
              <a:rPr lang="cs-CZ" altLang="cs-CZ" sz="3200" b="1" smtClean="0"/>
              <a:t>Souhrn učiva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39838" y="2043113"/>
            <a:ext cx="7437437" cy="4525962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cs-CZ" altLang="cs-CZ" sz="2400" b="1" smtClean="0">
                <a:latin typeface="Calibri" pitchFamily="34" charset="0"/>
              </a:rPr>
              <a:t>Kontrolní otázky:</a:t>
            </a:r>
          </a:p>
          <a:p>
            <a:pPr lvl="1">
              <a:buFont typeface="Arial" charset="0"/>
              <a:buChar char="•"/>
            </a:pPr>
            <a:r>
              <a:rPr lang="cs-CZ" altLang="cs-CZ" sz="2400" smtClean="0">
                <a:latin typeface="Calibri" pitchFamily="34" charset="0"/>
              </a:rPr>
              <a:t>Kdy se ve vodiči indukuje elektrické napětí?</a:t>
            </a:r>
          </a:p>
          <a:p>
            <a:pPr lvl="1">
              <a:buFont typeface="Arial" charset="0"/>
              <a:buChar char="•"/>
            </a:pPr>
            <a:r>
              <a:rPr lang="cs-CZ" altLang="cs-CZ" sz="2400" smtClean="0">
                <a:latin typeface="Calibri" pitchFamily="34" charset="0"/>
              </a:rPr>
              <a:t>Na čem závisí velikost indukovaného napětí?</a:t>
            </a:r>
          </a:p>
          <a:p>
            <a:pPr lvl="1">
              <a:buFont typeface="Arial" charset="0"/>
              <a:buChar char="•"/>
            </a:pPr>
            <a:r>
              <a:rPr lang="cs-CZ" altLang="cs-CZ" sz="2400" smtClean="0">
                <a:latin typeface="Calibri" pitchFamily="34" charset="0"/>
              </a:rPr>
              <a:t>Jak určíme směr proudu ve vodiči?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5213" y="833438"/>
            <a:ext cx="4699000" cy="642937"/>
          </a:xfrm>
        </p:spPr>
        <p:txBody>
          <a:bodyPr/>
          <a:lstStyle/>
          <a:p>
            <a:r>
              <a:rPr lang="cs-CZ" altLang="cs-CZ" sz="3200" b="1" smtClean="0"/>
              <a:t>Použité zdroje</a:t>
            </a:r>
            <a:endParaRPr lang="cs-CZ" altLang="cs-CZ" sz="32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1313" y="2290763"/>
            <a:ext cx="6808787" cy="3835400"/>
          </a:xfrm>
        </p:spPr>
        <p:txBody>
          <a:bodyPr/>
          <a:lstStyle/>
          <a:p>
            <a:pPr marL="0" indent="0">
              <a:buFontTx/>
              <a:buNone/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Text vlastní</a:t>
            </a:r>
          </a:p>
          <a:p>
            <a:pPr marL="0" indent="0">
              <a:buFontTx/>
              <a:buNone/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Obrázky z knih:</a:t>
            </a:r>
          </a:p>
          <a:p>
            <a:pPr>
              <a:defRPr/>
            </a:pPr>
            <a:r>
              <a:rPr lang="cs-CZ" sz="2400" dirty="0" smtClean="0">
                <a:latin typeface="Calibri" panose="020F0502020204030204" pitchFamily="34" charset="0"/>
              </a:rPr>
              <a:t>Ing. VOŽENÍLEK, Ladislav; PhDr. ŘEŠÁTKO, Miloš</a:t>
            </a:r>
          </a:p>
          <a:p>
            <a:pPr marL="0" indent="0">
              <a:buFontTx/>
              <a:buNone/>
              <a:defRPr/>
            </a:pPr>
            <a:r>
              <a:rPr lang="cs-CZ" sz="2400" i="1" dirty="0" smtClean="0">
                <a:latin typeface="Calibri" panose="020F0502020204030204" pitchFamily="34" charset="0"/>
              </a:rPr>
              <a:t>	Základy elektrotechniky I</a:t>
            </a:r>
            <a:r>
              <a:rPr lang="cs-CZ" sz="2400" dirty="0" smtClean="0">
                <a:latin typeface="Calibri" panose="020F0502020204030204" pitchFamily="34" charset="0"/>
              </a:rPr>
              <a:t>. Praha: SNTL, 1986</a:t>
            </a:r>
            <a:endParaRPr lang="cs-CZ" altLang="cs-CZ" sz="2400" dirty="0" smtClean="0">
              <a:latin typeface="Calibri" panose="020F0502020204030204" pitchFamily="34" charset="0"/>
            </a:endParaRPr>
          </a:p>
          <a:p>
            <a:pPr>
              <a:defRPr/>
            </a:pPr>
            <a:r>
              <a:rPr lang="cs-CZ" sz="2400" dirty="0" smtClean="0">
                <a:latin typeface="Calibri" panose="020F0502020204030204" pitchFamily="34" charset="0"/>
              </a:rPr>
              <a:t>OPAVA, Zdeněk</a:t>
            </a:r>
          </a:p>
          <a:p>
            <a:pPr marL="0" indent="0">
              <a:buFontTx/>
              <a:buNone/>
              <a:defRPr/>
            </a:pPr>
            <a:r>
              <a:rPr lang="cs-CZ" sz="2400" i="1" dirty="0" smtClean="0">
                <a:latin typeface="Calibri" panose="020F0502020204030204" pitchFamily="34" charset="0"/>
              </a:rPr>
              <a:t>	Elektřina kolem nás</a:t>
            </a:r>
            <a:r>
              <a:rPr lang="cs-CZ" sz="2400" dirty="0" smtClean="0">
                <a:latin typeface="Calibri" panose="020F0502020204030204" pitchFamily="34" charset="0"/>
              </a:rPr>
              <a:t>. Praha: Albatros, 1985</a:t>
            </a:r>
            <a:endParaRPr lang="cs-CZ" altLang="cs-CZ" sz="2400" dirty="0" smtClean="0">
              <a:latin typeface="Calibri" panose="020F0502020204030204" pitchFamily="34" charset="0"/>
            </a:endParaRPr>
          </a:p>
          <a:p>
            <a:pPr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1684</TotalTime>
  <Words>229</Words>
  <Application>Microsoft Office PowerPoint</Application>
  <PresentationFormat>Předvádění na obrazovce (4:3)</PresentationFormat>
  <Paragraphs>63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Výchozí návrh</vt:lpstr>
      <vt:lpstr>STŘEDNÍ ŠKOLA STAVEBNÍ A TECHNICKÁ Ústí nad Labem, Čelakovského 5, příspěvková organizace Páteřní škola Ústeckého kraje</vt:lpstr>
      <vt:lpstr>ZÁKLADY ELEKTROTECHNIKY</vt:lpstr>
      <vt:lpstr>Prezentace aplikace PowerPoint</vt:lpstr>
      <vt:lpstr>Vodič je v klidu – pohybuje se magnetické pole polarita indukovaného napětí závisí na směru pohybu</vt:lpstr>
      <vt:lpstr>Jiné znázornění tohoto způsobu</vt:lpstr>
      <vt:lpstr>Magnetické pole je stálé – pohybuje se vodič</vt:lpstr>
      <vt:lpstr>Vodič je v klidu – magnetické pole se mění  vodiče sekundární (pasivní) cívky jsou v proměnném magnetickém poli primární (aktivní) cívky</vt:lpstr>
      <vt:lpstr>Směr proudu ve vodiči určujeme dle  Flemingova pravidla pravé ruky</vt:lpstr>
      <vt:lpstr>Na čem závisí velikost indukovaného napětí?</vt:lpstr>
      <vt:lpstr>Souhrn učiva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Karel Filas, Ing.</cp:lastModifiedBy>
  <cp:revision>46</cp:revision>
  <dcterms:created xsi:type="dcterms:W3CDTF">2006-12-09T22:12:50Z</dcterms:created>
  <dcterms:modified xsi:type="dcterms:W3CDTF">2013-12-20T18:58:17Z</dcterms:modified>
</cp:coreProperties>
</file>