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97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4.xml"/><Relationship Id="rId4" Type="http://schemas.openxmlformats.org/officeDocument/2006/relationships/slide" Target="../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64B1D9-F532-49D3-934B-24A394E96815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D81C959-4C6A-48EB-B7D2-BA34A8F02B4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Základní části</a:t>
          </a:r>
          <a:endParaRPr lang="cs-CZ" dirty="0"/>
        </a:p>
      </dgm:t>
    </dgm:pt>
    <dgm:pt modelId="{F483E653-AA01-4238-A5B4-EEF6E8EC1C3A}" type="parTrans" cxnId="{70697AA3-9B04-476E-83D5-11A08A0B9FE6}">
      <dgm:prSet/>
      <dgm:spPr/>
      <dgm:t>
        <a:bodyPr/>
        <a:lstStyle/>
        <a:p>
          <a:endParaRPr lang="cs-CZ"/>
        </a:p>
      </dgm:t>
    </dgm:pt>
    <dgm:pt modelId="{647CDDFD-FCD3-4EDA-B4DD-EE3A78252917}" type="sibTrans" cxnId="{70697AA3-9B04-476E-83D5-11A08A0B9FE6}">
      <dgm:prSet/>
      <dgm:spPr/>
      <dgm:t>
        <a:bodyPr/>
        <a:lstStyle/>
        <a:p>
          <a:endParaRPr lang="cs-CZ"/>
        </a:p>
      </dgm:t>
    </dgm:pt>
    <dgm:pt modelId="{13852018-AAA4-4645-8BEC-2A457112603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Vznik</a:t>
          </a:r>
          <a:endParaRPr lang="cs-CZ" dirty="0"/>
        </a:p>
      </dgm:t>
    </dgm:pt>
    <dgm:pt modelId="{67BE5083-A883-4F37-AF8C-A6841C3B2F90}" type="parTrans" cxnId="{2F829204-5DAB-46EF-B815-3D76E702D2C9}">
      <dgm:prSet/>
      <dgm:spPr/>
      <dgm:t>
        <a:bodyPr/>
        <a:lstStyle/>
        <a:p>
          <a:endParaRPr lang="cs-CZ"/>
        </a:p>
      </dgm:t>
    </dgm:pt>
    <dgm:pt modelId="{E8FA4982-65B6-4773-BF96-BEC3CB81B27D}" type="sibTrans" cxnId="{2F829204-5DAB-46EF-B815-3D76E702D2C9}">
      <dgm:prSet/>
      <dgm:spPr/>
      <dgm:t>
        <a:bodyPr/>
        <a:lstStyle/>
        <a:p>
          <a:endParaRPr lang="cs-CZ"/>
        </a:p>
      </dgm:t>
    </dgm:pt>
    <dgm:pt modelId="{CF8E3894-C9C3-408E-B371-F2316190F120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Popis</a:t>
          </a:r>
          <a:endParaRPr lang="cs-CZ" dirty="0"/>
        </a:p>
      </dgm:t>
    </dgm:pt>
    <dgm:pt modelId="{122124C7-2A56-4B40-B5DD-4C8B87D175CE}" type="parTrans" cxnId="{01C5B129-1DFE-4069-9B30-B809772FFCD2}">
      <dgm:prSet/>
      <dgm:spPr/>
      <dgm:t>
        <a:bodyPr/>
        <a:lstStyle/>
        <a:p>
          <a:endParaRPr lang="cs-CZ"/>
        </a:p>
      </dgm:t>
    </dgm:pt>
    <dgm:pt modelId="{DD14CF29-8441-4AD0-8ADC-BD0970584737}" type="sibTrans" cxnId="{01C5B129-1DFE-4069-9B30-B809772FFCD2}">
      <dgm:prSet/>
      <dgm:spPr/>
      <dgm:t>
        <a:bodyPr/>
        <a:lstStyle/>
        <a:p>
          <a:endParaRPr lang="cs-CZ"/>
        </a:p>
      </dgm:t>
    </dgm:pt>
    <dgm:pt modelId="{DDE94166-26FD-4F28-86C8-BD930F8498F8}">
      <dgm:prSet/>
      <dgm:spPr>
        <a:solidFill>
          <a:srgbClr val="7030A0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Význam</a:t>
          </a:r>
          <a:endParaRPr lang="cs-CZ" dirty="0"/>
        </a:p>
      </dgm:t>
    </dgm:pt>
    <dgm:pt modelId="{CDFB48CC-3173-44EF-8240-9F7614C0FC4F}" type="parTrans" cxnId="{E91698F8-80DD-4090-AAB6-5B7C97FFB809}">
      <dgm:prSet/>
      <dgm:spPr/>
      <dgm:t>
        <a:bodyPr/>
        <a:lstStyle/>
        <a:p>
          <a:endParaRPr lang="cs-CZ"/>
        </a:p>
      </dgm:t>
    </dgm:pt>
    <dgm:pt modelId="{20000C59-6E3A-4EF2-B1F1-8653262E7A85}" type="sibTrans" cxnId="{E91698F8-80DD-4090-AAB6-5B7C97FFB809}">
      <dgm:prSet/>
      <dgm:spPr/>
      <dgm:t>
        <a:bodyPr/>
        <a:lstStyle/>
        <a:p>
          <a:endParaRPr lang="cs-CZ"/>
        </a:p>
      </dgm:t>
    </dgm:pt>
    <dgm:pt modelId="{D63089C7-04D3-4BC8-99E9-952B042ECE49}" type="pres">
      <dgm:prSet presAssocID="{3C64B1D9-F532-49D3-934B-24A394E96815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788263C-E52C-4A06-AE9A-F77674E2CA16}" type="pres">
      <dgm:prSet presAssocID="{6D81C959-4C6A-48EB-B7D2-BA34A8F02B4F}" presName="parentLin" presStyleCnt="0"/>
      <dgm:spPr/>
    </dgm:pt>
    <dgm:pt modelId="{898C94DD-33CF-492F-B55C-5B2EF1554E18}" type="pres">
      <dgm:prSet presAssocID="{6D81C959-4C6A-48EB-B7D2-BA34A8F02B4F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7FACD2D0-470B-40A0-83CD-C30DC655BBC4}" type="pres">
      <dgm:prSet presAssocID="{6D81C959-4C6A-48EB-B7D2-BA34A8F02B4F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073898-144C-4DC9-869B-A1569985BCB5}" type="pres">
      <dgm:prSet presAssocID="{6D81C959-4C6A-48EB-B7D2-BA34A8F02B4F}" presName="negativeSpace" presStyleCnt="0"/>
      <dgm:spPr/>
    </dgm:pt>
    <dgm:pt modelId="{2DCBAE3C-F9BE-40CB-8452-4DE785175DFD}" type="pres">
      <dgm:prSet presAssocID="{6D81C959-4C6A-48EB-B7D2-BA34A8F02B4F}" presName="childText" presStyleLbl="conFgAcc1" presStyleIdx="0" presStyleCnt="4">
        <dgm:presLayoutVars>
          <dgm:bulletEnabled val="1"/>
        </dgm:presLayoutVars>
      </dgm:prSet>
      <dgm:spPr/>
    </dgm:pt>
    <dgm:pt modelId="{DBB5D206-B9B3-4EB7-81B2-2E0E85A5A187}" type="pres">
      <dgm:prSet presAssocID="{647CDDFD-FCD3-4EDA-B4DD-EE3A78252917}" presName="spaceBetweenRectangles" presStyleCnt="0"/>
      <dgm:spPr/>
    </dgm:pt>
    <dgm:pt modelId="{E30BE1BC-82F4-4DE8-8341-7CBD50578B80}" type="pres">
      <dgm:prSet presAssocID="{13852018-AAA4-4645-8BEC-2A4571126036}" presName="parentLin" presStyleCnt="0"/>
      <dgm:spPr/>
    </dgm:pt>
    <dgm:pt modelId="{F0CDC379-9C56-48FC-A9CE-6A3B2FB97412}" type="pres">
      <dgm:prSet presAssocID="{13852018-AAA4-4645-8BEC-2A4571126036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E7DAC544-C549-4D7B-BE04-FBFC163421C8}" type="pres">
      <dgm:prSet presAssocID="{13852018-AAA4-4645-8BEC-2A4571126036}" presName="parentText" presStyleLbl="node1" presStyleIdx="1" presStyleCnt="4" custLinFactNeighborX="2263" custLinFactNeighborY="-396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A3BF3F-E4CF-47FF-B4F5-38C96B7513DF}" type="pres">
      <dgm:prSet presAssocID="{13852018-AAA4-4645-8BEC-2A4571126036}" presName="negativeSpace" presStyleCnt="0"/>
      <dgm:spPr/>
    </dgm:pt>
    <dgm:pt modelId="{F0619611-7A4B-42EC-B7BD-27BFB9463011}" type="pres">
      <dgm:prSet presAssocID="{13852018-AAA4-4645-8BEC-2A4571126036}" presName="childText" presStyleLbl="conFgAcc1" presStyleIdx="1" presStyleCnt="4">
        <dgm:presLayoutVars>
          <dgm:bulletEnabled val="1"/>
        </dgm:presLayoutVars>
      </dgm:prSet>
      <dgm:spPr/>
    </dgm:pt>
    <dgm:pt modelId="{D0588E51-EE88-4277-B597-230F6D97AD94}" type="pres">
      <dgm:prSet presAssocID="{E8FA4982-65B6-4773-BF96-BEC3CB81B27D}" presName="spaceBetweenRectangles" presStyleCnt="0"/>
      <dgm:spPr/>
    </dgm:pt>
    <dgm:pt modelId="{BC2AB2D3-03BA-4295-9C44-929648E80853}" type="pres">
      <dgm:prSet presAssocID="{CF8E3894-C9C3-408E-B371-F2316190F120}" presName="parentLin" presStyleCnt="0"/>
      <dgm:spPr/>
    </dgm:pt>
    <dgm:pt modelId="{DA4CA3E0-275B-404E-A7D9-9EFBD956937B}" type="pres">
      <dgm:prSet presAssocID="{CF8E3894-C9C3-408E-B371-F2316190F120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5623EE69-0630-4DF5-8116-A415101F8380}" type="pres">
      <dgm:prSet presAssocID="{CF8E3894-C9C3-408E-B371-F2316190F120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B061B5-0DFF-432C-ABF9-D05AFEA4786F}" type="pres">
      <dgm:prSet presAssocID="{CF8E3894-C9C3-408E-B371-F2316190F120}" presName="negativeSpace" presStyleCnt="0"/>
      <dgm:spPr/>
    </dgm:pt>
    <dgm:pt modelId="{555CF6FE-B4FF-4708-9367-6FBE7A392B42}" type="pres">
      <dgm:prSet presAssocID="{CF8E3894-C9C3-408E-B371-F2316190F120}" presName="childText" presStyleLbl="conFgAcc1" presStyleIdx="2" presStyleCnt="4">
        <dgm:presLayoutVars>
          <dgm:bulletEnabled val="1"/>
        </dgm:presLayoutVars>
      </dgm:prSet>
      <dgm:spPr>
        <a:solidFill>
          <a:schemeClr val="bg1">
            <a:lumMod val="95000"/>
            <a:alpha val="90000"/>
          </a:schemeClr>
        </a:solidFill>
        <a:ln>
          <a:solidFill>
            <a:schemeClr val="accent6">
              <a:lumMod val="75000"/>
            </a:schemeClr>
          </a:solidFill>
        </a:ln>
      </dgm:spPr>
      <dgm:t>
        <a:bodyPr/>
        <a:lstStyle/>
        <a:p>
          <a:endParaRPr lang="cs-CZ"/>
        </a:p>
      </dgm:t>
    </dgm:pt>
    <dgm:pt modelId="{3B8940C9-6801-4D26-AB38-95F67ADC1AC4}" type="pres">
      <dgm:prSet presAssocID="{DD14CF29-8441-4AD0-8ADC-BD0970584737}" presName="spaceBetweenRectangles" presStyleCnt="0"/>
      <dgm:spPr/>
    </dgm:pt>
    <dgm:pt modelId="{4961D632-B092-4819-9F78-C6CA9C1EF004}" type="pres">
      <dgm:prSet presAssocID="{DDE94166-26FD-4F28-86C8-BD930F8498F8}" presName="parentLin" presStyleCnt="0"/>
      <dgm:spPr/>
    </dgm:pt>
    <dgm:pt modelId="{58384C99-55AE-4E64-8D9E-2D807E1DD10E}" type="pres">
      <dgm:prSet presAssocID="{DDE94166-26FD-4F28-86C8-BD930F8498F8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F6961734-C9A9-4E97-B40D-95DF68413353}" type="pres">
      <dgm:prSet presAssocID="{DDE94166-26FD-4F28-86C8-BD930F8498F8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215BFF-B7BD-4AB4-9AF2-C1CF5A864719}" type="pres">
      <dgm:prSet presAssocID="{DDE94166-26FD-4F28-86C8-BD930F8498F8}" presName="negativeSpace" presStyleCnt="0"/>
      <dgm:spPr/>
    </dgm:pt>
    <dgm:pt modelId="{FB8CC597-C93A-469B-8960-DE860180BAC0}" type="pres">
      <dgm:prSet presAssocID="{DDE94166-26FD-4F28-86C8-BD930F8498F8}" presName="childText" presStyleLbl="conFgAcc1" presStyleIdx="3" presStyleCnt="4">
        <dgm:presLayoutVars>
          <dgm:bulletEnabled val="1"/>
        </dgm:presLayoutVars>
      </dgm:prSet>
      <dgm:spPr>
        <a:ln>
          <a:solidFill>
            <a:srgbClr val="7030A0"/>
          </a:solidFill>
        </a:ln>
      </dgm:spPr>
      <dgm:t>
        <a:bodyPr/>
        <a:lstStyle/>
        <a:p>
          <a:endParaRPr lang="cs-CZ"/>
        </a:p>
      </dgm:t>
    </dgm:pt>
  </dgm:ptLst>
  <dgm:cxnLst>
    <dgm:cxn modelId="{01C5B129-1DFE-4069-9B30-B809772FFCD2}" srcId="{3C64B1D9-F532-49D3-934B-24A394E96815}" destId="{CF8E3894-C9C3-408E-B371-F2316190F120}" srcOrd="2" destOrd="0" parTransId="{122124C7-2A56-4B40-B5DD-4C8B87D175CE}" sibTransId="{DD14CF29-8441-4AD0-8ADC-BD0970584737}"/>
    <dgm:cxn modelId="{2F829204-5DAB-46EF-B815-3D76E702D2C9}" srcId="{3C64B1D9-F532-49D3-934B-24A394E96815}" destId="{13852018-AAA4-4645-8BEC-2A4571126036}" srcOrd="1" destOrd="0" parTransId="{67BE5083-A883-4F37-AF8C-A6841C3B2F90}" sibTransId="{E8FA4982-65B6-4773-BF96-BEC3CB81B27D}"/>
    <dgm:cxn modelId="{CD0A1BAE-2F27-4CA4-BE7A-422C74EA0923}" type="presOf" srcId="{DDE94166-26FD-4F28-86C8-BD930F8498F8}" destId="{58384C99-55AE-4E64-8D9E-2D807E1DD10E}" srcOrd="0" destOrd="0" presId="urn:microsoft.com/office/officeart/2005/8/layout/list1"/>
    <dgm:cxn modelId="{ABD8354F-C054-4076-A659-9FFCF1426BD1}" type="presOf" srcId="{13852018-AAA4-4645-8BEC-2A4571126036}" destId="{F0CDC379-9C56-48FC-A9CE-6A3B2FB97412}" srcOrd="0" destOrd="0" presId="urn:microsoft.com/office/officeart/2005/8/layout/list1"/>
    <dgm:cxn modelId="{AB227B9D-C63C-4378-B746-A9C26140D3AC}" type="presOf" srcId="{13852018-AAA4-4645-8BEC-2A4571126036}" destId="{E7DAC544-C549-4D7B-BE04-FBFC163421C8}" srcOrd="1" destOrd="0" presId="urn:microsoft.com/office/officeart/2005/8/layout/list1"/>
    <dgm:cxn modelId="{602E79DA-5E6F-4830-8D31-ED6D1AB97D96}" type="presOf" srcId="{DDE94166-26FD-4F28-86C8-BD930F8498F8}" destId="{F6961734-C9A9-4E97-B40D-95DF68413353}" srcOrd="1" destOrd="0" presId="urn:microsoft.com/office/officeart/2005/8/layout/list1"/>
    <dgm:cxn modelId="{70697AA3-9B04-476E-83D5-11A08A0B9FE6}" srcId="{3C64B1D9-F532-49D3-934B-24A394E96815}" destId="{6D81C959-4C6A-48EB-B7D2-BA34A8F02B4F}" srcOrd="0" destOrd="0" parTransId="{F483E653-AA01-4238-A5B4-EEF6E8EC1C3A}" sibTransId="{647CDDFD-FCD3-4EDA-B4DD-EE3A78252917}"/>
    <dgm:cxn modelId="{E91698F8-80DD-4090-AAB6-5B7C97FFB809}" srcId="{3C64B1D9-F532-49D3-934B-24A394E96815}" destId="{DDE94166-26FD-4F28-86C8-BD930F8498F8}" srcOrd="3" destOrd="0" parTransId="{CDFB48CC-3173-44EF-8240-9F7614C0FC4F}" sibTransId="{20000C59-6E3A-4EF2-B1F1-8653262E7A85}"/>
    <dgm:cxn modelId="{F4B4CD91-B12E-4615-8A4B-51CD7216497B}" type="presOf" srcId="{3C64B1D9-F532-49D3-934B-24A394E96815}" destId="{D63089C7-04D3-4BC8-99E9-952B042ECE49}" srcOrd="0" destOrd="0" presId="urn:microsoft.com/office/officeart/2005/8/layout/list1"/>
    <dgm:cxn modelId="{4A010D63-2091-4291-A6C2-723C218673EE}" type="presOf" srcId="{CF8E3894-C9C3-408E-B371-F2316190F120}" destId="{5623EE69-0630-4DF5-8116-A415101F8380}" srcOrd="1" destOrd="0" presId="urn:microsoft.com/office/officeart/2005/8/layout/list1"/>
    <dgm:cxn modelId="{0880EF60-A1B9-4BF6-855C-7178E8C5373D}" type="presOf" srcId="{6D81C959-4C6A-48EB-B7D2-BA34A8F02B4F}" destId="{898C94DD-33CF-492F-B55C-5B2EF1554E18}" srcOrd="0" destOrd="0" presId="urn:microsoft.com/office/officeart/2005/8/layout/list1"/>
    <dgm:cxn modelId="{65E084A4-849D-4C1C-B8A3-4147F0459080}" type="presOf" srcId="{6D81C959-4C6A-48EB-B7D2-BA34A8F02B4F}" destId="{7FACD2D0-470B-40A0-83CD-C30DC655BBC4}" srcOrd="1" destOrd="0" presId="urn:microsoft.com/office/officeart/2005/8/layout/list1"/>
    <dgm:cxn modelId="{43841F36-DE0E-404E-9E0D-2F9585B5CE03}" type="presOf" srcId="{CF8E3894-C9C3-408E-B371-F2316190F120}" destId="{DA4CA3E0-275B-404E-A7D9-9EFBD956937B}" srcOrd="0" destOrd="0" presId="urn:microsoft.com/office/officeart/2005/8/layout/list1"/>
    <dgm:cxn modelId="{F453EF2A-3B99-449F-B223-85175E519E79}" type="presParOf" srcId="{D63089C7-04D3-4BC8-99E9-952B042ECE49}" destId="{B788263C-E52C-4A06-AE9A-F77674E2CA16}" srcOrd="0" destOrd="0" presId="urn:microsoft.com/office/officeart/2005/8/layout/list1"/>
    <dgm:cxn modelId="{2F27B10D-7DE3-4611-A161-644CA254CC1B}" type="presParOf" srcId="{B788263C-E52C-4A06-AE9A-F77674E2CA16}" destId="{898C94DD-33CF-492F-B55C-5B2EF1554E18}" srcOrd="0" destOrd="0" presId="urn:microsoft.com/office/officeart/2005/8/layout/list1"/>
    <dgm:cxn modelId="{F88A5BC1-AE93-4920-8F4D-2B213FD30D57}" type="presParOf" srcId="{B788263C-E52C-4A06-AE9A-F77674E2CA16}" destId="{7FACD2D0-470B-40A0-83CD-C30DC655BBC4}" srcOrd="1" destOrd="0" presId="urn:microsoft.com/office/officeart/2005/8/layout/list1"/>
    <dgm:cxn modelId="{5C78408C-5CEC-4589-A79D-00C0F960DF28}" type="presParOf" srcId="{D63089C7-04D3-4BC8-99E9-952B042ECE49}" destId="{4C073898-144C-4DC9-869B-A1569985BCB5}" srcOrd="1" destOrd="0" presId="urn:microsoft.com/office/officeart/2005/8/layout/list1"/>
    <dgm:cxn modelId="{2A659EC1-0CBF-4C6A-9CF8-108B8BCA210D}" type="presParOf" srcId="{D63089C7-04D3-4BC8-99E9-952B042ECE49}" destId="{2DCBAE3C-F9BE-40CB-8452-4DE785175DFD}" srcOrd="2" destOrd="0" presId="urn:microsoft.com/office/officeart/2005/8/layout/list1"/>
    <dgm:cxn modelId="{0529C193-4C86-41D7-AEBB-5B1771CA7FFC}" type="presParOf" srcId="{D63089C7-04D3-4BC8-99E9-952B042ECE49}" destId="{DBB5D206-B9B3-4EB7-81B2-2E0E85A5A187}" srcOrd="3" destOrd="0" presId="urn:microsoft.com/office/officeart/2005/8/layout/list1"/>
    <dgm:cxn modelId="{23BD6F40-EA47-4D8A-BB4E-D0B37C7EA674}" type="presParOf" srcId="{D63089C7-04D3-4BC8-99E9-952B042ECE49}" destId="{E30BE1BC-82F4-4DE8-8341-7CBD50578B80}" srcOrd="4" destOrd="0" presId="urn:microsoft.com/office/officeart/2005/8/layout/list1"/>
    <dgm:cxn modelId="{F5FC39C0-32A5-4ACD-8CFA-30E9EA812088}" type="presParOf" srcId="{E30BE1BC-82F4-4DE8-8341-7CBD50578B80}" destId="{F0CDC379-9C56-48FC-A9CE-6A3B2FB97412}" srcOrd="0" destOrd="0" presId="urn:microsoft.com/office/officeart/2005/8/layout/list1"/>
    <dgm:cxn modelId="{874D9FCF-53A6-463F-B983-62449F5251D0}" type="presParOf" srcId="{E30BE1BC-82F4-4DE8-8341-7CBD50578B80}" destId="{E7DAC544-C549-4D7B-BE04-FBFC163421C8}" srcOrd="1" destOrd="0" presId="urn:microsoft.com/office/officeart/2005/8/layout/list1"/>
    <dgm:cxn modelId="{ABB9E370-FDA0-422A-B882-A07A4264A06A}" type="presParOf" srcId="{D63089C7-04D3-4BC8-99E9-952B042ECE49}" destId="{DCA3BF3F-E4CF-47FF-B4F5-38C96B7513DF}" srcOrd="5" destOrd="0" presId="urn:microsoft.com/office/officeart/2005/8/layout/list1"/>
    <dgm:cxn modelId="{64DAC03A-3E5B-469F-9240-4DD92129BD48}" type="presParOf" srcId="{D63089C7-04D3-4BC8-99E9-952B042ECE49}" destId="{F0619611-7A4B-42EC-B7BD-27BFB9463011}" srcOrd="6" destOrd="0" presId="urn:microsoft.com/office/officeart/2005/8/layout/list1"/>
    <dgm:cxn modelId="{7788E240-8F59-448C-992E-A380FAAFA2D3}" type="presParOf" srcId="{D63089C7-04D3-4BC8-99E9-952B042ECE49}" destId="{D0588E51-EE88-4277-B597-230F6D97AD94}" srcOrd="7" destOrd="0" presId="urn:microsoft.com/office/officeart/2005/8/layout/list1"/>
    <dgm:cxn modelId="{DCBF7421-2D54-49BA-9BEA-C47C16A84601}" type="presParOf" srcId="{D63089C7-04D3-4BC8-99E9-952B042ECE49}" destId="{BC2AB2D3-03BA-4295-9C44-929648E80853}" srcOrd="8" destOrd="0" presId="urn:microsoft.com/office/officeart/2005/8/layout/list1"/>
    <dgm:cxn modelId="{F1E101CD-E3FF-4886-B6B8-6E8F45F9A7B7}" type="presParOf" srcId="{BC2AB2D3-03BA-4295-9C44-929648E80853}" destId="{DA4CA3E0-275B-404E-A7D9-9EFBD956937B}" srcOrd="0" destOrd="0" presId="urn:microsoft.com/office/officeart/2005/8/layout/list1"/>
    <dgm:cxn modelId="{C0F8F559-7962-47D1-8B1E-0545299964E5}" type="presParOf" srcId="{BC2AB2D3-03BA-4295-9C44-929648E80853}" destId="{5623EE69-0630-4DF5-8116-A415101F8380}" srcOrd="1" destOrd="0" presId="urn:microsoft.com/office/officeart/2005/8/layout/list1"/>
    <dgm:cxn modelId="{F2A224F1-705F-444E-884A-01FFAA647E71}" type="presParOf" srcId="{D63089C7-04D3-4BC8-99E9-952B042ECE49}" destId="{01B061B5-0DFF-432C-ABF9-D05AFEA4786F}" srcOrd="9" destOrd="0" presId="urn:microsoft.com/office/officeart/2005/8/layout/list1"/>
    <dgm:cxn modelId="{1099EA2A-5D02-4CB1-A638-B865A37F966E}" type="presParOf" srcId="{D63089C7-04D3-4BC8-99E9-952B042ECE49}" destId="{555CF6FE-B4FF-4708-9367-6FBE7A392B42}" srcOrd="10" destOrd="0" presId="urn:microsoft.com/office/officeart/2005/8/layout/list1"/>
    <dgm:cxn modelId="{2577E795-A3C5-4C67-AB8D-809DD2D04E22}" type="presParOf" srcId="{D63089C7-04D3-4BC8-99E9-952B042ECE49}" destId="{3B8940C9-6801-4D26-AB38-95F67ADC1AC4}" srcOrd="11" destOrd="0" presId="urn:microsoft.com/office/officeart/2005/8/layout/list1"/>
    <dgm:cxn modelId="{42B9EC9C-E971-4802-AEA0-FA4F3894A879}" type="presParOf" srcId="{D63089C7-04D3-4BC8-99E9-952B042ECE49}" destId="{4961D632-B092-4819-9F78-C6CA9C1EF004}" srcOrd="12" destOrd="0" presId="urn:microsoft.com/office/officeart/2005/8/layout/list1"/>
    <dgm:cxn modelId="{6C51B4B3-24CB-4C22-820E-9FC8930AE078}" type="presParOf" srcId="{4961D632-B092-4819-9F78-C6CA9C1EF004}" destId="{58384C99-55AE-4E64-8D9E-2D807E1DD10E}" srcOrd="0" destOrd="0" presId="urn:microsoft.com/office/officeart/2005/8/layout/list1"/>
    <dgm:cxn modelId="{AF5175BF-F00B-425A-94E7-2D07ABC2A42E}" type="presParOf" srcId="{4961D632-B092-4819-9F78-C6CA9C1EF004}" destId="{F6961734-C9A9-4E97-B40D-95DF68413353}" srcOrd="1" destOrd="0" presId="urn:microsoft.com/office/officeart/2005/8/layout/list1"/>
    <dgm:cxn modelId="{88FE9D4A-1C50-4252-93B0-32878EE107C7}" type="presParOf" srcId="{D63089C7-04D3-4BC8-99E9-952B042ECE49}" destId="{70215BFF-B7BD-4AB4-9AF2-C1CF5A864719}" srcOrd="13" destOrd="0" presId="urn:microsoft.com/office/officeart/2005/8/layout/list1"/>
    <dgm:cxn modelId="{6B90C6C0-8C5D-4C4E-AC55-299AF12E1212}" type="presParOf" srcId="{D63089C7-04D3-4BC8-99E9-952B042ECE49}" destId="{FB8CC597-C93A-469B-8960-DE860180BAC0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DCBAE3C-F9BE-40CB-8452-4DE785175DFD}">
      <dsp:nvSpPr>
        <dsp:cNvPr id="0" name=""/>
        <dsp:cNvSpPr/>
      </dsp:nvSpPr>
      <dsp:spPr>
        <a:xfrm>
          <a:off x="0" y="34702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ACD2D0-470B-40A0-83CD-C30DC655BBC4}">
      <dsp:nvSpPr>
        <dsp:cNvPr id="0" name=""/>
        <dsp:cNvSpPr/>
      </dsp:nvSpPr>
      <dsp:spPr>
        <a:xfrm>
          <a:off x="304800" y="7539"/>
          <a:ext cx="4267200" cy="678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Základní části</a:t>
          </a:r>
          <a:endParaRPr lang="cs-CZ" sz="2300" kern="1200" dirty="0"/>
        </a:p>
      </dsp:txBody>
      <dsp:txXfrm>
        <a:off x="304800" y="7539"/>
        <a:ext cx="4267200" cy="678960"/>
      </dsp:txXfrm>
    </dsp:sp>
    <dsp:sp modelId="{F0619611-7A4B-42EC-B7BD-27BFB9463011}">
      <dsp:nvSpPr>
        <dsp:cNvPr id="0" name=""/>
        <dsp:cNvSpPr/>
      </dsp:nvSpPr>
      <dsp:spPr>
        <a:xfrm>
          <a:off x="0" y="139030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DAC544-C549-4D7B-BE04-FBFC163421C8}">
      <dsp:nvSpPr>
        <dsp:cNvPr id="0" name=""/>
        <dsp:cNvSpPr/>
      </dsp:nvSpPr>
      <dsp:spPr>
        <a:xfrm>
          <a:off x="311697" y="1023885"/>
          <a:ext cx="4267200" cy="678960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Vznik</a:t>
          </a:r>
          <a:endParaRPr lang="cs-CZ" sz="2300" kern="1200" dirty="0"/>
        </a:p>
      </dsp:txBody>
      <dsp:txXfrm>
        <a:off x="311697" y="1023885"/>
        <a:ext cx="4267200" cy="678960"/>
      </dsp:txXfrm>
    </dsp:sp>
    <dsp:sp modelId="{555CF6FE-B4FF-4708-9367-6FBE7A392B42}">
      <dsp:nvSpPr>
        <dsp:cNvPr id="0" name=""/>
        <dsp:cNvSpPr/>
      </dsp:nvSpPr>
      <dsp:spPr>
        <a:xfrm>
          <a:off x="0" y="2433580"/>
          <a:ext cx="6096000" cy="579600"/>
        </a:xfrm>
        <a:prstGeom prst="rect">
          <a:avLst/>
        </a:prstGeom>
        <a:solidFill>
          <a:schemeClr val="bg1">
            <a:lumMod val="95000"/>
            <a:alpha val="90000"/>
          </a:schemeClr>
        </a:solidFill>
        <a:ln w="25400" cap="flat" cmpd="sng" algn="ctr">
          <a:solidFill>
            <a:schemeClr val="accent6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23EE69-0630-4DF5-8116-A415101F8380}">
      <dsp:nvSpPr>
        <dsp:cNvPr id="0" name=""/>
        <dsp:cNvSpPr/>
      </dsp:nvSpPr>
      <dsp:spPr>
        <a:xfrm>
          <a:off x="304800" y="2094100"/>
          <a:ext cx="4267200" cy="678960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Popis</a:t>
          </a:r>
          <a:endParaRPr lang="cs-CZ" sz="2300" kern="1200" dirty="0"/>
        </a:p>
      </dsp:txBody>
      <dsp:txXfrm>
        <a:off x="304800" y="2094100"/>
        <a:ext cx="4267200" cy="678960"/>
      </dsp:txXfrm>
    </dsp:sp>
    <dsp:sp modelId="{FB8CC597-C93A-469B-8960-DE860180BAC0}">
      <dsp:nvSpPr>
        <dsp:cNvPr id="0" name=""/>
        <dsp:cNvSpPr/>
      </dsp:nvSpPr>
      <dsp:spPr>
        <a:xfrm>
          <a:off x="0" y="347686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7030A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961734-C9A9-4E97-B40D-95DF68413353}">
      <dsp:nvSpPr>
        <dsp:cNvPr id="0" name=""/>
        <dsp:cNvSpPr/>
      </dsp:nvSpPr>
      <dsp:spPr>
        <a:xfrm>
          <a:off x="304800" y="3137380"/>
          <a:ext cx="4267200" cy="678960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Význam</a:t>
          </a:r>
          <a:endParaRPr lang="cs-CZ" sz="2300" kern="1200" dirty="0"/>
        </a:p>
      </dsp:txBody>
      <dsp:txXfrm>
        <a:off x="304800" y="3137380"/>
        <a:ext cx="4267200" cy="678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Kliknite sem a upravte štýl predlohy podnadpisov.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3BF8-DF75-4660-8791-A367E3AD5498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33AAE-1630-4ED5-90A3-7B356531D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3BF8-DF75-4660-8791-A367E3AD5498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33AAE-1630-4ED5-90A3-7B356531D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3BF8-DF75-4660-8791-A367E3AD5498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33AAE-1630-4ED5-90A3-7B356531D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3BF8-DF75-4660-8791-A367E3AD5498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33AAE-1630-4ED5-90A3-7B356531D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textu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6" name="Zástupný symbol obsah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7" name="Zástupný symbol dátumu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3BF8-DF75-4660-8791-A367E3AD5498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8" name="Zástupný symbol päty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čísla snímky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33AAE-1630-4ED5-90A3-7B356531D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dátumu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3BF8-DF75-4660-8791-A367E3AD5498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4" name="Zástupný symbol päty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čísla snímky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33AAE-1630-4ED5-90A3-7B356531D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dátumu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3BF8-DF75-4660-8791-A367E3AD5498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3" name="Zástupný symbol päty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čísla snímky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33AAE-1630-4ED5-90A3-7B356531D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3BF8-DF75-4660-8791-A367E3AD5498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33AAE-1630-4ED5-90A3-7B356531D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rázka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3BF8-DF75-4660-8791-A367E3AD5498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33AAE-1630-4ED5-90A3-7B356531D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3BF8-DF75-4660-8791-A367E3AD5498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33AAE-1630-4ED5-90A3-7B356531D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3BF8-DF75-4660-8791-A367E3AD5498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33AAE-1630-4ED5-90A3-7B356531D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nadpisu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4E3BF8-DF75-4660-8791-A367E3AD5498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833AAE-1630-4ED5-90A3-7B356531DC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539826" y="1864649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225626" y="3620424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192688" cy="1045464"/>
          </a:xfrm>
          <a:prstGeom prst="rect">
            <a:avLst/>
          </a:prstGeom>
        </p:spPr>
      </p:pic>
      <p:pic>
        <p:nvPicPr>
          <p:cNvPr id="5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0"/>
            <a:ext cx="1540197" cy="936104"/>
          </a:xfrm>
          <a:prstGeom prst="rect">
            <a:avLst/>
          </a:prstGeom>
          <a:noFill/>
        </p:spPr>
      </p:pic>
      <p:graphicFrame>
        <p:nvGraphicFramePr>
          <p:cNvPr id="6" name="Tabuľka 5"/>
          <p:cNvGraphicFramePr>
            <a:graphicFrameLocks noGrp="1"/>
          </p:cNvGraphicFramePr>
          <p:nvPr/>
        </p:nvGraphicFramePr>
        <p:xfrm>
          <a:off x="179512" y="1169720"/>
          <a:ext cx="8712968" cy="5587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5611"/>
                <a:gridCol w="5887357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282868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VYS_32_INOVACE_482_Vlasové ústrojí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343252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1.ročník</a:t>
                      </a:r>
                      <a:endParaRPr lang="cs-CZ" dirty="0"/>
                    </a:p>
                  </a:txBody>
                  <a:tcPr/>
                </a:tc>
              </a:tr>
              <a:tr h="337532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r>
                        <a:rPr lang="cs-CZ" baseline="0" dirty="0" smtClean="0"/>
                        <a:t> 7. 2013</a:t>
                      </a:r>
                      <a:endParaRPr lang="cs-CZ" dirty="0"/>
                    </a:p>
                  </a:txBody>
                  <a:tcPr/>
                </a:tc>
              </a:tr>
              <a:tr h="42042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Tento materiál je určen pro</a:t>
                      </a:r>
                      <a:r>
                        <a:rPr lang="cs-CZ" baseline="0" dirty="0" smtClean="0"/>
                        <a:t> žáky prvního ročníku oboru Kadeřník. Žáci mají možnost se interaktivní formou seznámit s funkcí a částmi vlasového ústrojí.Prostřednictvím navigátoru je možné se v prezentaci různě propojovat a tím žákům usnadnit pochopení a osvojení učiva.</a:t>
                      </a:r>
                      <a:endParaRPr lang="cs-CZ" dirty="0"/>
                    </a:p>
                  </a:txBody>
                  <a:tcPr/>
                </a:tc>
              </a:tr>
              <a:tr h="71842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obsahuje</a:t>
                      </a:r>
                      <a:r>
                        <a:rPr lang="cs-CZ" baseline="0" dirty="0" smtClean="0"/>
                        <a:t> výklad, funkci a popis částí vlasového ústrojí.Na závěr si žáci ověří své znalosti prostřednictvím otázek a správnost svých odpovědí si následně ověří. Časový fond cca 30 – 35 min.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2">
                    <a:lumMod val="50000"/>
                  </a:schemeClr>
                </a:solidFill>
              </a:rPr>
              <a:t>Vlasové ústrojí</a:t>
            </a:r>
            <a:endParaRPr lang="cs-CZ" sz="6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915816" y="692696"/>
            <a:ext cx="29742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Základní části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BlokTextu 2"/>
          <p:cNvSpPr txBox="1"/>
          <p:nvPr/>
        </p:nvSpPr>
        <p:spPr>
          <a:xfrm>
            <a:off x="827584" y="2132856"/>
            <a:ext cx="691599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Vlasový stvol </a:t>
            </a:r>
          </a:p>
          <a:p>
            <a:r>
              <a:rPr lang="cs-CZ" sz="2400" dirty="0" smtClean="0"/>
              <a:t>Část vlasu nacházející se nad pokožkou hlavy, viditelná</a:t>
            </a:r>
            <a:endParaRPr lang="cs-CZ" sz="2400" dirty="0"/>
          </a:p>
        </p:txBody>
      </p:sp>
      <p:sp>
        <p:nvSpPr>
          <p:cNvPr id="5" name="BlokTextu 4"/>
          <p:cNvSpPr txBox="1"/>
          <p:nvPr/>
        </p:nvSpPr>
        <p:spPr>
          <a:xfrm>
            <a:off x="971600" y="4077072"/>
            <a:ext cx="775616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 Vlasový kořínek</a:t>
            </a:r>
          </a:p>
          <a:p>
            <a:r>
              <a:rPr lang="cs-CZ" sz="2400" dirty="0" smtClean="0"/>
              <a:t>Neviditelná část uložená pod pokožkou v tzv. vlasovém míšku</a:t>
            </a:r>
            <a:endParaRPr lang="cs-CZ" sz="2400" dirty="0"/>
          </a:p>
        </p:txBody>
      </p:sp>
      <p:sp>
        <p:nvSpPr>
          <p:cNvPr id="6" name="Rovnoramenný trojuholník 5">
            <a:hlinkClick r:id="rId2" action="ppaction://hlinksldjump"/>
          </p:cNvPr>
          <p:cNvSpPr/>
          <p:nvPr/>
        </p:nvSpPr>
        <p:spPr>
          <a:xfrm rot="16200000">
            <a:off x="7776356" y="5553236"/>
            <a:ext cx="504056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267744" y="836712"/>
            <a:ext cx="4911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Vznik vlasového ústrojí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3" name="BlokTextu 2"/>
          <p:cNvSpPr txBox="1"/>
          <p:nvPr/>
        </p:nvSpPr>
        <p:spPr>
          <a:xfrm>
            <a:off x="827584" y="2276872"/>
            <a:ext cx="57445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Vlasové ústrojí vzniká v embryonálním vývoji</a:t>
            </a:r>
            <a:endParaRPr lang="cs-CZ" sz="2400" dirty="0"/>
          </a:p>
        </p:txBody>
      </p:sp>
      <p:sp>
        <p:nvSpPr>
          <p:cNvPr id="5" name="BlokTextu 4"/>
          <p:cNvSpPr txBox="1"/>
          <p:nvPr/>
        </p:nvSpPr>
        <p:spPr>
          <a:xfrm>
            <a:off x="755576" y="2924944"/>
            <a:ext cx="331193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>
                <a:solidFill>
                  <a:srgbClr val="00B050"/>
                </a:solidFill>
              </a:rPr>
              <a:t> </a:t>
            </a:r>
            <a:r>
              <a:rPr lang="cs-CZ" sz="3200" dirty="0" smtClean="0">
                <a:solidFill>
                  <a:srgbClr val="00B050"/>
                </a:solidFill>
              </a:rPr>
              <a:t>Zárodečný pupen</a:t>
            </a:r>
          </a:p>
          <a:p>
            <a:endParaRPr lang="cs-CZ" sz="3200" dirty="0" smtClean="0">
              <a:solidFill>
                <a:srgbClr val="00B05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B050"/>
                </a:solidFill>
              </a:rPr>
              <a:t> Zárodečný uzlík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solidFill>
                <a:srgbClr val="00B05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B050"/>
                </a:solidFill>
              </a:rPr>
              <a:t> Zárodečný čep</a:t>
            </a:r>
          </a:p>
          <a:p>
            <a:endParaRPr lang="cs-CZ" sz="3200" dirty="0" smtClean="0">
              <a:solidFill>
                <a:srgbClr val="00B05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B050"/>
                </a:solidFill>
              </a:rPr>
              <a:t> Papila</a:t>
            </a:r>
          </a:p>
          <a:p>
            <a:endParaRPr lang="cs-CZ" sz="3200" dirty="0" smtClean="0">
              <a:solidFill>
                <a:srgbClr val="00B050"/>
              </a:solidFill>
            </a:endParaRPr>
          </a:p>
          <a:p>
            <a:endParaRPr lang="cs-CZ" sz="3200" dirty="0" smtClean="0">
              <a:solidFill>
                <a:srgbClr val="00B050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3200" dirty="0">
              <a:solidFill>
                <a:srgbClr val="00B050"/>
              </a:solidFill>
            </a:endParaRPr>
          </a:p>
          <a:p>
            <a:r>
              <a:rPr lang="cs-CZ" sz="3200" dirty="0" smtClean="0">
                <a:solidFill>
                  <a:srgbClr val="00B050"/>
                </a:solidFill>
              </a:rPr>
              <a:t> </a:t>
            </a:r>
          </a:p>
          <a:p>
            <a:pPr>
              <a:buFont typeface="Arial" pitchFamily="34" charset="0"/>
              <a:buChar char="•"/>
            </a:pPr>
            <a:endParaRPr lang="cs-CZ" sz="3200" dirty="0">
              <a:solidFill>
                <a:srgbClr val="00B050"/>
              </a:solidFill>
            </a:endParaRPr>
          </a:p>
          <a:p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9" name="Rovnoramenný trojuholník 8">
            <a:hlinkClick r:id="rId2" action="ppaction://hlinksldjump"/>
          </p:cNvPr>
          <p:cNvSpPr/>
          <p:nvPr/>
        </p:nvSpPr>
        <p:spPr>
          <a:xfrm rot="16200000">
            <a:off x="7776356" y="5553236"/>
            <a:ext cx="504056" cy="576064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1979712" y="332656"/>
            <a:ext cx="49316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Popis vlasového ústrojí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7" name="Rovnoramenný trojuholník 6">
            <a:hlinkClick r:id="rId2" action="ppaction://hlinksldjump"/>
          </p:cNvPr>
          <p:cNvSpPr/>
          <p:nvPr/>
        </p:nvSpPr>
        <p:spPr>
          <a:xfrm rot="16200000">
            <a:off x="7776356" y="5553236"/>
            <a:ext cx="504056" cy="576064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" name="Obrázok 3" descr="IM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1196752"/>
            <a:ext cx="7554916" cy="43658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1259632" y="1052736"/>
            <a:ext cx="55345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Význam jednotlivých částí</a:t>
            </a:r>
            <a:endParaRPr lang="cs-CZ" sz="4000" dirty="0"/>
          </a:p>
        </p:txBody>
      </p:sp>
      <p:sp>
        <p:nvSpPr>
          <p:cNvPr id="3" name="BlokTextu 2"/>
          <p:cNvSpPr txBox="1"/>
          <p:nvPr/>
        </p:nvSpPr>
        <p:spPr>
          <a:xfrm>
            <a:off x="611560" y="2492896"/>
            <a:ext cx="831137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Vlasová cibulka ( BULBUS)</a:t>
            </a:r>
          </a:p>
          <a:p>
            <a:r>
              <a:rPr lang="cs-CZ" sz="2400" dirty="0" smtClean="0"/>
              <a:t>Nejdůležitější část vlasového ústrojí, vyživuje vlas, podporuje růst</a:t>
            </a:r>
            <a:endParaRPr lang="cs-CZ" sz="2400" dirty="0"/>
          </a:p>
        </p:txBody>
      </p:sp>
      <p:sp>
        <p:nvSpPr>
          <p:cNvPr id="4" name="BlokTextu 3"/>
          <p:cNvSpPr txBox="1"/>
          <p:nvPr/>
        </p:nvSpPr>
        <p:spPr>
          <a:xfrm>
            <a:off x="683568" y="4005064"/>
            <a:ext cx="390812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Papila</a:t>
            </a:r>
          </a:p>
          <a:p>
            <a:r>
              <a:rPr lang="cs-CZ" sz="2400" dirty="0" smtClean="0"/>
              <a:t>Dodává výživu vlasové cibulce</a:t>
            </a:r>
            <a:endParaRPr lang="cs-CZ" sz="2400" dirty="0"/>
          </a:p>
        </p:txBody>
      </p:sp>
      <p:sp>
        <p:nvSpPr>
          <p:cNvPr id="5" name="BlokTextu 4"/>
          <p:cNvSpPr txBox="1"/>
          <p:nvPr/>
        </p:nvSpPr>
        <p:spPr>
          <a:xfrm>
            <a:off x="683568" y="5517232"/>
            <a:ext cx="405405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Mazová žláza</a:t>
            </a:r>
          </a:p>
          <a:p>
            <a:r>
              <a:rPr lang="cs-CZ" sz="2400" dirty="0" smtClean="0"/>
              <a:t>Produkuje maz na kožní povrch</a:t>
            </a:r>
            <a:endParaRPr lang="cs-CZ" sz="2400" dirty="0"/>
          </a:p>
        </p:txBody>
      </p:sp>
      <p:sp>
        <p:nvSpPr>
          <p:cNvPr id="7" name="Rovnoramenný trojuholník 6">
            <a:hlinkClick r:id="rId2" action="ppaction://hlinksldjump"/>
          </p:cNvPr>
          <p:cNvSpPr/>
          <p:nvPr/>
        </p:nvSpPr>
        <p:spPr>
          <a:xfrm rot="16200000">
            <a:off x="7776356" y="5553236"/>
            <a:ext cx="504056" cy="576064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okTextu 2"/>
          <p:cNvSpPr txBox="1"/>
          <p:nvPr/>
        </p:nvSpPr>
        <p:spPr>
          <a:xfrm>
            <a:off x="3419872" y="764704"/>
            <a:ext cx="25895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Otázky a úkoly</a:t>
            </a:r>
            <a:endParaRPr lang="cs-CZ" sz="3200" dirty="0"/>
          </a:p>
        </p:txBody>
      </p:sp>
      <p:sp>
        <p:nvSpPr>
          <p:cNvPr id="4" name="BlokTextu 3"/>
          <p:cNvSpPr txBox="1"/>
          <p:nvPr/>
        </p:nvSpPr>
        <p:spPr>
          <a:xfrm>
            <a:off x="611560" y="2060848"/>
            <a:ext cx="849303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Jaká část vlasu je nejdůležitější a proč?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Co tvoří počátek vlasového ústrojí, k čemu v této části dochází?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Jaký význam má mazová žláza, kde je uložena?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Jak se nazývají základní části vlasového ústrojí, kde se nachází?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Z jakých částí se postupně vyvine vlasové ústrojí?</a:t>
            </a:r>
          </a:p>
          <a:p>
            <a:pPr marL="457200" indent="-457200">
              <a:buAutoNum type="arabicPeriod"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771800" y="764704"/>
            <a:ext cx="32846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Správné odpovědi:</a:t>
            </a:r>
            <a:endParaRPr lang="cs-CZ" sz="3200" dirty="0"/>
          </a:p>
        </p:txBody>
      </p:sp>
      <p:sp>
        <p:nvSpPr>
          <p:cNvPr id="3" name="BlokTextu 2"/>
          <p:cNvSpPr txBox="1"/>
          <p:nvPr/>
        </p:nvSpPr>
        <p:spPr>
          <a:xfrm>
            <a:off x="179512" y="1988840"/>
            <a:ext cx="909761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Vlasová cibulka neboli </a:t>
            </a:r>
            <a:r>
              <a:rPr lang="cs-CZ" sz="2400" dirty="0" err="1" smtClean="0"/>
              <a:t>Bulbus</a:t>
            </a:r>
            <a:r>
              <a:rPr lang="cs-CZ" sz="2400" dirty="0" smtClean="0"/>
              <a:t>, vyživuje vlas, podporuje jeho růst.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Vlasová papila, krevní vlásečnice zajišťující výživu vlasové cibulce.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Mazová žláza produkuje tuk, chránící vlasový stvol, součástí kořínku.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Vlasový stvol (nad pokožkou), vlasový kořínek (pod pokožkou).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Zárodečný pupen, zárodečný uzlík,zárodečný čep, papila.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/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467544" y="908720"/>
            <a:ext cx="8095229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Použitá literatura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Peterka, Kocourek, Podzimek. Materiály pro 1. až 3. ročník učebního oboru Kadeřník.</a:t>
            </a:r>
          </a:p>
          <a:p>
            <a:r>
              <a:rPr lang="cs-CZ" dirty="0" smtClean="0"/>
              <a:t>3. vydání, Praha: </a:t>
            </a:r>
            <a:r>
              <a:rPr lang="cs-CZ" dirty="0" err="1" smtClean="0"/>
              <a:t>Informatorium</a:t>
            </a:r>
            <a:r>
              <a:rPr lang="cs-CZ" dirty="0" smtClean="0"/>
              <a:t>, 1999. IBSN 80 – 86073 – 38 – 6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Obrázky – archiv autora.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372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Motív Office</vt:lpstr>
      <vt:lpstr>Snímek 1</vt:lpstr>
      <vt:lpstr>Vlasové ústrojí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Vlasové ústrojí</dc:title>
  <dc:creator>Natálka</dc:creator>
  <cp:lastModifiedBy>ZipPaK</cp:lastModifiedBy>
  <cp:revision>29</cp:revision>
  <dcterms:created xsi:type="dcterms:W3CDTF">2013-08-04T10:35:27Z</dcterms:created>
  <dcterms:modified xsi:type="dcterms:W3CDTF">2013-12-21T05:41:41Z</dcterms:modified>
</cp:coreProperties>
</file>