
<file path=[Content_Types].xml><?xml version="1.0" encoding="utf-8"?>
<Types xmlns="http://schemas.openxmlformats.org/package/2006/content-types">
  <Default Extension="png" ContentType="image/png"/>
  <Default Extension="tmp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handoutMasterIdLst>
    <p:handoutMasterId r:id="rId14"/>
  </p:handoutMasterIdLst>
  <p:sldIdLst>
    <p:sldId id="265" r:id="rId2"/>
    <p:sldId id="256" r:id="rId3"/>
    <p:sldId id="258" r:id="rId4"/>
    <p:sldId id="259" r:id="rId5"/>
    <p:sldId id="257" r:id="rId6"/>
    <p:sldId id="260" r:id="rId7"/>
    <p:sldId id="261" r:id="rId8"/>
    <p:sldId id="263" r:id="rId9"/>
    <p:sldId id="262" r:id="rId10"/>
    <p:sldId id="264" r:id="rId11"/>
    <p:sldId id="266" r:id="rId12"/>
    <p:sldId id="267" r:id="rId13"/>
  </p:sldIdLst>
  <p:sldSz cx="9144000" cy="6858000" type="screen4x3"/>
  <p:notesSz cx="9926638" cy="6797675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622798" y="0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13A88B-C308-49F0-B545-BAB30FFBDC35}" type="datetimeFigureOut">
              <a:rPr lang="cs-CZ" smtClean="0"/>
              <a:t>29.11.2013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456612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622798" y="6456612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38F544-8401-4069-9AC1-CC58C1D703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019216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4000">
                <a:schemeClr val="accent1">
                  <a:lumMod val="60000"/>
                  <a:lumOff val="40000"/>
                </a:schemeClr>
              </a:gs>
              <a:gs pos="83000">
                <a:schemeClr val="accent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chemeClr val="accent1">
                  <a:alpha val="0"/>
                </a:schemeClr>
              </a:gs>
              <a:gs pos="57000">
                <a:schemeClr val="accent1">
                  <a:lumMod val="40000"/>
                  <a:lumOff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3">
                  <a:lumMod val="40000"/>
                  <a:lumOff val="60000"/>
                </a:schemeClr>
              </a:gs>
              <a:gs pos="50000">
                <a:schemeClr val="accent3"/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US" b="1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0" y="1676400"/>
            <a:ext cx="3886200" cy="1524000"/>
          </a:xfrm>
        </p:spPr>
        <p:txBody>
          <a:bodyPr anchor="b" anchorCtr="0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0" y="3203574"/>
            <a:ext cx="3886200" cy="1825625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A2251-DA69-46E1-A936-7A316864E1A6}" type="datetimeFigureOut">
              <a:rPr lang="cs-CZ" smtClean="0"/>
              <a:t>29.11.2013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1B25747B-4391-4A88-9458-6187BFFFA3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600201"/>
            <a:ext cx="7772400" cy="3733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A2251-DA69-46E1-A936-7A316864E1A6}" type="datetimeFigureOut">
              <a:rPr lang="cs-CZ" smtClean="0"/>
              <a:t>29.11.2013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5747B-4391-4A88-9458-6187BFFFA3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50000">
                <a:schemeClr val="accent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14000">
                <a:srgbClr val="333333"/>
              </a:gs>
              <a:gs pos="83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rgbClr val="000000">
                  <a:alpha val="0"/>
                </a:srgbClr>
              </a:gs>
              <a:gs pos="57000">
                <a:srgbClr val="4D4D4D"/>
              </a:gs>
              <a:gs pos="100000">
                <a:srgbClr val="000000">
                  <a:alpha val="0"/>
                </a:srgb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633787"/>
            <a:ext cx="7772400" cy="1362075"/>
          </a:xfrm>
        </p:spPr>
        <p:txBody>
          <a:bodyPr anchor="t"/>
          <a:lstStyle>
            <a:lvl1pPr algn="l">
              <a:defRPr sz="40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33600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A2251-DA69-46E1-A936-7A316864E1A6}" type="datetimeFigureOut">
              <a:rPr lang="cs-CZ" smtClean="0"/>
              <a:t>29.11.2013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5747B-4391-4A88-9458-6187BFFFA3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A2251-DA69-46E1-A936-7A316864E1A6}" type="datetimeFigureOut">
              <a:rPr lang="cs-CZ" smtClean="0"/>
              <a:t>29.11.2013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5747B-4391-4A88-9458-6187BFFFA378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9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Freeform 11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12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A2251-DA69-46E1-A936-7A316864E1A6}" type="datetimeFigureOut">
              <a:rPr lang="cs-CZ" smtClean="0"/>
              <a:t>29.11.2013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5747B-4391-4A88-9458-6187BFFFA378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3"/>
          </p:nvPr>
        </p:nvSpPr>
        <p:spPr>
          <a:xfrm>
            <a:off x="685800" y="2209800"/>
            <a:ext cx="3657600" cy="3200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Content Placeholder 16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657600" cy="3200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5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A2251-DA69-46E1-A936-7A316864E1A6}" type="datetimeFigureOut">
              <a:rPr lang="cs-CZ" smtClean="0"/>
              <a:t>29.11.2013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5747B-4391-4A88-9458-6187BFFFA3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3"/>
              </a:gs>
              <a:gs pos="50000">
                <a:schemeClr val="accent3">
                  <a:lumMod val="40000"/>
                  <a:lumOff val="60000"/>
                </a:schemeClr>
              </a:gs>
              <a:gs pos="5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" name="Freeform 5"/>
          <p:cNvSpPr/>
          <p:nvPr/>
        </p:nvSpPr>
        <p:spPr>
          <a:xfrm>
            <a:off x="0" y="5381627"/>
            <a:ext cx="3286124" cy="1207294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6996854"/>
              <a:gd name="connsiteY0" fmla="*/ 0 h 1571625"/>
              <a:gd name="connsiteX1" fmla="*/ 6996854 w 6996854"/>
              <a:gd name="connsiteY1" fmla="*/ 1266825 h 1571625"/>
              <a:gd name="connsiteX2" fmla="*/ 0 w 6996854"/>
              <a:gd name="connsiteY2" fmla="*/ 1571625 h 1571625"/>
              <a:gd name="connsiteX3" fmla="*/ 0 w 6996854"/>
              <a:gd name="connsiteY3" fmla="*/ 0 h 1571625"/>
              <a:gd name="connsiteX0" fmla="*/ 0 w 7583417"/>
              <a:gd name="connsiteY0" fmla="*/ 0 h 800100"/>
              <a:gd name="connsiteX1" fmla="*/ 7583417 w 7583417"/>
              <a:gd name="connsiteY1" fmla="*/ 495300 h 800100"/>
              <a:gd name="connsiteX2" fmla="*/ 586563 w 7583417"/>
              <a:gd name="connsiteY2" fmla="*/ 800100 h 800100"/>
              <a:gd name="connsiteX3" fmla="*/ 0 w 7583417"/>
              <a:gd name="connsiteY3" fmla="*/ 0 h 800100"/>
              <a:gd name="connsiteX0" fmla="*/ 0 w 7017803"/>
              <a:gd name="connsiteY0" fmla="*/ 0 h 1200150"/>
              <a:gd name="connsiteX1" fmla="*/ 7017803 w 7017803"/>
              <a:gd name="connsiteY1" fmla="*/ 895350 h 1200150"/>
              <a:gd name="connsiteX2" fmla="*/ 20949 w 7017803"/>
              <a:gd name="connsiteY2" fmla="*/ 1200150 h 1200150"/>
              <a:gd name="connsiteX3" fmla="*/ 0 w 7017803"/>
              <a:gd name="connsiteY3" fmla="*/ 0 h 1200150"/>
              <a:gd name="connsiteX0" fmla="*/ 0 w 6410292"/>
              <a:gd name="connsiteY0" fmla="*/ 0 h 1752600"/>
              <a:gd name="connsiteX1" fmla="*/ 6410292 w 6410292"/>
              <a:gd name="connsiteY1" fmla="*/ 1752600 h 1752600"/>
              <a:gd name="connsiteX2" fmla="*/ 20949 w 6410292"/>
              <a:gd name="connsiteY2" fmla="*/ 1200150 h 1752600"/>
              <a:gd name="connsiteX3" fmla="*/ 0 w 6410292"/>
              <a:gd name="connsiteY3" fmla="*/ 0 h 1752600"/>
              <a:gd name="connsiteX0" fmla="*/ 0 w 7227290"/>
              <a:gd name="connsiteY0" fmla="*/ 0 h 1200150"/>
              <a:gd name="connsiteX1" fmla="*/ 7227290 w 7227290"/>
              <a:gd name="connsiteY1" fmla="*/ 885825 h 1200150"/>
              <a:gd name="connsiteX2" fmla="*/ 20949 w 7227290"/>
              <a:gd name="connsiteY2" fmla="*/ 1200150 h 1200150"/>
              <a:gd name="connsiteX3" fmla="*/ 0 w 7227290"/>
              <a:gd name="connsiteY3" fmla="*/ 0 h 1200150"/>
              <a:gd name="connsiteX0" fmla="*/ 0 w 7227290"/>
              <a:gd name="connsiteY0" fmla="*/ 0 h 885825"/>
              <a:gd name="connsiteX1" fmla="*/ 7227290 w 7227290"/>
              <a:gd name="connsiteY1" fmla="*/ 885825 h 885825"/>
              <a:gd name="connsiteX2" fmla="*/ 555141 w 7227290"/>
              <a:gd name="connsiteY2" fmla="*/ 862013 h 885825"/>
              <a:gd name="connsiteX3" fmla="*/ 0 w 7227290"/>
              <a:gd name="connsiteY3" fmla="*/ 0 h 885825"/>
              <a:gd name="connsiteX0" fmla="*/ 0 w 7227290"/>
              <a:gd name="connsiteY0" fmla="*/ 0 h 1207294"/>
              <a:gd name="connsiteX1" fmla="*/ 7227290 w 7227290"/>
              <a:gd name="connsiteY1" fmla="*/ 885825 h 1207294"/>
              <a:gd name="connsiteX2" fmla="*/ 0 w 7227290"/>
              <a:gd name="connsiteY2" fmla="*/ 1207294 h 1207294"/>
              <a:gd name="connsiteX3" fmla="*/ 0 w 7227290"/>
              <a:gd name="connsiteY3" fmla="*/ 0 h 1207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27290" h="1207294">
                <a:moveTo>
                  <a:pt x="0" y="0"/>
                </a:moveTo>
                <a:lnTo>
                  <a:pt x="7227290" y="885825"/>
                </a:lnTo>
                <a:lnTo>
                  <a:pt x="0" y="1207294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196" y="5347020"/>
            <a:ext cx="3426231" cy="944725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2830674 w 7605568"/>
              <a:gd name="connsiteY2" fmla="*/ 806612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2930931"/>
              <a:gd name="connsiteY0" fmla="*/ 0 h 806612"/>
              <a:gd name="connsiteX1" fmla="*/ 0 w 2930931"/>
              <a:gd name="connsiteY1" fmla="*/ 75665 h 806612"/>
              <a:gd name="connsiteX2" fmla="*/ 2830674 w 2930931"/>
              <a:gd name="connsiteY2" fmla="*/ 806612 h 806612"/>
              <a:gd name="connsiteX3" fmla="*/ 2930931 w 2930931"/>
              <a:gd name="connsiteY3" fmla="*/ 785765 h 806612"/>
              <a:gd name="connsiteX4" fmla="*/ 1 w 2930931"/>
              <a:gd name="connsiteY4" fmla="*/ 0 h 806612"/>
              <a:gd name="connsiteX0" fmla="*/ 1 w 3204530"/>
              <a:gd name="connsiteY0" fmla="*/ 0 h 944725"/>
              <a:gd name="connsiteX1" fmla="*/ 0 w 3204530"/>
              <a:gd name="connsiteY1" fmla="*/ 75665 h 944725"/>
              <a:gd name="connsiteX2" fmla="*/ 3204530 w 3204530"/>
              <a:gd name="connsiteY2" fmla="*/ 944725 h 944725"/>
              <a:gd name="connsiteX3" fmla="*/ 2930931 w 3204530"/>
              <a:gd name="connsiteY3" fmla="*/ 785765 h 944725"/>
              <a:gd name="connsiteX4" fmla="*/ 1 w 3204530"/>
              <a:gd name="connsiteY4" fmla="*/ 0 h 944725"/>
              <a:gd name="connsiteX0" fmla="*/ 1 w 3426231"/>
              <a:gd name="connsiteY0" fmla="*/ 0 h 944725"/>
              <a:gd name="connsiteX1" fmla="*/ 0 w 3426231"/>
              <a:gd name="connsiteY1" fmla="*/ 75665 h 944725"/>
              <a:gd name="connsiteX2" fmla="*/ 3204530 w 3426231"/>
              <a:gd name="connsiteY2" fmla="*/ 944725 h 944725"/>
              <a:gd name="connsiteX3" fmla="*/ 3426231 w 3426231"/>
              <a:gd name="connsiteY3" fmla="*/ 923877 h 944725"/>
              <a:gd name="connsiteX4" fmla="*/ 1 w 3426231"/>
              <a:gd name="connsiteY4" fmla="*/ 0 h 944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26231" h="944725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3204530" y="944725"/>
                </a:lnTo>
                <a:lnTo>
                  <a:pt x="3426231" y="923877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A2251-DA69-46E1-A936-7A316864E1A6}" type="datetimeFigureOut">
              <a:rPr lang="cs-CZ" smtClean="0"/>
              <a:t>29.11.2013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5747B-4391-4A88-9458-6187BFFFA3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A2251-DA69-46E1-A936-7A316864E1A6}" type="datetimeFigureOut">
              <a:rPr lang="cs-CZ" smtClean="0"/>
              <a:t>29.11.2013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5747B-4391-4A88-9458-6187BFFFA378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4572000" y="609600"/>
            <a:ext cx="3886200" cy="4191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14"/>
          </p:nvPr>
        </p:nvSpPr>
        <p:spPr>
          <a:xfrm>
            <a:off x="676274" y="1527048"/>
            <a:ext cx="3383280" cy="329184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0" y="609600"/>
            <a:ext cx="3886200" cy="4190999"/>
          </a:xfrm>
          <a:ln w="79375">
            <a:solidFill>
              <a:schemeClr val="tx1"/>
            </a:solidFill>
            <a:miter lim="800000"/>
          </a:ln>
          <a:effectLst>
            <a:outerShdw blurRad="50800" dist="38100" dir="5400000" algn="ctr" rotWithShape="0">
              <a:srgbClr val="000000">
                <a:alpha val="42000"/>
              </a:srgbClr>
            </a:outerShdw>
          </a:effectLst>
        </p:spPr>
        <p:txBody>
          <a:bodyPr>
            <a:normAutofit/>
          </a:bodyPr>
          <a:lstStyle>
            <a:lvl1pPr marL="0" indent="0" algn="ctr">
              <a:buNone/>
              <a:defRPr sz="25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A2251-DA69-46E1-A936-7A316864E1A6}" type="datetimeFigureOut">
              <a:rPr lang="cs-CZ" smtClean="0"/>
              <a:t>29.11.2013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5747B-4391-4A88-9458-6187BFFFA378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14"/>
          </p:nvPr>
        </p:nvSpPr>
        <p:spPr>
          <a:xfrm>
            <a:off x="676656" y="1524000"/>
            <a:ext cx="3381375" cy="329565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A2251-DA69-46E1-A936-7A316864E1A6}" type="datetimeFigureOut">
              <a:rPr lang="cs-CZ" smtClean="0"/>
              <a:t>29.11.2013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5747B-4391-4A88-9458-6187BFFFA3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A2251-DA69-46E1-A936-7A316864E1A6}" type="datetimeFigureOut">
              <a:rPr lang="cs-CZ" smtClean="0"/>
              <a:t>29.11.2013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5747B-4391-4A88-9458-6187BFFFA3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13">
              <a:alphaModFix amt="15000"/>
            </a:blip>
            <a:srcRect/>
            <a:tile tx="0" ty="0" sx="76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0" y="274638"/>
            <a:ext cx="7772400" cy="1143000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600200"/>
            <a:ext cx="7772400" cy="452596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00800" y="6416675"/>
            <a:ext cx="1981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lang="en-US" sz="900" kern="1200" cap="all" spc="110" baseline="0" smtClean="0">
                <a:solidFill>
                  <a:srgbClr val="4D4D4D"/>
                </a:solidFill>
                <a:latin typeface="+mn-lt"/>
                <a:ea typeface="+mn-ea"/>
                <a:cs typeface="+mn-cs"/>
              </a:defRPr>
            </a:lvl1pPr>
          </a:lstStyle>
          <a:p>
            <a:fld id="{EDBA2251-DA69-46E1-A936-7A316864E1A6}" type="datetimeFigureOut">
              <a:rPr lang="cs-CZ" smtClean="0"/>
              <a:t>29.11.2013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8600" y="6416675"/>
            <a:ext cx="28956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l">
              <a:defRPr sz="900" cap="all" spc="110" baseline="0">
                <a:solidFill>
                  <a:srgbClr val="4D4D4D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58200" y="6416675"/>
            <a:ext cx="457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sz="1100" b="1" baseline="0">
                <a:solidFill>
                  <a:srgbClr val="4D4D4D"/>
                </a:solidFill>
              </a:defRPr>
            </a:lvl1pPr>
          </a:lstStyle>
          <a:p>
            <a:fld id="{1B25747B-4391-4A88-9458-6187BFFFA378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20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mp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tmp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zsmaleci.cz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59491245"/>
              </p:ext>
            </p:extLst>
          </p:nvPr>
        </p:nvGraphicFramePr>
        <p:xfrm>
          <a:off x="323528" y="1772812"/>
          <a:ext cx="8640960" cy="489654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80641"/>
                <a:gridCol w="6960319"/>
              </a:tblGrid>
              <a:tr h="3607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VY_32_INOVACE_ICT_6A_13B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58166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Škola: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Základní škola Nové Město nad Metují, Školní 1000, okres Náchod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607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Mgr. Milena Vacková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607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Ročník: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6.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88262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Tematický okruh, předmět: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Využívání informačních a komunikačních technologií, </a:t>
                      </a:r>
                      <a:r>
                        <a:rPr lang="cs-CZ" sz="1200" dirty="0" smtClean="0">
                          <a:effectLst/>
                        </a:rPr>
                        <a:t>Využití digitálních technologií (VDT), ICT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607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Schránka – práce se schránkou,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využití schránky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58166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CZ.1.07/1.4.00/21.2336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607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Datum: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effectLst/>
                        </a:rPr>
                        <a:t>13.3. </a:t>
                      </a:r>
                      <a:r>
                        <a:rPr lang="cs-CZ" sz="1200" dirty="0" smtClean="0">
                          <a:effectLst/>
                        </a:rPr>
                        <a:t>2013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10468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buClrTx/>
                        <a:buFont typeface="Wingdings" pitchFamily="2" charset="2"/>
                        <a:buNone/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</a:rPr>
                        <a:t>Výkladová</a:t>
                      </a:r>
                      <a:r>
                        <a:rPr lang="cs-CZ" sz="1200" baseline="0" dirty="0" smtClean="0">
                          <a:solidFill>
                            <a:schemeClr val="bg1"/>
                          </a:solidFill>
                        </a:rPr>
                        <a:t> hodina o použití schránky v počítači. Využívání klávesových zkratek pro kopírování dat. Prezentace promítána projektorem na plátno a žáci současně pracují s praktickými ukázkami na počítači. </a:t>
                      </a:r>
                      <a:endParaRPr lang="cs-CZ" sz="1200" dirty="0" smtClean="0">
                        <a:solidFill>
                          <a:schemeClr val="bg1"/>
                        </a:solidFill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pic>
        <p:nvPicPr>
          <p:cNvPr id="5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115888"/>
            <a:ext cx="6083300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89103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55776" y="3212976"/>
            <a:ext cx="5614392" cy="1524000"/>
          </a:xfrm>
        </p:spPr>
        <p:txBody>
          <a:bodyPr>
            <a:noAutofit/>
          </a:bodyPr>
          <a:lstStyle/>
          <a:p>
            <a:r>
              <a:rPr lang="cs-CZ" sz="6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Schránka</a:t>
            </a:r>
            <a:endParaRPr lang="cs-CZ" sz="6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" name="Picture 2" descr="C:\Users\milena.vackova\AppData\Local\Microsoft\Windows\Temporary Internet Files\Content.IE5\E93304AY\MC9002338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050021"/>
            <a:ext cx="2463580" cy="2622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047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548680"/>
            <a:ext cx="8352928" cy="4824536"/>
          </a:xfrm>
        </p:spPr>
        <p:txBody>
          <a:bodyPr>
            <a:noAutofit/>
          </a:bodyPr>
          <a:lstStyle/>
          <a:p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dočasně využité místo v paměti počítače, které slouží k uložení dat - text, obrázky, objekty, hudba …</a:t>
            </a:r>
          </a:p>
          <a:p>
            <a:endParaRPr lang="cs-CZ" sz="32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marL="68580" indent="0">
              <a:buNone/>
            </a:pPr>
            <a:r>
              <a:rPr lang="cs-CZ" sz="32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POZOR !!!</a:t>
            </a:r>
          </a:p>
          <a:p>
            <a:pPr marL="68580" indent="0">
              <a:buNone/>
            </a:pPr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Při vypnutí, restartu počítače nebo při odhlášení uživatele z počítače se obsah schránky smaže.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5237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POUŽITÍ SCHRÁNKY</a:t>
            </a:r>
            <a:endParaRPr lang="cs-CZ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568952" cy="4565103"/>
          </a:xfrm>
        </p:spPr>
        <p:txBody>
          <a:bodyPr>
            <a:normAutofit/>
          </a:bodyPr>
          <a:lstStyle/>
          <a:p>
            <a:pPr marL="633413" indent="-563563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rychlé kopírování textu z jednoho dokumentu do druhého dokumentu</a:t>
            </a:r>
          </a:p>
          <a:p>
            <a:pPr marL="633413" indent="-563563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kopírování dat z internetu – možnost kopírovat přímo do souboru – nemusíme tedy např. obrázek ukládat do PC, ale hned použít</a:t>
            </a:r>
          </a:p>
          <a:p>
            <a:pPr marL="633413" indent="-563563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kopírování souborů z jednoho disku na druhý disk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652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Postup práce se schránkou</a:t>
            </a:r>
            <a:endParaRPr lang="cs-CZ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3170" y="1527733"/>
            <a:ext cx="8568952" cy="1944216"/>
          </a:xfrm>
        </p:spPr>
        <p:txBody>
          <a:bodyPr>
            <a:normAutofit/>
          </a:bodyPr>
          <a:lstStyle/>
          <a:p>
            <a:pPr marL="633413" indent="-563563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nejdříve musíme daný objekt vložit do schránky</a:t>
            </a:r>
          </a:p>
          <a:p>
            <a:pPr marL="633413" indent="-563563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pak otevřeme místo, kde chceme objekt umístit</a:t>
            </a:r>
          </a:p>
          <a:p>
            <a:pPr marL="633413" indent="-563563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poté vložíme objekt ze schránky na dané místo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milena.vackova\AppData\Local\Microsoft\Windows\Temporary Internet Files\Content.IE5\E93304AY\MC9002338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428998"/>
            <a:ext cx="2463580" cy="2622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milena.vackova\AppData\Local\Microsoft\Windows\Temporary Internet Files\Content.IE5\E93304AY\MC90044131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58567">
            <a:off x="7161731" y="4582612"/>
            <a:ext cx="1459956" cy="1459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milena.vackova\AppData\Local\Microsoft\Windows\Temporary Internet Files\Content.IE5\EUZ7C3HW\MC900433911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400" y="3914661"/>
            <a:ext cx="1080120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Zástupný symbol pro obsah 2"/>
          <p:cNvSpPr txBox="1">
            <a:spLocks/>
          </p:cNvSpPr>
          <p:nvPr/>
        </p:nvSpPr>
        <p:spPr>
          <a:xfrm>
            <a:off x="854794" y="4843570"/>
            <a:ext cx="1825900" cy="74251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Obrázek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ahnutá šipka dolů 3"/>
          <p:cNvSpPr/>
          <p:nvPr/>
        </p:nvSpPr>
        <p:spPr>
          <a:xfrm rot="10800000" flipH="1">
            <a:off x="5220072" y="5354162"/>
            <a:ext cx="1895362" cy="504056"/>
          </a:xfrm>
          <a:prstGeom prst="curvedDownArrow">
            <a:avLst>
              <a:gd name="adj1" fmla="val 25000"/>
              <a:gd name="adj2" fmla="val 50000"/>
              <a:gd name="adj3" fmla="val 1622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6997504" y="4101052"/>
            <a:ext cx="1825900" cy="74251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dopis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Zahnutá šipka dolů 9"/>
          <p:cNvSpPr/>
          <p:nvPr/>
        </p:nvSpPr>
        <p:spPr>
          <a:xfrm>
            <a:off x="1425194" y="3597801"/>
            <a:ext cx="1895362" cy="504056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0229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Klávesové zkratky pro práci se schránkou</a:t>
            </a:r>
            <a:endParaRPr lang="cs-CZ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640960" cy="4565104"/>
          </a:xfrm>
        </p:spPr>
        <p:txBody>
          <a:bodyPr>
            <a:normAutofit lnSpcReduction="10000"/>
          </a:bodyPr>
          <a:lstStyle/>
          <a:p>
            <a:pPr marL="530225" indent="-460375"/>
            <a:r>
              <a:rPr lang="cs-CZ" sz="32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CTRL + C</a:t>
            </a:r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…  kopírování dat </a:t>
            </a:r>
            <a:r>
              <a:rPr lang="cs-CZ" sz="32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do</a:t>
            </a:r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schránky (na </a:t>
            </a:r>
            <a:b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                       původním místě data zůstanou, </a:t>
            </a:r>
            <a:b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                       vytvoří se pouze kopie)</a:t>
            </a:r>
            <a:r>
              <a:rPr lang="cs-CZ" sz="32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3200" b="1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marL="530225" indent="-460375"/>
            <a:r>
              <a:rPr lang="cs-CZ" sz="32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CTRL + V</a:t>
            </a:r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…  vložení dat </a:t>
            </a:r>
            <a:r>
              <a:rPr lang="cs-CZ" sz="32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ze</a:t>
            </a:r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schránky</a:t>
            </a:r>
            <a:b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3200" b="1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marL="530225" indent="-460375"/>
            <a:r>
              <a:rPr lang="cs-CZ" sz="32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CTRL + X</a:t>
            </a:r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…  </a:t>
            </a:r>
            <a:r>
              <a:rPr lang="cs-CZ" sz="32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vyjmutí</a:t>
            </a:r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dat z původního místa</a:t>
            </a:r>
            <a:b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                        a kopírování dat </a:t>
            </a:r>
            <a:r>
              <a:rPr lang="cs-CZ" sz="32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do</a:t>
            </a:r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schránky </a:t>
            </a:r>
            <a:b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                       (neplatí pro data z internetu)</a:t>
            </a:r>
            <a:endParaRPr lang="cs-CZ" sz="32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323528" y="5877272"/>
            <a:ext cx="2232248" cy="792088"/>
          </a:xfrm>
          <a:prstGeom prst="rightArrow">
            <a:avLst>
              <a:gd name="adj1" fmla="val 100000"/>
              <a:gd name="adj2" fmla="val 50000"/>
            </a:avLst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OBRÁZEK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964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3" descr="C:\Users\milena.vackova\AppData\Local\Microsoft\Windows\Temporary Internet Files\Content.IE5\E93304AY\MC90044131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58567">
            <a:off x="361678" y="4319148"/>
            <a:ext cx="2300828" cy="2300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milena.vackova\AppData\Local\Microsoft\Windows\Temporary Internet Files\Content.IE5\E93304AY\MC90044131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58567">
            <a:off x="553483" y="1491310"/>
            <a:ext cx="2300828" cy="2300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258923" y="282770"/>
            <a:ext cx="8856984" cy="769966"/>
          </a:xfrm>
        </p:spPr>
        <p:txBody>
          <a:bodyPr>
            <a:noAutofit/>
          </a:bodyPr>
          <a:lstStyle/>
          <a:p>
            <a:pPr marL="68580" indent="0">
              <a:buNone/>
            </a:pPr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Zkopíruj slovo AHOJ z jednoho dopisu do druhého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Zástupný symbol pro obsah 8"/>
          <p:cNvSpPr txBox="1">
            <a:spLocks/>
          </p:cNvSpPr>
          <p:nvPr/>
        </p:nvSpPr>
        <p:spPr>
          <a:xfrm>
            <a:off x="1095531" y="2256741"/>
            <a:ext cx="1216733" cy="769966"/>
          </a:xfrm>
          <a:prstGeom prst="rect">
            <a:avLst/>
          </a:prstGeom>
        </p:spPr>
        <p:txBody>
          <a:bodyPr vert="horz" lIns="0" tIns="45720" rIns="0" bIns="45720" rtlCol="0">
            <a:noAutofit/>
          </a:bodyPr>
          <a:lstStyle>
            <a:lvl1pPr marL="3429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" indent="0">
              <a:buFont typeface="Wingdings 3" pitchFamily="18" charset="2"/>
              <a:buNone/>
            </a:pPr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AHOJ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Zástupný symbol pro obsah 8"/>
          <p:cNvSpPr txBox="1">
            <a:spLocks/>
          </p:cNvSpPr>
          <p:nvPr/>
        </p:nvSpPr>
        <p:spPr>
          <a:xfrm>
            <a:off x="358930" y="1074058"/>
            <a:ext cx="1953334" cy="769966"/>
          </a:xfrm>
          <a:prstGeom prst="rect">
            <a:avLst/>
          </a:prstGeom>
        </p:spPr>
        <p:txBody>
          <a:bodyPr vert="horz" lIns="0" tIns="45720" rIns="0" bIns="45720" rtlCol="0">
            <a:noAutofit/>
          </a:bodyPr>
          <a:lstStyle>
            <a:lvl1pPr marL="3429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" indent="0">
              <a:buFont typeface="Wingdings 3" pitchFamily="18" charset="2"/>
              <a:buNone/>
            </a:pPr>
            <a:r>
              <a:rPr lang="cs-CZ" sz="32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CTRL + C</a:t>
            </a:r>
            <a:endParaRPr lang="cs-CZ" sz="32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Zástupný symbol pro obsah 8"/>
          <p:cNvSpPr txBox="1">
            <a:spLocks/>
          </p:cNvSpPr>
          <p:nvPr/>
        </p:nvSpPr>
        <p:spPr>
          <a:xfrm>
            <a:off x="429437" y="3951374"/>
            <a:ext cx="2011802" cy="769966"/>
          </a:xfrm>
          <a:prstGeom prst="rect">
            <a:avLst/>
          </a:prstGeom>
        </p:spPr>
        <p:txBody>
          <a:bodyPr vert="horz" lIns="0" tIns="45720" rIns="0" bIns="45720" rtlCol="0">
            <a:noAutofit/>
          </a:bodyPr>
          <a:lstStyle>
            <a:lvl1pPr marL="3429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" indent="0">
              <a:buFont typeface="Wingdings 3" pitchFamily="18" charset="2"/>
              <a:buNone/>
            </a:pPr>
            <a:r>
              <a:rPr lang="cs-CZ" sz="32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CTRL + X</a:t>
            </a:r>
            <a:endParaRPr lang="cs-CZ" sz="32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Zástupný symbol pro obsah 8"/>
          <p:cNvSpPr txBox="1">
            <a:spLocks/>
          </p:cNvSpPr>
          <p:nvPr/>
        </p:nvSpPr>
        <p:spPr>
          <a:xfrm>
            <a:off x="6588224" y="1146866"/>
            <a:ext cx="2123728" cy="769966"/>
          </a:xfrm>
          <a:prstGeom prst="rect">
            <a:avLst/>
          </a:prstGeom>
        </p:spPr>
        <p:txBody>
          <a:bodyPr vert="horz" lIns="0" tIns="45720" rIns="0" bIns="45720" rtlCol="0">
            <a:noAutofit/>
          </a:bodyPr>
          <a:lstStyle>
            <a:lvl1pPr marL="3429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" indent="0">
              <a:buFont typeface="Wingdings 3" pitchFamily="18" charset="2"/>
              <a:buNone/>
            </a:pPr>
            <a:r>
              <a:rPr lang="cs-CZ" sz="32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CTRL + V</a:t>
            </a:r>
            <a:endParaRPr lang="cs-CZ" sz="32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Šipka doprava 15"/>
          <p:cNvSpPr/>
          <p:nvPr/>
        </p:nvSpPr>
        <p:spPr>
          <a:xfrm rot="1608360">
            <a:off x="2476331" y="1724340"/>
            <a:ext cx="2098372" cy="38498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prava 16"/>
          <p:cNvSpPr/>
          <p:nvPr/>
        </p:nvSpPr>
        <p:spPr>
          <a:xfrm rot="20019784">
            <a:off x="2513701" y="4786958"/>
            <a:ext cx="1728192" cy="38498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8" name="Picture 3" descr="C:\Users\milena.vackova\AppData\Local\Microsoft\Windows\Temporary Internet Files\Content.IE5\E93304AY\MC90044131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58567">
            <a:off x="6355659" y="1643711"/>
            <a:ext cx="2300828" cy="2300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3" descr="C:\Users\milena.vackova\AppData\Local\Microsoft\Windows\Temporary Internet Files\Content.IE5\E93304AY\MC90044131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58567">
            <a:off x="6331425" y="4319148"/>
            <a:ext cx="2300828" cy="2300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Zástupný symbol pro obsah 8"/>
          <p:cNvSpPr txBox="1">
            <a:spLocks/>
          </p:cNvSpPr>
          <p:nvPr/>
        </p:nvSpPr>
        <p:spPr>
          <a:xfrm>
            <a:off x="6616046" y="3925354"/>
            <a:ext cx="2123728" cy="769966"/>
          </a:xfrm>
          <a:prstGeom prst="rect">
            <a:avLst/>
          </a:prstGeom>
        </p:spPr>
        <p:txBody>
          <a:bodyPr vert="horz" lIns="0" tIns="45720" rIns="0" bIns="45720" rtlCol="0">
            <a:noAutofit/>
          </a:bodyPr>
          <a:lstStyle>
            <a:lvl1pPr marL="3429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" indent="0">
              <a:buFont typeface="Wingdings 3" pitchFamily="18" charset="2"/>
              <a:buNone/>
            </a:pPr>
            <a:r>
              <a:rPr lang="cs-CZ" sz="32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CTRL + V</a:t>
            </a:r>
            <a:endParaRPr lang="cs-CZ" sz="32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Zástupný symbol pro obsah 8"/>
          <p:cNvSpPr txBox="1">
            <a:spLocks/>
          </p:cNvSpPr>
          <p:nvPr/>
        </p:nvSpPr>
        <p:spPr>
          <a:xfrm>
            <a:off x="1095530" y="2258455"/>
            <a:ext cx="1216733" cy="769966"/>
          </a:xfrm>
          <a:prstGeom prst="rect">
            <a:avLst/>
          </a:prstGeom>
        </p:spPr>
        <p:txBody>
          <a:bodyPr vert="horz" lIns="0" tIns="45720" rIns="0" bIns="45720" rtlCol="0">
            <a:noAutofit/>
          </a:bodyPr>
          <a:lstStyle>
            <a:lvl1pPr marL="3429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" indent="0">
              <a:buFont typeface="Wingdings 3" pitchFamily="18" charset="2"/>
              <a:buNone/>
            </a:pPr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AHOJ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Zástupný symbol pro obsah 8"/>
          <p:cNvSpPr txBox="1">
            <a:spLocks/>
          </p:cNvSpPr>
          <p:nvPr/>
        </p:nvSpPr>
        <p:spPr>
          <a:xfrm>
            <a:off x="1071195" y="5150333"/>
            <a:ext cx="1216733" cy="769966"/>
          </a:xfrm>
          <a:prstGeom prst="rect">
            <a:avLst/>
          </a:prstGeom>
        </p:spPr>
        <p:txBody>
          <a:bodyPr vert="horz" lIns="0" tIns="45720" rIns="0" bIns="45720" rtlCol="0">
            <a:noAutofit/>
          </a:bodyPr>
          <a:lstStyle>
            <a:lvl1pPr marL="3429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" indent="0">
              <a:buFont typeface="Wingdings 3" pitchFamily="18" charset="2"/>
              <a:buNone/>
            </a:pPr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AHOJ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2" descr="C:\Users\milena.vackova\AppData\Local\Microsoft\Windows\Temporary Internet Files\Content.IE5\E93304AY\MC90023388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7797" y="2305591"/>
            <a:ext cx="2558576" cy="2723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079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4" presetClass="path" presetSubtype="0" accel="79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3.33333E-6 L 0.14514 -0.05787 C 0.21719 -0.07523 0.25643 0.07685 0.31216 0.07685 C 0.37553 0.07685 0.38473 -0.08218 0.475 -0.04769 L 0.63143 0.02106 " pathEditMode="relative" rAng="0" ptsTypes="FffFF">
                                      <p:cBhvr>
                                        <p:cTn id="6" dur="5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563" y="-2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4" presetClass="path" presetSubtype="0" accel="79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4.44444E-6 L 0.14514 0.04237 C 0.21719 0.0551 0.26215 -0.22638 0.31788 -0.22638 C 0.38125 -0.22638 0.38472 0.06019 0.475 0.03496 L 0.63142 -0.01527 " pathEditMode="relative" rAng="0" ptsTypes="FffFF">
                                      <p:cBhvr>
                                        <p:cTn id="10" dur="5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563" y="-83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0"/>
            <a:ext cx="7772400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KOPÍRUJEME TEXT</a:t>
            </a:r>
            <a:endParaRPr lang="cs-CZ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856984" cy="5400600"/>
          </a:xfrm>
        </p:spPr>
        <p:txBody>
          <a:bodyPr>
            <a:normAutofit/>
          </a:bodyPr>
          <a:lstStyle/>
          <a:p>
            <a:pPr marL="68580" indent="0" algn="ctr">
              <a:buNone/>
            </a:pPr>
            <a:r>
              <a:rPr lang="cs-CZ" sz="3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Tento text zkopírujte do dokumentu v programu Word.</a:t>
            </a:r>
          </a:p>
          <a:p>
            <a:pPr marL="68580" indent="0" algn="ctr">
              <a:buNone/>
            </a:pP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marL="530225" indent="-460375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označíme text levým tlačítkem myši</a:t>
            </a:r>
          </a:p>
          <a:p>
            <a:pPr marL="530225" indent="-460375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stiskneme klávesovou zkratku CTRL+C (nebo na označený text klikneme pravým tlačítkem myši a zvolíme možnost KOPÍROVAT)</a:t>
            </a:r>
          </a:p>
          <a:p>
            <a:pPr marL="530225" indent="-460375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otevřeme si dokument ve Wordu a stiskneme CTRL + V (nebo pravým tlačítkem myši na libovolném místě v dokumentu a zvolíme možnost VLOŽIT, popř. ikona se štětcem)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772816"/>
            <a:ext cx="7032815" cy="5787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5111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Kopírujeme obrázek</a:t>
            </a:r>
            <a:endParaRPr lang="cs-CZ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179512" y="1268760"/>
            <a:ext cx="8856984" cy="540060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3429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74320" algn="l" defTabSz="914400" rtl="0" eaLnBrk="1" latinLnBrk="0" hangingPunct="1">
              <a:lnSpc>
                <a:spcPct val="100000"/>
              </a:lnSpc>
              <a:spcBef>
                <a:spcPts val="700"/>
              </a:spcBef>
              <a:buClr>
                <a:schemeClr val="accent1"/>
              </a:buClr>
              <a:buSzPct val="85000"/>
              <a:buFont typeface="Wingdings 3" pitchFamily="18" charset="2"/>
              <a:buChar char="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" indent="0" algn="ctr">
              <a:buFont typeface="Wingdings 3" pitchFamily="18" charset="2"/>
              <a:buNone/>
            </a:pPr>
            <a:endParaRPr lang="cs-CZ" sz="32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marL="530225" indent="-460375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klikneme na obrázek levým tlačítkem myši</a:t>
            </a:r>
          </a:p>
          <a:p>
            <a:pPr marL="530225" indent="-460375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stiskneme klávesovou zkratku CTRL+C (nebo na obrázek klikneme pravým tlačítkem myši a zvolíme možnost KOPÍROVAT)</a:t>
            </a:r>
          </a:p>
          <a:p>
            <a:pPr marL="530225" indent="-460375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otevřeme si např. dokument ve Wordu a stiskneme CTRL + V (nebo pravým tlačítkem myši na libovolném místě v dokumentu a zvolíme možnost VLOŽIT, popř. ikona se štětcem)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2320" y="0"/>
            <a:ext cx="1628421" cy="1916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7432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4638"/>
            <a:ext cx="5688632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Kopírování obrázku </a:t>
            </a:r>
            <a:b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 internetu</a:t>
            </a:r>
            <a:endParaRPr lang="cs-CZ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640960" cy="4781128"/>
          </a:xfrm>
        </p:spPr>
        <p:txBody>
          <a:bodyPr>
            <a:normAutofit/>
          </a:bodyPr>
          <a:lstStyle/>
          <a:p>
            <a:pPr marL="530225" indent="-460375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najdeme si obrázek na internetu</a:t>
            </a:r>
          </a:p>
          <a:p>
            <a:pPr marL="530225" indent="-460375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přejedeme obrázek levým tlačítkem myši tak, aby obrázek zmodral a stiskneme CTRL + C (nebo klikneme na obrázek pravým tlačítkem myši a opět zvolíme možnost KOPÍROVAT)</a:t>
            </a:r>
          </a:p>
          <a:p>
            <a:pPr marL="530225" indent="-460375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poté se umístíme na místo, kde obrázek potřebujeme a stiskneme CTRL + V (nebo opět stiskneme pravé tlačítko myši a zvolíme možnost VLOŽIT).</a:t>
            </a:r>
          </a:p>
          <a:p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8184" y="116632"/>
            <a:ext cx="2742456" cy="2088232"/>
          </a:xfrm>
          <a:prstGeom prst="rect">
            <a:avLst/>
          </a:prstGeom>
        </p:spPr>
      </p:pic>
      <p:pic>
        <p:nvPicPr>
          <p:cNvPr id="3075" name="Picture 3" descr="Spusti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52400" cy="152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Zobrazit v plné velikosti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52400" cy="152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35924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ÚKOL:</a:t>
            </a:r>
            <a:endParaRPr lang="cs-CZ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12776"/>
            <a:ext cx="8568952" cy="5040559"/>
          </a:xfrm>
        </p:spPr>
        <p:txBody>
          <a:bodyPr>
            <a:normAutofit/>
          </a:bodyPr>
          <a:lstStyle/>
          <a:p>
            <a:pPr marL="530225" indent="-460375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vytvořte v programu Word jednostránkový plakát, který bude sloužit k představení naší školy</a:t>
            </a:r>
          </a:p>
          <a:p>
            <a:pPr marL="530225" indent="-460375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použijte informace (text, obrázky) z webové stránky školy – </a:t>
            </a:r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www.zsmaleci.cz</a:t>
            </a:r>
            <a:endParaRPr lang="cs-CZ" sz="32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marL="530225" indent="-460375"/>
            <a:r>
              <a: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volte jednoduchou formu představení tak, aby plakát upoutal pozornost veřejnosti</a:t>
            </a:r>
          </a:p>
          <a:p>
            <a:pPr marL="69850" indent="0">
              <a:buNone/>
            </a:pP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2588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8580" indent="0">
              <a:buNone/>
            </a:pP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Obrázky – beruška, dopis, schránka</a:t>
            </a:r>
            <a:b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            – použity z galerie Microsoft Office 2010</a:t>
            </a:r>
          </a:p>
          <a:p>
            <a:pPr marL="68580" indent="0">
              <a:buNone/>
            </a:pP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Foto naší školy – z webových stránek školy www.zsmaleci.cz</a:t>
            </a:r>
            <a:endParaRPr lang="cs-CZ" sz="24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7241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Urban Pop">
  <a:themeElements>
    <a:clrScheme name="Vlastní 2">
      <a:dk1>
        <a:sysClr val="windowText" lastClr="000000"/>
      </a:dk1>
      <a:lt1>
        <a:sysClr val="window" lastClr="FFFFFF"/>
      </a:lt1>
      <a:dk2>
        <a:srgbClr val="F2F2F2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Urban Pop">
      <a:maj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Urban Pop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58000"/>
              </a:srgbClr>
            </a:outerShdw>
          </a:effectLst>
          <a:scene3d>
            <a:camera prst="orthographicFront">
              <a:rot lat="0" lon="0" rev="0"/>
            </a:camera>
            <a:lightRig rig="flat" dir="t"/>
          </a:scene3d>
          <a:sp3d contourW="15875">
            <a:bevelT w="95250" h="127000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hade val="100000"/>
                <a:alpha val="100000"/>
                <a:satMod val="100000"/>
                <a:lumMod val="100000"/>
              </a:schemeClr>
            </a:gs>
            <a:gs pos="9000">
              <a:schemeClr val="phClr">
                <a:tint val="90000"/>
                <a:shade val="100000"/>
                <a:alpha val="100000"/>
                <a:satMod val="100000"/>
                <a:lumMod val="100000"/>
              </a:schemeClr>
            </a:gs>
            <a:gs pos="34000">
              <a:schemeClr val="phClr">
                <a:tint val="83000"/>
                <a:shade val="100000"/>
                <a:alpha val="100000"/>
                <a:satMod val="100000"/>
                <a:lumMod val="100000"/>
              </a:schemeClr>
            </a:gs>
            <a:gs pos="62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  <a:gs pos="90000">
              <a:schemeClr val="phClr">
                <a:tint val="92000"/>
                <a:shade val="100000"/>
                <a:alpha val="100000"/>
                <a:satMod val="100000"/>
                <a:lumMod val="90000"/>
              </a:schemeClr>
            </a:gs>
            <a:gs pos="100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8000"/>
              </a:schemeClr>
            </a:gs>
            <a:gs pos="100000">
              <a:schemeClr val="phClr">
                <a:tint val="95000"/>
                <a:shade val="98000"/>
                <a:lumMod val="80000"/>
              </a:schemeClr>
            </a:gs>
          </a:gsLst>
          <a:path path="circle">
            <a:fillToRect l="50000" t="100000" r="10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Městská zábava</Template>
  <TotalTime>111</TotalTime>
  <Words>482</Words>
  <Application>Microsoft Office PowerPoint</Application>
  <PresentationFormat>Předvádění na obrazovce (4:3)</PresentationFormat>
  <Paragraphs>68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Urban Pop</vt:lpstr>
      <vt:lpstr>Prezentace aplikace PowerPoint</vt:lpstr>
      <vt:lpstr>Schránka</vt:lpstr>
      <vt:lpstr>Prezentace aplikace PowerPoint</vt:lpstr>
      <vt:lpstr>POUŽITÍ SCHRÁNKY</vt:lpstr>
      <vt:lpstr>Postup práce se schránkou</vt:lpstr>
      <vt:lpstr>Klávesové zkratky pro práci se schránkou</vt:lpstr>
      <vt:lpstr>Prezentace aplikace PowerPoint</vt:lpstr>
      <vt:lpstr>KOPÍRUJEME TEXT</vt:lpstr>
      <vt:lpstr>Kopírujeme obrázek</vt:lpstr>
      <vt:lpstr>Kopírování obrázku  z internetu</vt:lpstr>
      <vt:lpstr>ÚKOL: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Schránka</dc:title>
  <dc:creator>Správce</dc:creator>
  <cp:lastModifiedBy>Správce</cp:lastModifiedBy>
  <cp:revision>19</cp:revision>
  <cp:lastPrinted>2013-03-01T11:56:56Z</cp:lastPrinted>
  <dcterms:created xsi:type="dcterms:W3CDTF">2013-02-28T16:31:39Z</dcterms:created>
  <dcterms:modified xsi:type="dcterms:W3CDTF">2013-11-29T18:54:33Z</dcterms:modified>
</cp:coreProperties>
</file>