
<file path=[Content_Types].xml><?xml version="1.0" encoding="utf-8"?>
<Types xmlns="http://schemas.openxmlformats.org/package/2006/content-types"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handoutMasterIdLst>
    <p:handoutMasterId r:id="rId8"/>
  </p:handoutMasterIdLst>
  <p:sldIdLst>
    <p:sldId id="274" r:id="rId2"/>
    <p:sldId id="256" r:id="rId3"/>
    <p:sldId id="266" r:id="rId4"/>
    <p:sldId id="272" r:id="rId5"/>
    <p:sldId id="273" r:id="rId6"/>
    <p:sldId id="271" r:id="rId7"/>
  </p:sldIdLst>
  <p:sldSz cx="9144000" cy="6858000" type="screen4x3"/>
  <p:notesSz cx="9926638" cy="679767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Wingdings 2" pitchFamily="18" charset="2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Wingdings 2" pitchFamily="18" charset="2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Wingdings 2" pitchFamily="18" charset="2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Wingdings 2" pitchFamily="18" charset="2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Wingdings 2" pitchFamily="18" charset="2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Wingdings 2" pitchFamily="18" charset="2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Wingdings 2" pitchFamily="18" charset="2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Wingdings 2" pitchFamily="18" charset="2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Wingdings 2" pitchFamily="18" charset="2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8" d="100"/>
          <a:sy n="98" d="100"/>
        </p:scale>
        <p:origin x="-492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622798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E90FD2-EE7F-492A-87EA-07C8E25530F7}" type="datetimeFigureOut">
              <a:rPr lang="cs-CZ" smtClean="0"/>
              <a:t>29.11.2013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622798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5453C4-AC02-4277-AE74-CDE3BD6AEC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72706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EA9D8B-0A3B-4AFC-930D-997BC6FA52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DFA757-7546-4436-AE4F-48F5DAB8A5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0A74D-8D41-4857-9328-316AD499A0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73828-45EB-42E6-BE9A-3FB68F7C7D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A645A1-C45C-425D-A86C-B80A113FB4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E5E6B-AE7C-40CB-8179-F5481EFA440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682E88-2436-40C2-AFBA-97EE80C329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11D434-8B33-480A-97A2-A3B2ED4EB8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3ED8D-8426-4C17-BAA1-1F9C7DB94AF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B3132-73FE-4996-A9E8-4363C9FA89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91450-2081-4158-B7BB-C9980D0069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F95E7FD-C4D3-4AD1-9934-F2571A00DA6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mp"/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tmp"/><Relationship Id="rId4" Type="http://schemas.openxmlformats.org/officeDocument/2006/relationships/image" Target="../media/image4.tm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mp"/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tmp"/><Relationship Id="rId4" Type="http://schemas.openxmlformats.org/officeDocument/2006/relationships/image" Target="../media/image8.tm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mp"/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2759064"/>
              </p:ext>
            </p:extLst>
          </p:nvPr>
        </p:nvGraphicFramePr>
        <p:xfrm>
          <a:off x="539552" y="1772816"/>
          <a:ext cx="8424936" cy="432048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38625"/>
                <a:gridCol w="6786311"/>
              </a:tblGrid>
              <a:tr h="3183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</a:rPr>
                        <a:t>VY_32_INOVACE_ICT_6B_2B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132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Škola: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Základní škola Nové Město nad Metují, Školní 1000, okres Náchod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183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Mgr. Milena Vacková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183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6.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7787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Tematický okruh, předmět: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Využívání informačních a komunikačních technologií, </a:t>
                      </a:r>
                      <a:r>
                        <a:rPr lang="cs-CZ" sz="1200" dirty="0" smtClean="0">
                          <a:effectLst/>
                        </a:rPr>
                        <a:t>Využití digitálních technologií (VDT), ICT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183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Word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– pokročilejší úpravy s tabulkami 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132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CZ.1.07/1.4.00/21.2336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183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Datum: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effectLst/>
                        </a:rPr>
                        <a:t>8. 2. </a:t>
                      </a:r>
                      <a:r>
                        <a:rPr lang="cs-CZ" sz="1200" dirty="0" smtClean="0">
                          <a:effectLst/>
                        </a:rPr>
                        <a:t>2012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9236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buClrTx/>
                        <a:buFont typeface="Wingdings" pitchFamily="2" charset="2"/>
                        <a:buNone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Druhá výkladová a procvičovací hodina je zaměřena na pokročilejší úpravy s tabulkami. Žáci pracují s již vytvořenou tabulkou. Procvičují přidání a odebrání sloupců a řádků, sloučení buněk, zarovnání textu v buňkách.</a:t>
                      </a: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pic>
        <p:nvPicPr>
          <p:cNvPr id="3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115888"/>
            <a:ext cx="6083300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220063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71600" y="2780928"/>
            <a:ext cx="7117180" cy="2952328"/>
          </a:xfrm>
        </p:spPr>
        <p:txBody>
          <a:bodyPr/>
          <a:lstStyle/>
          <a:p>
            <a:pPr algn="ctr"/>
            <a: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  <a:t>Word</a:t>
            </a:r>
            <a:b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</a:br>
            <a: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  <a:t>-</a:t>
            </a:r>
            <a:b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</a:br>
            <a: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  <a:t>pokročilejší úpravy s tabulkami</a:t>
            </a:r>
            <a:b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</a:br>
            <a: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  <a:t/>
            </a:r>
            <a:b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</a:br>
            <a:endParaRPr lang="cs-CZ" sz="4400" dirty="0">
              <a:solidFill>
                <a:schemeClr val="tx1"/>
              </a:solidFill>
              <a:latin typeface="Belwe Bd AT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11882" y="116632"/>
            <a:ext cx="4555732" cy="924475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Belwe Bd AT" pitchFamily="2" charset="0"/>
              </a:rPr>
              <a:t>Záložka – ROZLOŽENÍ</a:t>
            </a:r>
            <a:endParaRPr lang="cs-CZ" b="1" dirty="0">
              <a:solidFill>
                <a:schemeClr val="tx1"/>
              </a:solidFill>
              <a:latin typeface="Belwe Bd AT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1308943" y="2564904"/>
            <a:ext cx="7528926" cy="4104456"/>
          </a:xfrm>
        </p:spPr>
        <p:txBody>
          <a:bodyPr anchor="t">
            <a:normAutofit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1"/>
                </a:solidFill>
              </a:rPr>
              <a:t>vlevo této tabulky jsou základní funkce tabulky – výběr řádku, sloupce, vlastnosti tabulky</a:t>
            </a:r>
          </a:p>
          <a:p>
            <a:pPr>
              <a:buClrTx/>
              <a:buFont typeface="Wingdings" pitchFamily="2" charset="2"/>
              <a:buChar char="Ø"/>
            </a:pPr>
            <a:endParaRPr lang="cs-CZ" sz="2200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endParaRPr lang="cs-CZ" sz="2200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endParaRPr lang="cs-CZ" sz="2200" dirty="0">
              <a:solidFill>
                <a:schemeClr val="tx1"/>
              </a:solidFill>
            </a:endParaRPr>
          </a:p>
          <a:p>
            <a:pPr marL="1885950">
              <a:buClrTx/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tx1"/>
                </a:solidFill>
              </a:rPr>
              <a:t>ŘÁDKY A SLOUPCE </a:t>
            </a:r>
            <a:r>
              <a:rPr lang="cs-CZ" sz="2200" dirty="0" smtClean="0">
                <a:solidFill>
                  <a:schemeClr val="tx1"/>
                </a:solidFill>
              </a:rPr>
              <a:t> – v této části můžeme upravovat tabulku – odstranit řádky s sloupce nebo naopak nějaké řádky nebo sloupce přidat do tabulky</a:t>
            </a:r>
            <a:endParaRPr lang="cs-CZ" sz="2200" dirty="0">
              <a:solidFill>
                <a:schemeClr val="tx1"/>
              </a:solidFill>
            </a:endParaRPr>
          </a:p>
        </p:txBody>
      </p:sp>
      <p:pic>
        <p:nvPicPr>
          <p:cNvPr id="24" name="Obrázek 2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052736"/>
            <a:ext cx="8748464" cy="858885"/>
          </a:xfrm>
          <a:prstGeom prst="rect">
            <a:avLst/>
          </a:prstGeom>
        </p:spPr>
      </p:pic>
      <p:pic>
        <p:nvPicPr>
          <p:cNvPr id="25" name="Obrázek 24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420888"/>
            <a:ext cx="1057423" cy="828791"/>
          </a:xfrm>
          <a:prstGeom prst="rect">
            <a:avLst/>
          </a:prstGeom>
        </p:spPr>
      </p:pic>
      <p:pic>
        <p:nvPicPr>
          <p:cNvPr id="26" name="Obrázek 25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314" y="3861048"/>
            <a:ext cx="2324425" cy="847843"/>
          </a:xfrm>
          <a:prstGeom prst="rect">
            <a:avLst/>
          </a:prstGeom>
        </p:spPr>
      </p:pic>
      <p:pic>
        <p:nvPicPr>
          <p:cNvPr id="27" name="Zástupný symbol pro obsah 3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678" y="4869160"/>
            <a:ext cx="1448002" cy="1552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09521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91681" y="548681"/>
            <a:ext cx="7128792" cy="2232247"/>
          </a:xfrm>
        </p:spPr>
        <p:txBody>
          <a:bodyPr anchor="t">
            <a:normAutofit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tx1"/>
                </a:solidFill>
              </a:rPr>
              <a:t>SLOUČIT</a:t>
            </a:r>
            <a:r>
              <a:rPr lang="cs-CZ" sz="2200" dirty="0" smtClean="0">
                <a:solidFill>
                  <a:schemeClr val="tx1"/>
                </a:solidFill>
              </a:rPr>
              <a:t> – sloučení a rozdělení buňky, popř. rozdělení tabulky</a:t>
            </a:r>
          </a:p>
          <a:p>
            <a:pPr marL="0" indent="0">
              <a:buClrTx/>
              <a:buNone/>
            </a:pPr>
            <a:r>
              <a:rPr lang="cs-CZ" sz="2200" dirty="0" smtClean="0">
                <a:solidFill>
                  <a:schemeClr val="tx1"/>
                </a:solidFill>
              </a:rPr>
              <a:t>              sloučení buněk           rozdělení buněk</a:t>
            </a:r>
          </a:p>
          <a:p>
            <a:pPr marL="0" indent="0">
              <a:buClrTx/>
              <a:buNone/>
            </a:pPr>
            <a:endParaRPr lang="cs-CZ" sz="2200" dirty="0">
              <a:solidFill>
                <a:schemeClr val="tx1"/>
              </a:solidFill>
            </a:endParaRPr>
          </a:p>
          <a:p>
            <a:pPr marL="0" indent="0">
              <a:buClrTx/>
              <a:buNone/>
            </a:pPr>
            <a:endParaRPr lang="cs-CZ" sz="2200" dirty="0" smtClean="0">
              <a:solidFill>
                <a:schemeClr val="tx1"/>
              </a:solidFill>
            </a:endParaRPr>
          </a:p>
          <a:p>
            <a:pPr marL="0" indent="0">
              <a:buClrTx/>
              <a:buNone/>
            </a:pPr>
            <a:endParaRPr lang="cs-CZ" sz="2200" dirty="0">
              <a:solidFill>
                <a:schemeClr val="tx1"/>
              </a:solidFill>
            </a:endParaRPr>
          </a:p>
          <a:p>
            <a:pPr marL="0" indent="0">
              <a:buClrTx/>
              <a:buNone/>
            </a:pPr>
            <a:endParaRPr lang="cs-CZ" sz="2200" dirty="0" smtClean="0">
              <a:solidFill>
                <a:schemeClr val="tx1"/>
              </a:solidFill>
            </a:endParaRPr>
          </a:p>
          <a:p>
            <a:pPr marL="0" indent="0">
              <a:buClrTx/>
              <a:buNone/>
            </a:pPr>
            <a:endParaRPr lang="cs-CZ" sz="2200" dirty="0">
              <a:solidFill>
                <a:schemeClr val="tx1"/>
              </a:solidFill>
            </a:endParaRPr>
          </a:p>
          <a:p>
            <a:pPr marL="0" indent="0">
              <a:buClrTx/>
              <a:buNone/>
            </a:pPr>
            <a:endParaRPr lang="cs-CZ" sz="2200" dirty="0" smtClean="0">
              <a:solidFill>
                <a:schemeClr val="tx1"/>
              </a:solidFill>
            </a:endParaRPr>
          </a:p>
        </p:txBody>
      </p:sp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836712"/>
            <a:ext cx="1390844" cy="857370"/>
          </a:xfrm>
          <a:prstGeom prst="rect">
            <a:avLst/>
          </a:prstGeom>
        </p:spPr>
      </p:pic>
      <p:pic>
        <p:nvPicPr>
          <p:cNvPr id="8" name="Obrázek 7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2968119"/>
            <a:ext cx="3391374" cy="828791"/>
          </a:xfrm>
          <a:prstGeom prst="rect">
            <a:avLst/>
          </a:prstGeom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920810"/>
              </p:ext>
            </p:extLst>
          </p:nvPr>
        </p:nvGraphicFramePr>
        <p:xfrm>
          <a:off x="2339752" y="1752497"/>
          <a:ext cx="6096000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32000"/>
                <a:gridCol w="2032000"/>
                <a:gridCol w="338667"/>
                <a:gridCol w="338666"/>
                <a:gridCol w="338667"/>
                <a:gridCol w="338667"/>
                <a:gridCol w="338666"/>
                <a:gridCol w="338667"/>
              </a:tblGrid>
              <a:tr h="370840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Zástupný symbol pro obsah 2"/>
          <p:cNvSpPr txBox="1">
            <a:spLocks/>
          </p:cNvSpPr>
          <p:nvPr/>
        </p:nvSpPr>
        <p:spPr>
          <a:xfrm>
            <a:off x="1691680" y="4077073"/>
            <a:ext cx="7137927" cy="247700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tx1"/>
                </a:solidFill>
              </a:rPr>
              <a:t>PŘIZPŮSOBIT</a:t>
            </a:r>
            <a:r>
              <a:rPr lang="cs-CZ" sz="2200" dirty="0" smtClean="0">
                <a:solidFill>
                  <a:schemeClr val="tx1"/>
                </a:solidFill>
              </a:rPr>
              <a:t> </a:t>
            </a:r>
            <a:r>
              <a:rPr lang="cs-CZ" sz="2200" dirty="0">
                <a:solidFill>
                  <a:schemeClr val="tx1"/>
                </a:solidFill>
              </a:rPr>
              <a:t>– automaticky přizpůsobí šířku sloupce </a:t>
            </a:r>
            <a:r>
              <a:rPr lang="cs-CZ" sz="2200" dirty="0" smtClean="0">
                <a:solidFill>
                  <a:schemeClr val="tx1"/>
                </a:solidFill>
              </a:rPr>
              <a:t>textu</a:t>
            </a:r>
          </a:p>
          <a:p>
            <a:pPr>
              <a:buClrTx/>
              <a:buFont typeface="Wingdings" pitchFamily="2" charset="2"/>
              <a:buChar char="Ø"/>
            </a:pPr>
            <a:endParaRPr lang="cs-CZ" sz="2200" dirty="0">
              <a:solidFill>
                <a:schemeClr val="tx1"/>
              </a:solidFill>
            </a:endParaRPr>
          </a:p>
          <a:p>
            <a:pPr marL="1704975">
              <a:buClrTx/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tx1"/>
                </a:solidFill>
              </a:rPr>
              <a:t>v tomto poli se nastavuje výška a šířka řádků a sloupců</a:t>
            </a:r>
            <a:endParaRPr lang="cs-CZ" sz="2200" dirty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endParaRPr lang="cs-CZ" sz="2200" dirty="0" smtClean="0">
              <a:solidFill>
                <a:schemeClr val="tx1"/>
              </a:solidFill>
            </a:endParaRPr>
          </a:p>
          <a:p>
            <a:pPr marL="0" indent="0">
              <a:buClrTx/>
              <a:buFont typeface="Wingdings 2" charset="2"/>
              <a:buNone/>
            </a:pPr>
            <a:r>
              <a:rPr lang="cs-CZ" sz="2200" dirty="0" smtClean="0">
                <a:solidFill>
                  <a:schemeClr val="tx1"/>
                </a:solidFill>
              </a:rPr>
              <a:t>                 </a:t>
            </a:r>
          </a:p>
          <a:p>
            <a:pPr marL="0" indent="0">
              <a:buClrTx/>
              <a:buFont typeface="Wingdings 2" charset="2"/>
              <a:buNone/>
            </a:pPr>
            <a:endParaRPr lang="cs-CZ" sz="2200" dirty="0" smtClean="0">
              <a:solidFill>
                <a:schemeClr val="tx1"/>
              </a:solidFill>
            </a:endParaRPr>
          </a:p>
          <a:p>
            <a:pPr marL="0" indent="0">
              <a:buClrTx/>
              <a:buFont typeface="Wingdings 2" charset="2"/>
              <a:buNone/>
            </a:pPr>
            <a:endParaRPr lang="cs-CZ" sz="2200" dirty="0" smtClean="0">
              <a:solidFill>
                <a:schemeClr val="tx1"/>
              </a:solidFill>
            </a:endParaRPr>
          </a:p>
          <a:p>
            <a:pPr marL="0" indent="0">
              <a:buClrTx/>
              <a:buFont typeface="Wingdings 2" charset="2"/>
              <a:buNone/>
            </a:pPr>
            <a:endParaRPr lang="cs-CZ" sz="2200" dirty="0" smtClean="0">
              <a:solidFill>
                <a:schemeClr val="tx1"/>
              </a:solidFill>
            </a:endParaRPr>
          </a:p>
          <a:p>
            <a:pPr marL="0" indent="0">
              <a:buClrTx/>
              <a:buFont typeface="Wingdings 2" charset="2"/>
              <a:buNone/>
            </a:pPr>
            <a:endParaRPr lang="cs-CZ" sz="2200" dirty="0" smtClean="0">
              <a:solidFill>
                <a:schemeClr val="tx1"/>
              </a:solidFill>
            </a:endParaRPr>
          </a:p>
          <a:p>
            <a:pPr marL="0" indent="0">
              <a:buClrTx/>
              <a:buFont typeface="Wingdings 2" charset="2"/>
              <a:buNone/>
            </a:pPr>
            <a:endParaRPr lang="cs-CZ" sz="2200" dirty="0" smtClean="0">
              <a:solidFill>
                <a:schemeClr val="tx1"/>
              </a:solidFill>
            </a:endParaRPr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149080"/>
            <a:ext cx="724001" cy="704948"/>
          </a:xfrm>
          <a:prstGeom prst="rect">
            <a:avLst/>
          </a:prstGeom>
        </p:spPr>
      </p:pic>
      <p:sp>
        <p:nvSpPr>
          <p:cNvPr id="11" name="Zástupný symbol pro obsah 2"/>
          <p:cNvSpPr txBox="1">
            <a:spLocks/>
          </p:cNvSpPr>
          <p:nvPr/>
        </p:nvSpPr>
        <p:spPr>
          <a:xfrm>
            <a:off x="683567" y="3153031"/>
            <a:ext cx="3035349" cy="64387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tx1"/>
                </a:solidFill>
              </a:rPr>
              <a:t>Velikost buňky</a:t>
            </a:r>
            <a:endParaRPr lang="cs-CZ" sz="2200" dirty="0" smtClean="0">
              <a:solidFill>
                <a:schemeClr val="tx1"/>
              </a:solidFill>
            </a:endParaRPr>
          </a:p>
          <a:p>
            <a:pPr marL="0" indent="0">
              <a:buClrTx/>
              <a:buFont typeface="Wingdings 2" charset="2"/>
              <a:buNone/>
            </a:pPr>
            <a:r>
              <a:rPr lang="cs-CZ" sz="2200" dirty="0" smtClean="0">
                <a:solidFill>
                  <a:schemeClr val="tx1"/>
                </a:solidFill>
              </a:rPr>
              <a:t>   </a:t>
            </a:r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5325101"/>
            <a:ext cx="2705478" cy="647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16548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404665"/>
            <a:ext cx="7488830" cy="5454134"/>
          </a:xfrm>
        </p:spPr>
        <p:txBody>
          <a:bodyPr anchor="t">
            <a:normAutofit/>
          </a:bodyPr>
          <a:lstStyle/>
          <a:p>
            <a:pPr marL="1343025">
              <a:buClrTx/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tx1"/>
                </a:solidFill>
              </a:rPr>
              <a:t>ZAROVNÁNÍ</a:t>
            </a:r>
            <a:r>
              <a:rPr lang="cs-CZ" sz="2200" dirty="0" smtClean="0">
                <a:solidFill>
                  <a:schemeClr val="tx1"/>
                </a:solidFill>
              </a:rPr>
              <a:t> – tato funkce slouží pro zarovnání textu v buňce</a:t>
            </a:r>
          </a:p>
          <a:p>
            <a:pPr>
              <a:buClrTx/>
              <a:buFont typeface="Wingdings" pitchFamily="2" charset="2"/>
              <a:buChar char="Ø"/>
            </a:pPr>
            <a:endParaRPr lang="cs-CZ" sz="2200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endParaRPr lang="cs-CZ" sz="2200" dirty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tx1"/>
                </a:solidFill>
              </a:rPr>
              <a:t>SMĚR TEXTU </a:t>
            </a:r>
            <a:r>
              <a:rPr lang="cs-CZ" sz="2200" dirty="0" smtClean="0">
                <a:solidFill>
                  <a:schemeClr val="tx1"/>
                </a:solidFill>
              </a:rPr>
              <a:t>– zvolíte směr textu v tabulce</a:t>
            </a:r>
          </a:p>
          <a:p>
            <a:pPr>
              <a:buClrTx/>
              <a:buFont typeface="Wingdings" pitchFamily="2" charset="2"/>
              <a:buChar char="Ø"/>
            </a:pPr>
            <a:endParaRPr lang="cs-CZ" sz="2200" dirty="0">
              <a:solidFill>
                <a:schemeClr val="tx1"/>
              </a:solidFill>
            </a:endParaRPr>
          </a:p>
          <a:p>
            <a:pPr marL="0" indent="0">
              <a:buClrTx/>
              <a:buNone/>
            </a:pPr>
            <a:r>
              <a:rPr lang="cs-CZ" sz="2200" dirty="0" smtClean="0">
                <a:solidFill>
                  <a:schemeClr val="tx1"/>
                </a:solidFill>
              </a:rPr>
              <a:t>V následující tabulce je ukázka zarovnání textu.</a:t>
            </a:r>
            <a:endParaRPr lang="cs-CZ" sz="2200" dirty="0">
              <a:solidFill>
                <a:schemeClr val="tx1"/>
              </a:solidFill>
            </a:endParaRPr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32656"/>
            <a:ext cx="1865586" cy="1008112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3645664"/>
              </p:ext>
            </p:extLst>
          </p:nvPr>
        </p:nvGraphicFramePr>
        <p:xfrm>
          <a:off x="467544" y="3861048"/>
          <a:ext cx="8352930" cy="2330340"/>
        </p:xfrm>
        <a:graphic>
          <a:graphicData uri="http://schemas.openxmlformats.org/drawingml/2006/table">
            <a:tbl>
              <a:tblPr firstRow="1" firstCol="1" bandRow="1"/>
              <a:tblGrid>
                <a:gridCol w="2783706"/>
                <a:gridCol w="2784612"/>
                <a:gridCol w="2784612"/>
              </a:tblGrid>
              <a:tr h="7767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Ukázka zarovnání.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Ukázka zarovnání.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Ukázka zarovnání.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767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Ukázka zarovnání.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Ukázka zarovnání.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Ukázka zarovnání.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767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Ukázka zarovnání.</a:t>
                      </a: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Ukázka zarovnání.</a:t>
                      </a: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Ukázka zarovnání.</a:t>
                      </a: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501" y="1772816"/>
            <a:ext cx="466790" cy="685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2707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899592" y="836712"/>
            <a:ext cx="7647741" cy="498740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Font typeface="Wingdings" pitchFamily="2" charset="2"/>
              <a:buChar char="Ø"/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ZDROJE: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Obrázky jsou vlastní tvorbou autora.</a:t>
            </a:r>
          </a:p>
        </p:txBody>
      </p:sp>
    </p:spTree>
    <p:extLst>
      <p:ext uri="{BB962C8B-B14F-4D97-AF65-F5344CB8AC3E}">
        <p14:creationId xmlns:p14="http://schemas.microsoft.com/office/powerpoint/2010/main" val="2132544074"/>
      </p:ext>
    </p:extLst>
  </p:cSld>
  <p:clrMapOvr>
    <a:masterClrMapping/>
  </p:clrMapOvr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786</TotalTime>
  <Words>245</Words>
  <Application>Microsoft Office PowerPoint</Application>
  <PresentationFormat>Předvádění na obrazovce (4:3)</PresentationFormat>
  <Paragraphs>59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Spring</vt:lpstr>
      <vt:lpstr>Prezentace aplikace PowerPoint</vt:lpstr>
      <vt:lpstr>Word - pokročilejší úpravy s tabulkami  </vt:lpstr>
      <vt:lpstr>Záložka – ROZLOŽENÍ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Word</dc:title>
  <dc:creator>Vackovi</dc:creator>
  <cp:lastModifiedBy>Správce</cp:lastModifiedBy>
  <cp:revision>61</cp:revision>
  <cp:lastPrinted>2012-02-17T10:45:59Z</cp:lastPrinted>
  <dcterms:created xsi:type="dcterms:W3CDTF">2005-10-12T14:23:51Z</dcterms:created>
  <dcterms:modified xsi:type="dcterms:W3CDTF">2013-11-29T18:43:23Z</dcterms:modified>
</cp:coreProperties>
</file>