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0" r:id="rId4"/>
    <p:sldId id="258" r:id="rId5"/>
    <p:sldId id="25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56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63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052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69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17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27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40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850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573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71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160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1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FF00"/>
            </a:gs>
            <a:gs pos="100000">
              <a:schemeClr val="accent6">
                <a:lumMod val="75000"/>
                <a:alpha val="55000"/>
              </a:schemeClr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BAEF1F-263A-40C1-92C9-FAD9C5166EC9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67CA0-DBA9-4FF7-8003-517914117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25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Název: VY_32_INOVACE</a:t>
            </a:r>
            <a:r>
              <a:rPr lang="cs-CZ" b="1" smtClean="0"/>
              <a:t>_ ICT_9A_15B </a:t>
            </a:r>
            <a:endParaRPr lang="cs-CZ" dirty="0" smtClean="0"/>
          </a:p>
          <a:p>
            <a:r>
              <a:rPr lang="cs-CZ" b="1" dirty="0" smtClean="0"/>
              <a:t>Škola: Základní škola Nové Město nad Metují, Školní 1000, okres Náchod</a:t>
            </a:r>
            <a:endParaRPr lang="cs-CZ" dirty="0" smtClean="0"/>
          </a:p>
          <a:p>
            <a:r>
              <a:rPr lang="cs-CZ" b="1" dirty="0" smtClean="0"/>
              <a:t>Autor: Mgr. Jaroslava </a:t>
            </a:r>
            <a:r>
              <a:rPr lang="cs-CZ" b="1" dirty="0" err="1" smtClean="0"/>
              <a:t>Broumová</a:t>
            </a:r>
            <a:endParaRPr lang="cs-CZ" dirty="0" smtClean="0"/>
          </a:p>
          <a:p>
            <a:r>
              <a:rPr lang="cs-CZ" b="1" dirty="0" smtClean="0"/>
              <a:t>Ročník: 9.</a:t>
            </a:r>
            <a:endParaRPr lang="cs-CZ" dirty="0" smtClean="0"/>
          </a:p>
          <a:p>
            <a:r>
              <a:rPr lang="cs-CZ" b="1" dirty="0" smtClean="0"/>
              <a:t>Tematický okruh, předmět: Využívání informačních a komunikačních</a:t>
            </a:r>
            <a:r>
              <a:rPr lang="cs-CZ" dirty="0" smtClean="0"/>
              <a:t> </a:t>
            </a:r>
            <a:r>
              <a:rPr lang="cs-CZ" b="1" dirty="0" smtClean="0"/>
              <a:t> technologií, ICT</a:t>
            </a:r>
            <a:endParaRPr lang="cs-CZ" dirty="0" smtClean="0"/>
          </a:p>
          <a:p>
            <a:r>
              <a:rPr lang="cs-CZ" b="1" dirty="0" smtClean="0"/>
              <a:t>Téma: Laser</a:t>
            </a:r>
            <a:endParaRPr lang="cs-CZ" dirty="0" smtClean="0"/>
          </a:p>
          <a:p>
            <a:r>
              <a:rPr lang="cs-CZ" b="1" dirty="0" smtClean="0"/>
              <a:t>Číslo projektu: CZ.1.07/1.4.00/21.2336</a:t>
            </a:r>
            <a:endParaRPr lang="cs-CZ" dirty="0" smtClean="0"/>
          </a:p>
          <a:p>
            <a:r>
              <a:rPr lang="cs-CZ" b="1" dirty="0" smtClean="0"/>
              <a:t>Datum: 15.4.2013</a:t>
            </a:r>
            <a:endParaRPr lang="cs-CZ" dirty="0" smtClean="0"/>
          </a:p>
          <a:p>
            <a:r>
              <a:rPr lang="cs-CZ" b="1" dirty="0" smtClean="0"/>
              <a:t>Anotace: Žákům bylo zadáno zpracování  některých témat fyziky 9.ročník. Zpracovat daná témata v hodinách ICT a následně prezentovat v  hodinách fyziky. Jako příklad zpracování byla předvedena prezentace na téma laser. Využita interaktivní tabule.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6632"/>
            <a:ext cx="5762625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844824"/>
            <a:ext cx="633670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chemeClr val="tx2"/>
                </a:solidFill>
              </a:rPr>
              <a:t>LASER</a:t>
            </a:r>
          </a:p>
          <a:p>
            <a:pPr algn="ctr"/>
            <a:endParaRPr lang="cs-CZ" sz="3600" dirty="0" smtClean="0"/>
          </a:p>
          <a:p>
            <a:pPr algn="ctr"/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2753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0662"/>
            <a:ext cx="662473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/>
            <a:r>
              <a:rPr lang="cs-CZ" sz="4000" b="1" u="sng" dirty="0" smtClean="0">
                <a:solidFill>
                  <a:schemeClr val="tx2"/>
                </a:solidFill>
              </a:rPr>
              <a:t>Laser obecně</a:t>
            </a:r>
            <a:endParaRPr lang="cs-CZ" sz="3200" b="1" u="sng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zdroj světla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vyzařuje ho v úzkém paprsku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laser vyzařuje světlo, které má nulovou rozbíhavost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je tvořeno pouze jedinou barvou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díky </a:t>
            </a:r>
            <a:r>
              <a:rPr lang="cs-CZ" sz="2400" b="1" dirty="0"/>
              <a:t>laseru se dá soustředit velké množství energie na malé ploše, </a:t>
            </a:r>
            <a:r>
              <a:rPr lang="cs-CZ" sz="2400" b="1" dirty="0" smtClean="0"/>
              <a:t>toho </a:t>
            </a:r>
            <a:r>
              <a:rPr lang="cs-CZ" sz="2400" b="1" dirty="0"/>
              <a:t>se využívá v průmyslu a v </a:t>
            </a:r>
            <a:r>
              <a:rPr lang="cs-CZ" sz="2400" b="1" dirty="0" smtClean="0"/>
              <a:t>lékařství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680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88640"/>
            <a:ext cx="4341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just"/>
            <a:r>
              <a:rPr lang="cs-CZ" sz="5400" b="1" u="sng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Historie laseru</a:t>
            </a:r>
            <a:endParaRPr lang="cs-CZ" sz="5400" b="1" u="sng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83529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 err="1" smtClean="0"/>
              <a:t>A</a:t>
            </a:r>
            <a:r>
              <a:rPr lang="cs-CZ" sz="2400" b="1" dirty="0" smtClean="0"/>
              <a:t>.Einstein (princip) v roce 1917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první sestrojen v roce 1960 (</a:t>
            </a:r>
            <a:r>
              <a:rPr lang="cs-CZ" sz="2400" b="1" dirty="0" smtClean="0">
                <a:effectLst/>
              </a:rPr>
              <a:t>Theodore H. </a:t>
            </a:r>
            <a:r>
              <a:rPr lang="cs-CZ" sz="2400" b="1" dirty="0" err="1" smtClean="0">
                <a:effectLst/>
              </a:rPr>
              <a:t>Maiman</a:t>
            </a:r>
            <a:r>
              <a:rPr lang="cs-CZ" sz="2400" b="1" dirty="0" smtClean="0">
                <a:effectLst/>
              </a:rPr>
              <a:t>)</a:t>
            </a:r>
          </a:p>
          <a:p>
            <a:pPr marL="285750" indent="-285750"/>
            <a:endParaRPr lang="cs-CZ" sz="2400" b="1" dirty="0" smtClean="0">
              <a:effectLst/>
            </a:endParaRPr>
          </a:p>
          <a:p>
            <a:pPr marL="285750" indent="-285750">
              <a:buFontTx/>
              <a:buChar char="-"/>
            </a:pPr>
            <a:r>
              <a:rPr lang="cs-CZ" sz="2400" b="1" dirty="0"/>
              <a:t>A. </a:t>
            </a:r>
            <a:r>
              <a:rPr lang="cs-CZ" sz="2400" b="1" dirty="0" err="1"/>
              <a:t>Javan</a:t>
            </a:r>
            <a:r>
              <a:rPr lang="cs-CZ" sz="2400" b="1" dirty="0"/>
              <a:t>, W. </a:t>
            </a:r>
            <a:r>
              <a:rPr lang="cs-CZ" sz="2400" b="1" dirty="0" err="1"/>
              <a:t>Bennett</a:t>
            </a:r>
            <a:r>
              <a:rPr lang="cs-CZ" sz="2400" b="1" dirty="0"/>
              <a:t> a D. </a:t>
            </a:r>
            <a:r>
              <a:rPr lang="cs-CZ" sz="2400" b="1" dirty="0" err="1"/>
              <a:t>Herriott</a:t>
            </a:r>
            <a:r>
              <a:rPr lang="cs-CZ" sz="2400" b="1" dirty="0"/>
              <a:t> sestrojili první plynový laser, aktivní látkou byla směs hélia a </a:t>
            </a:r>
            <a:r>
              <a:rPr lang="cs-CZ" sz="2400" b="1" dirty="0" smtClean="0"/>
              <a:t>neonu 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/>
              <a:t>1962 v</a:t>
            </a:r>
            <a:r>
              <a:rPr lang="cs-CZ" sz="2400" b="1" dirty="0" smtClean="0"/>
              <a:t>znikly </a:t>
            </a:r>
            <a:r>
              <a:rPr lang="cs-CZ" sz="2400" b="1" dirty="0"/>
              <a:t>první polovodičové lasery, využívající přechodu </a:t>
            </a:r>
            <a:endParaRPr lang="cs-CZ" sz="2400" b="1" dirty="0" smtClean="0"/>
          </a:p>
          <a:p>
            <a:pPr marL="285750" indent="-285750"/>
            <a:r>
              <a:rPr lang="cs-CZ" sz="2400" b="1" smtClean="0"/>
              <a:t>     p-n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musely </a:t>
            </a:r>
            <a:r>
              <a:rPr lang="cs-CZ" sz="2400" b="1" dirty="0"/>
              <a:t>být chlazeny kapalným dusíkem na teplotu -196 °</a:t>
            </a:r>
            <a:r>
              <a:rPr lang="cs-CZ" sz="2400" b="1" dirty="0" smtClean="0"/>
              <a:t>C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/>
              <a:t>1965 p</a:t>
            </a:r>
            <a:r>
              <a:rPr lang="cs-CZ" sz="2400" b="1" dirty="0" smtClean="0"/>
              <a:t>omocí </a:t>
            </a:r>
            <a:r>
              <a:rPr lang="cs-CZ" sz="2400" b="1" dirty="0"/>
              <a:t>laserového světla byly vytvořeny první </a:t>
            </a:r>
            <a:r>
              <a:rPr lang="cs-CZ" sz="2400" b="1" dirty="0" smtClean="0"/>
              <a:t>hologramy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1971  zkonstruován </a:t>
            </a:r>
            <a:r>
              <a:rPr lang="cs-CZ" sz="2400" b="1" dirty="0"/>
              <a:t>první polovodičový laser, pracující při pokojové </a:t>
            </a:r>
            <a:r>
              <a:rPr lang="cs-CZ" sz="2400" b="1" dirty="0" smtClean="0"/>
              <a:t>teplotě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2386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5896" y="239285"/>
            <a:ext cx="21401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just"/>
            <a:r>
              <a:rPr lang="cs-CZ" sz="5400" b="1" u="sng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Využití</a:t>
            </a:r>
            <a:endParaRPr lang="cs-CZ" sz="5400" b="1" u="sng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45" y="1059187"/>
            <a:ext cx="936104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000" b="1" dirty="0" smtClean="0"/>
              <a:t>CD, DVD, přenos pomocí optických vláken, laserové tiskárny,…</a:t>
            </a:r>
          </a:p>
          <a:p>
            <a:r>
              <a:rPr lang="cs-CZ" sz="2000" b="1" dirty="0" smtClean="0"/>
              <a:t>- k léčbě akné, vrásek, podlitin, ekzému, oparů, lupénky, popálenin…</a:t>
            </a:r>
          </a:p>
          <a:p>
            <a:r>
              <a:rPr lang="cs-CZ" sz="2000" b="1" dirty="0" smtClean="0"/>
              <a:t>- léčba zubního kazu, zánětu dásní, 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v chirurgii 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čtečka čárových kódů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v průmyslu (vrtání, řezání, svařování)</a:t>
            </a:r>
          </a:p>
          <a:p>
            <a:pPr marL="342900" indent="-342900"/>
            <a:endParaRPr lang="cs-CZ" sz="2000" b="1" dirty="0" smtClean="0"/>
          </a:p>
          <a:p>
            <a:r>
              <a:rPr lang="cs-CZ" sz="2000" b="1" u="sng" dirty="0" smtClean="0"/>
              <a:t>Výhody ošetření laserem:</a:t>
            </a:r>
          </a:p>
          <a:p>
            <a:r>
              <a:rPr lang="cs-CZ" sz="2000" b="1" dirty="0" smtClean="0"/>
              <a:t>-zákroky </a:t>
            </a:r>
            <a:r>
              <a:rPr lang="cs-CZ" sz="2000" b="1" dirty="0"/>
              <a:t>mohou být provedeny i bez </a:t>
            </a:r>
            <a:r>
              <a:rPr lang="cs-CZ" sz="2000" b="1" dirty="0" smtClean="0"/>
              <a:t>anestezie </a:t>
            </a:r>
            <a:endParaRPr lang="cs-CZ" sz="2000" b="1" dirty="0"/>
          </a:p>
          <a:p>
            <a:r>
              <a:rPr lang="cs-CZ" sz="2000" b="1" dirty="0" smtClean="0"/>
              <a:t>- dokonalejší </a:t>
            </a:r>
            <a:r>
              <a:rPr lang="cs-CZ" sz="2000" b="1" dirty="0"/>
              <a:t>a rychlejší regenerace</a:t>
            </a:r>
          </a:p>
          <a:p>
            <a:r>
              <a:rPr lang="cs-CZ" sz="2000" b="1" dirty="0" smtClean="0"/>
              <a:t>- potlačuje </a:t>
            </a:r>
            <a:r>
              <a:rPr lang="cs-CZ" sz="2000" b="1" dirty="0"/>
              <a:t>bolest a otoky</a:t>
            </a:r>
          </a:p>
          <a:p>
            <a:r>
              <a:rPr lang="cs-CZ" sz="2000" b="1" dirty="0" smtClean="0"/>
              <a:t>- po </a:t>
            </a:r>
            <a:r>
              <a:rPr lang="cs-CZ" sz="2000" b="1" dirty="0"/>
              <a:t>chirurgickém zákroku není nutné ránu šít</a:t>
            </a:r>
          </a:p>
          <a:p>
            <a:r>
              <a:rPr lang="cs-CZ" sz="2000" b="1" dirty="0" smtClean="0"/>
              <a:t>- zastavuje </a:t>
            </a:r>
            <a:r>
              <a:rPr lang="cs-CZ" sz="2000" b="1" dirty="0"/>
              <a:t>krvácení během chirurgických zákroků</a:t>
            </a:r>
          </a:p>
          <a:p>
            <a:r>
              <a:rPr lang="cs-CZ" sz="2000" b="1" dirty="0" smtClean="0"/>
              <a:t>- rychlejší </a:t>
            </a:r>
            <a:r>
              <a:rPr lang="cs-CZ" sz="2000" b="1" dirty="0"/>
              <a:t>průběh hojení</a:t>
            </a:r>
          </a:p>
          <a:p>
            <a:r>
              <a:rPr lang="cs-CZ" sz="2000" b="1" dirty="0" smtClean="0"/>
              <a:t>- nepatrné </a:t>
            </a:r>
            <a:r>
              <a:rPr lang="cs-CZ" sz="2000" b="1" dirty="0"/>
              <a:t>tvoření jizev</a:t>
            </a:r>
          </a:p>
          <a:p>
            <a:r>
              <a:rPr lang="cs-CZ" sz="2000" b="1" dirty="0" smtClean="0"/>
              <a:t>- sterilizační </a:t>
            </a:r>
            <a:r>
              <a:rPr lang="cs-CZ" sz="2000" b="1" dirty="0"/>
              <a:t>efekt během zákroku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549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5516" y="626079"/>
            <a:ext cx="8712968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/>
            <a:r>
              <a:rPr lang="cs-CZ" sz="4000" b="1" u="sng" dirty="0" smtClean="0">
                <a:solidFill>
                  <a:schemeClr val="tx2"/>
                </a:solidFill>
              </a:rPr>
              <a:t>Shrnutí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laser je zdroj světla, vyzařuje ho v úzkém a nerozbíhavém paprsku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vyzařuje pouze jednu barvu světla (na jedné vlnové délce)</a:t>
            </a:r>
          </a:p>
          <a:p>
            <a:pPr marL="285750" indent="-285750"/>
            <a:endParaRPr lang="cs-CZ" sz="2400" b="1" dirty="0" smtClean="0"/>
          </a:p>
          <a:p>
            <a:r>
              <a:rPr lang="cs-CZ" sz="2400" b="1" dirty="0" smtClean="0"/>
              <a:t>Využití: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průmysl (vrtání, řezání, svařování)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CD, DVD, laserové tiskárny, přenos pomocí optických vláken, čtečky čárových kódů…</a:t>
            </a:r>
          </a:p>
          <a:p>
            <a:pPr marL="285750" indent="-285750"/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 medicíně (léčba akné, vrásek, podlitin, ekzému, lupénky, popálenin, zubního kazu, zánětu dásní…)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9713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Vytvořená prezentace je vlastní tvorbou autora.</a:t>
            </a:r>
            <a:endParaRPr lang="cs-CZ" sz="2000" dirty="0" smtClean="0"/>
          </a:p>
          <a:p>
            <a:r>
              <a:rPr lang="cs-CZ" sz="2000" b="1" dirty="0" smtClean="0"/>
              <a:t>Mgr. Jaroslava </a:t>
            </a:r>
            <a:r>
              <a:rPr lang="cs-CZ" sz="2000" b="1" dirty="0" err="1" smtClean="0"/>
              <a:t>Broumová</a:t>
            </a:r>
            <a:endParaRPr lang="cs-CZ" sz="2000" dirty="0" smtClean="0"/>
          </a:p>
          <a:p>
            <a:r>
              <a:rPr lang="cs-CZ" sz="2000" b="1" dirty="0" smtClean="0"/>
              <a:t>Školní 1 000, Nové Město nad Metují (PSČ: 549 01)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413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Žák12</dc:creator>
  <cp:lastModifiedBy>Vackovi</cp:lastModifiedBy>
  <cp:revision>38</cp:revision>
  <dcterms:created xsi:type="dcterms:W3CDTF">2013-04-12T06:15:46Z</dcterms:created>
  <dcterms:modified xsi:type="dcterms:W3CDTF">2013-11-18T14:25:11Z</dcterms:modified>
</cp:coreProperties>
</file>