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10"/>
  </p:handout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  <p:sldId id="264" r:id="rId9"/>
  </p:sldIdLst>
  <p:sldSz cx="9144000" cy="6858000" type="screen4x3"/>
  <p:notesSz cx="9926638" cy="6797675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5E5"/>
    <a:srgbClr val="FFEB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5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622798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A825E4-AF51-42AB-A7A6-13FEBB5DDCB5}" type="datetimeFigureOut">
              <a:rPr lang="cs-CZ" smtClean="0"/>
              <a:t>13.11.2013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622798" y="6456612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82ACB1-F3B4-4231-ABBA-5A0EEE45EA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46448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294DA-5FB9-4996-8D94-559A26D5E7F8}" type="datetimeFigureOut">
              <a:rPr lang="cs-CZ" smtClean="0"/>
              <a:t>13.11.2013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9F9D6-0862-4A99-B6B7-92FFE948346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294DA-5FB9-4996-8D94-559A26D5E7F8}" type="datetimeFigureOut">
              <a:rPr lang="cs-CZ" smtClean="0"/>
              <a:t>13.11.2013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9F9D6-0862-4A99-B6B7-92FFE94834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294DA-5FB9-4996-8D94-559A26D5E7F8}" type="datetimeFigureOut">
              <a:rPr lang="cs-CZ" smtClean="0"/>
              <a:t>13.11.2013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9F9D6-0862-4A99-B6B7-92FFE948346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294DA-5FB9-4996-8D94-559A26D5E7F8}" type="datetimeFigureOut">
              <a:rPr lang="cs-CZ" smtClean="0"/>
              <a:t>13.11.2013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9F9D6-0862-4A99-B6B7-92FFE94834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294DA-5FB9-4996-8D94-559A26D5E7F8}" type="datetimeFigureOut">
              <a:rPr lang="cs-CZ" smtClean="0"/>
              <a:t>13.11.2013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9F9D6-0862-4A99-B6B7-92FFE9483462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294DA-5FB9-4996-8D94-559A26D5E7F8}" type="datetimeFigureOut">
              <a:rPr lang="cs-CZ" smtClean="0"/>
              <a:t>13.11.2013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9F9D6-0862-4A99-B6B7-92FFE94834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294DA-5FB9-4996-8D94-559A26D5E7F8}" type="datetimeFigureOut">
              <a:rPr lang="cs-CZ" smtClean="0"/>
              <a:t>13.11.2013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9F9D6-0862-4A99-B6B7-92FFE94834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294DA-5FB9-4996-8D94-559A26D5E7F8}" type="datetimeFigureOut">
              <a:rPr lang="cs-CZ" smtClean="0"/>
              <a:t>13.11.2013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9F9D6-0862-4A99-B6B7-92FFE9483462}" type="slidenum">
              <a:rPr lang="cs-CZ" smtClean="0"/>
              <a:t>‹#›</a:t>
            </a:fld>
            <a:endParaRPr lang="cs-CZ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294DA-5FB9-4996-8D94-559A26D5E7F8}" type="datetimeFigureOut">
              <a:rPr lang="cs-CZ" smtClean="0"/>
              <a:t>13.11.2013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9F9D6-0862-4A99-B6B7-92FFE94834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294DA-5FB9-4996-8D94-559A26D5E7F8}" type="datetimeFigureOut">
              <a:rPr lang="cs-CZ" smtClean="0"/>
              <a:t>13.11.2013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9F9D6-0862-4A99-B6B7-92FFE94834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294DA-5FB9-4996-8D94-559A26D5E7F8}" type="datetimeFigureOut">
              <a:rPr lang="cs-CZ" smtClean="0"/>
              <a:t>13.11.2013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9F9D6-0862-4A99-B6B7-92FFE94834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8E9294DA-5FB9-4996-8D94-559A26D5E7F8}" type="datetimeFigureOut">
              <a:rPr lang="cs-CZ" smtClean="0"/>
              <a:t>13.11.2013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6529F9D6-0862-4A99-B6B7-92FFE948346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55046792"/>
              </p:ext>
            </p:extLst>
          </p:nvPr>
        </p:nvGraphicFramePr>
        <p:xfrm>
          <a:off x="323528" y="1844825"/>
          <a:ext cx="8496944" cy="482453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52631"/>
                <a:gridCol w="6844313"/>
              </a:tblGrid>
              <a:tr h="3789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Název: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smtClean="0">
                          <a:effectLst/>
                        </a:rPr>
                        <a:t>VY_32_INOVACE_ICT_9A_18B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89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Škola: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Základní škola Nové Město nad Metují, Školní 1000, okres Náchod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89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Mgr. Milena Vacková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89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Ročník: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9.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928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Tematický okruh, předmět: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Využívání informačních a komunikačních technologií, ICT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89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Typografická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pravidla – 1. část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89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CZ.1.07/1.4.00/21.2336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89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Datum: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19.9.2013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2441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159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Výkladová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hodina –1. část -  vysvětlení základních pravidel při psaní dokumentů,  jak se vyvarovat chyb v referátech, jak psát referát. Žákům je prezentace promítána projektorem, látku si zapíší do sešitů a následně si daná pravidla procvičují na různých cvičeních.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3" name="Obrázek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76672"/>
            <a:ext cx="5743575" cy="1257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667191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4509120"/>
            <a:ext cx="7543800" cy="1524000"/>
          </a:xfrm>
        </p:spPr>
        <p:txBody>
          <a:bodyPr/>
          <a:lstStyle/>
          <a:p>
            <a:pPr algn="ctr"/>
            <a:r>
              <a:rPr lang="cs-CZ" sz="6000" b="1" dirty="0" smtClean="0">
                <a:latin typeface="+mn-lt"/>
              </a:rPr>
              <a:t>Typografická pravidla</a:t>
            </a:r>
            <a:br>
              <a:rPr lang="cs-CZ" sz="6000" b="1" dirty="0" smtClean="0">
                <a:latin typeface="+mn-lt"/>
              </a:rPr>
            </a:br>
            <a:r>
              <a:rPr lang="cs-CZ" sz="6000" b="1" dirty="0" smtClean="0">
                <a:latin typeface="+mn-lt"/>
              </a:rPr>
              <a:t>1. část</a:t>
            </a:r>
            <a:endParaRPr lang="cs-CZ" sz="60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412932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62068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atin typeface="+mn-lt"/>
              </a:rPr>
              <a:t>Volba písma (fonty)</a:t>
            </a:r>
            <a:endParaRPr lang="cs-CZ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772816"/>
            <a:ext cx="7543800" cy="4390256"/>
          </a:xfrm>
        </p:spPr>
        <p:txBody>
          <a:bodyPr anchor="t"/>
          <a:lstStyle/>
          <a:p>
            <a:r>
              <a:rPr lang="cs-CZ" u="sng" dirty="0" smtClean="0"/>
              <a:t>krátký text</a:t>
            </a:r>
            <a:r>
              <a:rPr lang="cs-CZ" dirty="0" smtClean="0"/>
              <a:t> – bezpatková písma (např. </a:t>
            </a:r>
            <a:r>
              <a:rPr lang="cs-CZ" dirty="0" err="1" smtClean="0"/>
              <a:t>Arial</a:t>
            </a:r>
            <a:r>
              <a:rPr lang="cs-CZ" dirty="0" smtClean="0"/>
              <a:t>, …)</a:t>
            </a:r>
          </a:p>
          <a:p>
            <a:r>
              <a:rPr lang="cs-CZ" u="sng" dirty="0" smtClean="0"/>
              <a:t>dlouhý text</a:t>
            </a:r>
            <a:r>
              <a:rPr lang="cs-CZ" dirty="0" smtClean="0"/>
              <a:t> – patková písma (vedou oči při čtení v řádku, </a:t>
            </a:r>
            <a:br>
              <a:rPr lang="cs-CZ" dirty="0" smtClean="0"/>
            </a:br>
            <a:r>
              <a:rPr lang="cs-CZ" dirty="0" smtClean="0"/>
              <a:t>                   např. </a:t>
            </a:r>
            <a:r>
              <a:rPr lang="cs-CZ" dirty="0" err="1" smtClean="0"/>
              <a:t>Times</a:t>
            </a:r>
            <a:r>
              <a:rPr lang="cs-CZ" dirty="0" smtClean="0"/>
              <a:t> New Roman, …)</a:t>
            </a:r>
            <a:br>
              <a:rPr lang="cs-CZ" dirty="0" smtClean="0"/>
            </a:br>
            <a:endParaRPr lang="cs-CZ" dirty="0" smtClean="0"/>
          </a:p>
          <a:p>
            <a:r>
              <a:rPr lang="cs-CZ" dirty="0" smtClean="0"/>
              <a:t>Velikost: obvykle 10 – 12</a:t>
            </a:r>
          </a:p>
          <a:p>
            <a:r>
              <a:rPr lang="cs-CZ" dirty="0" smtClean="0"/>
              <a:t>pravidla:</a:t>
            </a:r>
          </a:p>
          <a:p>
            <a:pPr marL="0" indent="0">
              <a:buNone/>
            </a:pPr>
            <a:r>
              <a:rPr lang="cs-CZ" dirty="0" smtClean="0"/>
              <a:t>    -  v celém textu by se měl používat jen jeden typ písma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-  pro zvýraznění se používají různé řezy písma (tučné, </a:t>
            </a:r>
            <a:br>
              <a:rPr lang="cs-CZ" dirty="0" smtClean="0"/>
            </a:br>
            <a:r>
              <a:rPr lang="cs-CZ" dirty="0" smtClean="0"/>
              <a:t>       kurzíva…)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91580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188640"/>
            <a:ext cx="6781800" cy="1008112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atin typeface="+mn-lt"/>
              </a:rPr>
              <a:t>Interpunkční znaménka</a:t>
            </a:r>
            <a:endParaRPr lang="cs-CZ" b="1" dirty="0">
              <a:latin typeface="+mn-lt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92524121"/>
              </p:ext>
            </p:extLst>
          </p:nvPr>
        </p:nvGraphicFramePr>
        <p:xfrm>
          <a:off x="611560" y="1268760"/>
          <a:ext cx="7992888" cy="53285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4296"/>
                <a:gridCol w="2664296"/>
                <a:gridCol w="2664296"/>
              </a:tblGrid>
              <a:tr h="409892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tečka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E5E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E5E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E5E5"/>
                    </a:solidFill>
                  </a:tcPr>
                </a:tc>
              </a:tr>
              <a:tr h="409892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čárka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,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09892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středník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;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09892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dvojtečka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09892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vykřičník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!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09892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otazník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?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09892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spojovník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( přímo na klávesnici)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09892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pomlčka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baseline="0" dirty="0" smtClean="0">
                          <a:solidFill>
                            <a:schemeClr val="tx1"/>
                          </a:solidFill>
                        </a:rPr>
                        <a:t>– 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Alt + 0150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09892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výpustka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… 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Alt + 0133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09892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uvozovky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„  “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Alt + 0132, Alt + 0147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09892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apostrof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‘   ‘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smtClean="0">
                          <a:solidFill>
                            <a:schemeClr val="tx1"/>
                          </a:solidFill>
                        </a:rPr>
                        <a:t>Alt + 0039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09892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závorky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(   )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09892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lomítko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72544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188640"/>
            <a:ext cx="6781800" cy="1008112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latin typeface="+mn-lt"/>
              </a:rPr>
              <a:t>Mezery</a:t>
            </a:r>
            <a:endParaRPr lang="cs-CZ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62000" y="1412776"/>
            <a:ext cx="7543800" cy="4608512"/>
          </a:xfrm>
        </p:spPr>
        <p:txBody>
          <a:bodyPr anchor="t"/>
          <a:lstStyle/>
          <a:p>
            <a:r>
              <a:rPr lang="cs-CZ" b="1" dirty="0" smtClean="0"/>
              <a:t>Mezery se píší za</a:t>
            </a:r>
            <a:r>
              <a:rPr lang="cs-CZ" dirty="0" smtClean="0"/>
              <a:t>:</a:t>
            </a:r>
          </a:p>
          <a:p>
            <a:pPr marL="530225" indent="0">
              <a:buNone/>
            </a:pPr>
            <a:r>
              <a:rPr lang="cs-CZ" dirty="0" smtClean="0"/>
              <a:t>A) tečkou. 			máma. Táta ….</a:t>
            </a:r>
          </a:p>
          <a:p>
            <a:pPr marL="530225" indent="0">
              <a:buNone/>
            </a:pPr>
            <a:r>
              <a:rPr lang="cs-CZ" dirty="0" smtClean="0"/>
              <a:t>B) čárkou, 			máma, táta		</a:t>
            </a:r>
          </a:p>
          <a:p>
            <a:pPr marL="530225" indent="0">
              <a:buNone/>
            </a:pPr>
            <a:r>
              <a:rPr lang="cs-CZ" dirty="0" smtClean="0"/>
              <a:t>C) středníkem</a:t>
            </a:r>
            <a:r>
              <a:rPr lang="en-US" dirty="0" smtClean="0"/>
              <a:t>;</a:t>
            </a:r>
            <a:r>
              <a:rPr lang="ru-RU" dirty="0" smtClean="0"/>
              <a:t> </a:t>
            </a:r>
            <a:r>
              <a:rPr lang="cs-CZ" dirty="0" smtClean="0"/>
              <a:t>			máma</a:t>
            </a:r>
            <a:r>
              <a:rPr lang="en-US" dirty="0" smtClean="0"/>
              <a:t>;</a:t>
            </a:r>
            <a:r>
              <a:rPr lang="ru-RU" dirty="0" smtClean="0"/>
              <a:t> </a:t>
            </a:r>
            <a:r>
              <a:rPr lang="cs-CZ" dirty="0" smtClean="0"/>
              <a:t>táta</a:t>
            </a:r>
          </a:p>
          <a:p>
            <a:pPr marL="530225" indent="0">
              <a:buNone/>
            </a:pPr>
            <a:r>
              <a:rPr lang="cs-CZ" dirty="0" smtClean="0"/>
              <a:t>D) dvojtečkou</a:t>
            </a:r>
            <a:r>
              <a:rPr lang="en-US" dirty="0" smtClean="0"/>
              <a:t>:</a:t>
            </a:r>
            <a:r>
              <a:rPr lang="cs-CZ" dirty="0" smtClean="0"/>
              <a:t>			máma: táta</a:t>
            </a:r>
          </a:p>
          <a:p>
            <a:pPr marL="530225" indent="0">
              <a:buNone/>
            </a:pPr>
            <a:r>
              <a:rPr lang="cs-CZ" dirty="0" smtClean="0"/>
              <a:t>E) otazníkem?           		máma? Táta</a:t>
            </a:r>
          </a:p>
          <a:p>
            <a:pPr marL="530225" indent="0">
              <a:buNone/>
            </a:pPr>
            <a:r>
              <a:rPr lang="cs-CZ" dirty="0" smtClean="0"/>
              <a:t>F) vykřičníkem!       		máma! Táta</a:t>
            </a:r>
          </a:p>
          <a:p>
            <a:pPr marL="530225" indent="0">
              <a:buNone/>
            </a:pPr>
            <a:r>
              <a:rPr lang="cs-CZ" dirty="0" smtClean="0"/>
              <a:t>G) výpustkou…			máma… táta </a:t>
            </a:r>
          </a:p>
          <a:p>
            <a:r>
              <a:rPr lang="cs-CZ" dirty="0" smtClean="0"/>
              <a:t>Mezi slovy se píše VŽDY JEN JEDNA MEZERA !!!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39723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188640"/>
            <a:ext cx="6781800" cy="1008112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latin typeface="+mn-lt"/>
              </a:rPr>
              <a:t>Mezery</a:t>
            </a:r>
            <a:endParaRPr lang="cs-CZ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96752"/>
            <a:ext cx="8568952" cy="5400600"/>
          </a:xfrm>
        </p:spPr>
        <p:txBody>
          <a:bodyPr anchor="t"/>
          <a:lstStyle/>
          <a:p>
            <a:pPr marL="0" indent="0">
              <a:buNone/>
            </a:pPr>
            <a:r>
              <a:rPr lang="cs-CZ" b="1" u="sng" dirty="0" smtClean="0"/>
              <a:t>Kdy se mezery nepíší:</a:t>
            </a:r>
          </a:p>
          <a:p>
            <a:r>
              <a:rPr lang="cs-CZ" dirty="0" smtClean="0"/>
              <a:t>sportovní výsledek – se píše bez mezer		např. 5:3</a:t>
            </a:r>
          </a:p>
          <a:p>
            <a:r>
              <a:rPr lang="cs-CZ" dirty="0" smtClean="0"/>
              <a:t>spojovník slov – se píše bez mezery 	např. česko-ruský </a:t>
            </a:r>
          </a:p>
          <a:p>
            <a:r>
              <a:rPr lang="cs-CZ" dirty="0" smtClean="0"/>
              <a:t>uvozovky, apostrof, závorky – se píší bez mezery)     </a:t>
            </a:r>
          </a:p>
          <a:p>
            <a:pPr marL="0" indent="0">
              <a:buNone/>
            </a:pPr>
            <a:r>
              <a:rPr lang="cs-CZ" dirty="0" smtClean="0"/>
              <a:t>       např. „bohatý“              </a:t>
            </a:r>
            <a:r>
              <a:rPr lang="cs-CZ" dirty="0" err="1" smtClean="0"/>
              <a:t>McDonald´s</a:t>
            </a:r>
            <a:r>
              <a:rPr lang="cs-CZ" dirty="0" smtClean="0"/>
              <a:t>                (dohromady)</a:t>
            </a:r>
          </a:p>
          <a:p>
            <a:endParaRPr lang="cs-CZ" b="1" u="sng" dirty="0"/>
          </a:p>
          <a:p>
            <a:pPr marL="0" indent="0">
              <a:buNone/>
            </a:pPr>
            <a:r>
              <a:rPr lang="cs-CZ" b="1" u="sng" dirty="0" smtClean="0"/>
              <a:t>Kdy se mezery píší:</a:t>
            </a:r>
          </a:p>
          <a:p>
            <a:r>
              <a:rPr lang="cs-CZ" dirty="0" smtClean="0"/>
              <a:t>psaní poměru (např. měřítko mapy) – se píše s mezerami z obou stran			např. 1 : 250 000</a:t>
            </a:r>
          </a:p>
          <a:p>
            <a:r>
              <a:rPr lang="cs-CZ" dirty="0" smtClean="0"/>
              <a:t>pomlčka, která představuje pojem od – do je oddělena mezerami z obou stran 	 	např. strana 20 - 50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516192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188640"/>
            <a:ext cx="6781800" cy="1008112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latin typeface="+mn-lt"/>
              </a:rPr>
              <a:t>Pevné mezery</a:t>
            </a:r>
            <a:endParaRPr lang="cs-CZ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96752"/>
            <a:ext cx="8568952" cy="5400600"/>
          </a:xfrm>
        </p:spPr>
        <p:txBody>
          <a:bodyPr anchor="t"/>
          <a:lstStyle/>
          <a:p>
            <a:r>
              <a:rPr lang="cs-CZ" b="1" u="sng" dirty="0" smtClean="0"/>
              <a:t>pevná mezera</a:t>
            </a:r>
            <a:r>
              <a:rPr lang="cs-CZ" dirty="0" smtClean="0"/>
              <a:t> (nezalomitelná) zabraňuje zalomená řádku na nevhodném místě v textu</a:t>
            </a:r>
            <a:br>
              <a:rPr lang="cs-CZ" dirty="0" smtClean="0"/>
            </a:br>
            <a:endParaRPr lang="cs-CZ" dirty="0" smtClean="0"/>
          </a:p>
          <a:p>
            <a:r>
              <a:rPr lang="cs-CZ" dirty="0" smtClean="0"/>
              <a:t>Klávesová zkratka: CTRL + SHIFT + MEZERNÍK</a:t>
            </a:r>
            <a:br>
              <a:rPr lang="cs-CZ" dirty="0" smtClean="0"/>
            </a:br>
            <a:endParaRPr lang="cs-CZ" dirty="0" smtClean="0"/>
          </a:p>
          <a:p>
            <a:r>
              <a:rPr lang="cs-CZ" dirty="0" smtClean="0"/>
              <a:t>Používá se především:</a:t>
            </a:r>
          </a:p>
          <a:p>
            <a:pPr marL="722313" indent="-457200"/>
            <a:r>
              <a:rPr lang="cs-CZ" dirty="0" smtClean="0"/>
              <a:t>mezi čísly a jednotkami		např. 25 kg </a:t>
            </a:r>
          </a:p>
          <a:p>
            <a:pPr marL="722313" indent="-457200"/>
            <a:r>
              <a:rPr lang="cs-CZ" dirty="0" smtClean="0"/>
              <a:t>zápis data a času		např. 25. 3. 2013 </a:t>
            </a:r>
          </a:p>
          <a:p>
            <a:pPr marL="722313" indent="-457200"/>
            <a:r>
              <a:rPr lang="cs-CZ" dirty="0" smtClean="0"/>
              <a:t>oddělování tisíců		např. 10 000 Kč</a:t>
            </a:r>
          </a:p>
          <a:p>
            <a:pPr marL="722313" indent="-457200"/>
            <a:r>
              <a:rPr lang="cs-CZ" dirty="0" smtClean="0"/>
              <a:t>zkratky jmen			např. K. H. Mácha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665457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62068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atin typeface="+mn-lt"/>
              </a:rPr>
              <a:t>Závorky</a:t>
            </a:r>
            <a:endParaRPr lang="cs-CZ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772816"/>
            <a:ext cx="7543800" cy="4390256"/>
          </a:xfrm>
        </p:spPr>
        <p:txBody>
          <a:bodyPr anchor="t"/>
          <a:lstStyle/>
          <a:p>
            <a:r>
              <a:rPr lang="cs-CZ" dirty="0" smtClean="0"/>
              <a:t>Mezery se píší před závorkou a za závorkou (v případě, že za závorkou je další slovo). Pokud je za závorkou tečka – mezera se za závorkou nepíše. Uvnitř závorky se mezery nepíší.</a:t>
            </a:r>
          </a:p>
          <a:p>
            <a:endParaRPr lang="cs-CZ" dirty="0" smtClean="0"/>
          </a:p>
          <a:p>
            <a:r>
              <a:rPr lang="cs-CZ" dirty="0" smtClean="0"/>
              <a:t>Příklad:</a:t>
            </a:r>
          </a:p>
          <a:p>
            <a:r>
              <a:rPr lang="cs-CZ" b="1" dirty="0"/>
              <a:t>š</a:t>
            </a:r>
            <a:r>
              <a:rPr lang="cs-CZ" b="1" dirty="0" smtClean="0"/>
              <a:t>patně…</a:t>
            </a:r>
            <a:r>
              <a:rPr lang="cs-CZ" dirty="0" smtClean="0"/>
              <a:t> Pochopil jsem( ale nevím kdy ).</a:t>
            </a:r>
            <a:endParaRPr lang="cs-CZ" b="1" dirty="0" smtClean="0"/>
          </a:p>
          <a:p>
            <a:r>
              <a:rPr lang="cs-CZ" b="1" dirty="0"/>
              <a:t>d</a:t>
            </a:r>
            <a:r>
              <a:rPr lang="cs-CZ" b="1" smtClean="0"/>
              <a:t>obře </a:t>
            </a:r>
            <a:r>
              <a:rPr lang="cs-CZ" b="1" dirty="0" smtClean="0"/>
              <a:t>… </a:t>
            </a:r>
            <a:r>
              <a:rPr lang="cs-CZ" dirty="0" smtClean="0"/>
              <a:t>Pochopil jsem (ale nevím kdy).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3526903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84</TotalTime>
  <Words>281</Words>
  <Application>Microsoft Office PowerPoint</Application>
  <PresentationFormat>Předvádění na obrazovce (4:3)</PresentationFormat>
  <Paragraphs>92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NewsPrint</vt:lpstr>
      <vt:lpstr>Prezentace aplikace PowerPoint</vt:lpstr>
      <vt:lpstr>Typografická pravidla 1. část</vt:lpstr>
      <vt:lpstr>Volba písma (fonty)</vt:lpstr>
      <vt:lpstr>Interpunkční znaménka</vt:lpstr>
      <vt:lpstr>Mezery</vt:lpstr>
      <vt:lpstr>Mezery</vt:lpstr>
      <vt:lpstr>Pevné mezery</vt:lpstr>
      <vt:lpstr>Závorky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Typografická pravidla</dc:title>
  <dc:creator>Milena Vacková</dc:creator>
  <cp:lastModifiedBy>Milena Vacková</cp:lastModifiedBy>
  <cp:revision>15</cp:revision>
  <cp:lastPrinted>2013-09-06T11:19:14Z</cp:lastPrinted>
  <dcterms:created xsi:type="dcterms:W3CDTF">2012-09-13T10:04:15Z</dcterms:created>
  <dcterms:modified xsi:type="dcterms:W3CDTF">2013-11-13T08:27:41Z</dcterms:modified>
</cp:coreProperties>
</file>