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handoutMasterIdLst>
    <p:handoutMasterId r:id="rId10"/>
  </p:handoutMasterIdLst>
  <p:sldIdLst>
    <p:sldId id="263" r:id="rId2"/>
    <p:sldId id="256" r:id="rId3"/>
    <p:sldId id="264" r:id="rId4"/>
    <p:sldId id="266" r:id="rId5"/>
    <p:sldId id="265" r:id="rId6"/>
    <p:sldId id="267" r:id="rId7"/>
    <p:sldId id="268" r:id="rId8"/>
    <p:sldId id="269" r:id="rId9"/>
  </p:sldIdLst>
  <p:sldSz cx="9144000" cy="6858000" type="screen4x3"/>
  <p:notesSz cx="9926638" cy="6797675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E5E5"/>
    <a:srgbClr val="FFEBE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1650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301543" cy="33988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5622798" y="0"/>
            <a:ext cx="4301543" cy="33988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74E8E93-0148-4D2D-978C-58AF14F75CF1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6456612"/>
            <a:ext cx="4301543" cy="33988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5622798" y="6456612"/>
            <a:ext cx="4301543" cy="33988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078913E-C4FF-4D3E-B167-3881C47D42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104459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77240" y="0"/>
            <a:ext cx="7543800" cy="304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62000" y="3200400"/>
            <a:ext cx="7543800" cy="1524000"/>
          </a:xfrm>
        </p:spPr>
        <p:txBody>
          <a:bodyPr>
            <a:noAutofit/>
          </a:bodyPr>
          <a:lstStyle>
            <a:lvl1pPr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62000" y="4724400"/>
            <a:ext cx="6858000" cy="990600"/>
          </a:xfrm>
        </p:spPr>
        <p:txBody>
          <a:bodyPr anchor="t" anchorCtr="0">
            <a:normAutofit/>
          </a:bodyPr>
          <a:lstStyle>
            <a:lvl1pPr marL="0" indent="0" algn="l">
              <a:buNone/>
              <a:defRPr sz="28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9294DA-5FB9-4996-8D94-559A26D5E7F8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29F9D6-0862-4A99-B6B7-92FFE9483462}" type="slidenum">
              <a:rPr lang="cs-CZ" smtClean="0"/>
              <a:t>‹#›</a:t>
            </a:fld>
            <a:endParaRPr lang="cs-CZ"/>
          </a:p>
        </p:txBody>
      </p:sp>
      <p:sp>
        <p:nvSpPr>
          <p:cNvPr id="7" name="Rectangle 6"/>
          <p:cNvSpPr/>
          <p:nvPr/>
        </p:nvSpPr>
        <p:spPr>
          <a:xfrm>
            <a:off x="777240" y="6172200"/>
            <a:ext cx="7543800" cy="2743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9294DA-5FB9-4996-8D94-559A26D5E7F8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29F9D6-0862-4A99-B6B7-92FFE948346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777240" y="0"/>
            <a:ext cx="7543800" cy="304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3276600"/>
            <a:ext cx="7543800" cy="1676400"/>
          </a:xfrm>
        </p:spPr>
        <p:txBody>
          <a:bodyPr anchor="b" anchorCtr="0"/>
          <a:lstStyle>
            <a:lvl1pPr algn="l">
              <a:defRPr sz="54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2000" y="4953000"/>
            <a:ext cx="6858000" cy="914400"/>
          </a:xfrm>
        </p:spPr>
        <p:txBody>
          <a:bodyPr anchor="t" anchorCtr="0">
            <a:normAutofit/>
          </a:bodyPr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9294DA-5FB9-4996-8D94-559A26D5E7F8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29F9D6-0862-4A99-B6B7-92FFE9483462}" type="slidenum">
              <a:rPr lang="cs-CZ" smtClean="0"/>
              <a:t>‹#›</a:t>
            </a:fld>
            <a:endParaRPr lang="cs-CZ"/>
          </a:p>
        </p:txBody>
      </p:sp>
      <p:sp>
        <p:nvSpPr>
          <p:cNvPr id="8" name="Rectangle 7"/>
          <p:cNvSpPr/>
          <p:nvPr/>
        </p:nvSpPr>
        <p:spPr>
          <a:xfrm>
            <a:off x="777240" y="6172200"/>
            <a:ext cx="7543800" cy="2743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62000" y="609601"/>
            <a:ext cx="3657600" cy="376732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609601"/>
            <a:ext cx="3657600" cy="376732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9294DA-5FB9-4996-8D94-559A26D5E7F8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29F9D6-0862-4A99-B6B7-92FFE948346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58952" y="609600"/>
            <a:ext cx="3657600" cy="6397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58952" y="1329264"/>
            <a:ext cx="3657600" cy="3048000"/>
          </a:xfrm>
        </p:spPr>
        <p:txBody>
          <a:bodyPr anchor="t" anchorCtr="0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152" y="609600"/>
            <a:ext cx="3657600" cy="6397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1329264"/>
            <a:ext cx="3657600" cy="3048000"/>
          </a:xfrm>
        </p:spPr>
        <p:txBody>
          <a:bodyPr anchor="t" anchorCtr="0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9294DA-5FB9-4996-8D94-559A26D5E7F8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29F9D6-0862-4A99-B6B7-92FFE9483462}" type="slidenum">
              <a:rPr lang="cs-CZ" smtClean="0"/>
              <a:t>‹#›</a:t>
            </a:fld>
            <a:endParaRPr lang="cs-CZ"/>
          </a:p>
        </p:txBody>
      </p:sp>
      <p:cxnSp>
        <p:nvCxnSpPr>
          <p:cNvPr id="11" name="Straight Connector 10"/>
          <p:cNvCxnSpPr/>
          <p:nvPr/>
        </p:nvCxnSpPr>
        <p:spPr>
          <a:xfrm>
            <a:off x="758952" y="1249362"/>
            <a:ext cx="365760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>
            <a:off x="4645152" y="1249362"/>
            <a:ext cx="365760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9294DA-5FB9-4996-8D94-559A26D5E7F8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29F9D6-0862-4A99-B6B7-92FFE948346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9294DA-5FB9-4996-8D94-559A26D5E7F8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29F9D6-0862-4A99-B6B7-92FFE948346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4572000"/>
            <a:ext cx="6784848" cy="1600200"/>
          </a:xfrm>
        </p:spPr>
        <p:txBody>
          <a:bodyPr anchor="b">
            <a:normAutofit/>
          </a:bodyPr>
          <a:lstStyle>
            <a:lvl1pPr algn="l">
              <a:defRPr sz="5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10866" y="457200"/>
            <a:ext cx="4594934" cy="4114799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2001" y="457200"/>
            <a:ext cx="2673657" cy="4114800"/>
          </a:xfrm>
        </p:spPr>
        <p:txBody>
          <a:bodyPr>
            <a:normAutofit/>
          </a:bodyPr>
          <a:lstStyle>
            <a:lvl1pPr marL="0" indent="0">
              <a:buNone/>
              <a:defRPr sz="21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9294DA-5FB9-4996-8D94-559A26D5E7F8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29F9D6-0862-4A99-B6B7-92FFE9483462}" type="slidenum">
              <a:rPr lang="cs-CZ" smtClean="0"/>
              <a:t>‹#›</a:t>
            </a:fld>
            <a:endParaRPr lang="cs-CZ"/>
          </a:p>
        </p:txBody>
      </p:sp>
      <p:cxnSp>
        <p:nvCxnSpPr>
          <p:cNvPr id="10" name="Straight Connector 9"/>
          <p:cNvCxnSpPr/>
          <p:nvPr/>
        </p:nvCxnSpPr>
        <p:spPr>
          <a:xfrm rot="5400000">
            <a:off x="1677194" y="2514600"/>
            <a:ext cx="3810000" cy="1588"/>
          </a:xfrm>
          <a:prstGeom prst="line">
            <a:avLst/>
          </a:prstGeom>
          <a:ln>
            <a:solidFill>
              <a:schemeClr val="tx2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8952" y="4572000"/>
            <a:ext cx="6784848" cy="1600200"/>
          </a:xfrm>
        </p:spPr>
        <p:txBody>
          <a:bodyPr anchor="b">
            <a:normAutofit/>
          </a:bodyPr>
          <a:lstStyle>
            <a:lvl1pPr algn="l">
              <a:defRPr sz="5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777240" y="457200"/>
            <a:ext cx="7543800" cy="2895600"/>
          </a:xfrm>
          <a:ln w="6350">
            <a:solidFill>
              <a:schemeClr val="tx2"/>
            </a:solidFill>
          </a:ln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0392" y="3505200"/>
            <a:ext cx="7391400" cy="804862"/>
          </a:xfrm>
        </p:spPr>
        <p:txBody>
          <a:bodyPr anchor="t" anchorCtr="0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9294DA-5FB9-4996-8D94-559A26D5E7F8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29F9D6-0862-4A99-B6B7-92FFE948346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4400" y="685800"/>
            <a:ext cx="7239000" cy="3886200"/>
          </a:xfrm>
        </p:spPr>
        <p:txBody>
          <a:bodyPr vert="eaVert" anchor="t" anchorCtr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9294DA-5FB9-4996-8D94-559A26D5E7F8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29F9D6-0862-4A99-B6B7-92FFE948346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62000" y="685801"/>
            <a:ext cx="1828800" cy="5410199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90800" y="685801"/>
            <a:ext cx="5715000" cy="4876800"/>
          </a:xfrm>
        </p:spPr>
        <p:txBody>
          <a:bodyPr vert="eaVert" anchor="t" anchorCtr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9294DA-5FB9-4996-8D94-559A26D5E7F8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29F9D6-0862-4A99-B6B7-92FFE948346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62000" y="4572000"/>
            <a:ext cx="6781800" cy="16002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2000" y="685800"/>
            <a:ext cx="7543800" cy="3886200"/>
          </a:xfrm>
          <a:prstGeom prst="rect">
            <a:avLst/>
          </a:prstGeom>
        </p:spPr>
        <p:txBody>
          <a:bodyPr vert="horz" lIns="91440" tIns="45720" rIns="91440" bIns="45720" rtlCol="0" anchor="ctr" anchorCtr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48400" y="6208776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tx2">
                    <a:lumMod val="90000"/>
                    <a:lumOff val="10000"/>
                  </a:schemeClr>
                </a:solidFill>
                <a:latin typeface="+mn-lt"/>
              </a:defRPr>
            </a:lvl1pPr>
          </a:lstStyle>
          <a:p>
            <a:fld id="{8E9294DA-5FB9-4996-8D94-559A26D5E7F8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761999" y="6208776"/>
            <a:ext cx="487386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="1">
                <a:solidFill>
                  <a:schemeClr val="tx2">
                    <a:lumMod val="90000"/>
                    <a:lumOff val="1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5687568"/>
            <a:ext cx="762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4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</a:lstStyle>
          <a:p>
            <a:fld id="{6529F9D6-0862-4A99-B6B7-92FFE9483462}" type="slidenum">
              <a:rPr lang="cs-CZ" smtClean="0"/>
              <a:t>‹#›</a:t>
            </a:fld>
            <a:endParaRPr lang="cs-CZ"/>
          </a:p>
        </p:txBody>
      </p:sp>
      <p:sp>
        <p:nvSpPr>
          <p:cNvPr id="8" name="Rectangle 7"/>
          <p:cNvSpPr/>
          <p:nvPr/>
        </p:nvSpPr>
        <p:spPr>
          <a:xfrm>
            <a:off x="777240" y="0"/>
            <a:ext cx="7543800" cy="381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777240" y="6172200"/>
            <a:ext cx="7543800" cy="2743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54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94360" indent="-27432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6868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8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4592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1901952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219456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8pPr>
      <a:lvl9pPr marL="246888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86499987"/>
              </p:ext>
            </p:extLst>
          </p:nvPr>
        </p:nvGraphicFramePr>
        <p:xfrm>
          <a:off x="179512" y="1772817"/>
          <a:ext cx="8712968" cy="4896541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694647"/>
                <a:gridCol w="7018321"/>
              </a:tblGrid>
              <a:tr h="38455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Název: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smtClean="0">
                          <a:effectLst/>
                        </a:rPr>
                        <a:t>VY_32_INOVACE_ICT_9A_19B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38455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Škola: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Základní škola Nové Město nad Metují, Školní 1000, okres Náchod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38455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Mgr. Milena Vacková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38455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Ročník: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9.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94191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Tematický okruh, předmět: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Využívání informačních a komunikačních technologií, ICT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38455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Téma: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Typografická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pravidla – 2. část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38455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Číslo projektu: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CZ.1.07/1.4.00/21.2336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38455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Datum: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3.10.2013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126273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2159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Výkladová</a:t>
                      </a:r>
                      <a:r>
                        <a:rPr lang="cs-CZ" sz="11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hodina –2. část -  vysvětlení základních pravidel při psaní dokumentů,  jak se vyvarovat chyb v referátech, jak psát referát. Žákům je prezentace promítána projektorem, látku si zapíší do sešitů a následně si daná pravidla procvičují na různých cvičeních.</a:t>
                      </a:r>
                      <a:endParaRPr lang="cs-CZ" sz="1100" dirty="0" smtClean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marL="2159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pic>
        <p:nvPicPr>
          <p:cNvPr id="3" name="Obrázek 2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404664"/>
            <a:ext cx="5743575" cy="12573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56671913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4509120"/>
            <a:ext cx="7543800" cy="1524000"/>
          </a:xfrm>
        </p:spPr>
        <p:txBody>
          <a:bodyPr/>
          <a:lstStyle/>
          <a:p>
            <a:pPr algn="ctr"/>
            <a:r>
              <a:rPr lang="cs-CZ" sz="6000" b="1" dirty="0" smtClean="0">
                <a:latin typeface="+mn-lt"/>
              </a:rPr>
              <a:t>Typografická pravidla</a:t>
            </a:r>
            <a:br>
              <a:rPr lang="cs-CZ" sz="6000" b="1" dirty="0" smtClean="0">
                <a:latin typeface="+mn-lt"/>
              </a:rPr>
            </a:br>
            <a:r>
              <a:rPr lang="cs-CZ" sz="6000" b="1" dirty="0" smtClean="0">
                <a:latin typeface="+mn-lt"/>
              </a:rPr>
              <a:t>2. část</a:t>
            </a:r>
            <a:endParaRPr lang="cs-CZ" sz="6000" b="1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404129327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15616" y="188640"/>
            <a:ext cx="6781800" cy="1008112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dirty="0" smtClean="0">
                <a:latin typeface="+mn-lt"/>
              </a:rPr>
              <a:t>Pravidla při psaní textu</a:t>
            </a:r>
            <a:endParaRPr lang="cs-CZ" b="1" dirty="0"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556792"/>
            <a:ext cx="8280920" cy="5040560"/>
          </a:xfrm>
        </p:spPr>
        <p:txBody>
          <a:bodyPr anchor="t"/>
          <a:lstStyle/>
          <a:p>
            <a:pPr marL="0" indent="0">
              <a:buNone/>
            </a:pPr>
            <a:r>
              <a:rPr lang="cs-CZ" b="1" u="sng" dirty="0" smtClean="0"/>
              <a:t>DATUM</a:t>
            </a:r>
          </a:p>
          <a:p>
            <a:r>
              <a:rPr lang="cs-CZ" dirty="0" smtClean="0"/>
              <a:t>za tečkou se píše s pevnou mezerou – příklad 1. září 2013</a:t>
            </a:r>
          </a:p>
          <a:p>
            <a:r>
              <a:rPr lang="cs-CZ" dirty="0" smtClean="0"/>
              <a:t>roky před křesťanským letopočtem se označují zkratkou</a:t>
            </a:r>
            <a:br>
              <a:rPr lang="cs-CZ" dirty="0" smtClean="0"/>
            </a:br>
            <a:r>
              <a:rPr lang="cs-CZ" dirty="0" smtClean="0"/>
              <a:t> – př. n. l. – za tečkami je pevná mezera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b="1" u="sng" dirty="0" smtClean="0"/>
              <a:t>UVOZOVKY</a:t>
            </a:r>
          </a:p>
          <a:p>
            <a:r>
              <a:rPr lang="cs-CZ" dirty="0" smtClean="0"/>
              <a:t>píší se na klávesnici nebo se používají zkratky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LEVÝ ALT + 0132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LEVÝ ALT + 0147</a:t>
            </a:r>
          </a:p>
          <a:p>
            <a:r>
              <a:rPr lang="cs-CZ" dirty="0" smtClean="0"/>
              <a:t>příklad: Babička říká: „Mám upečené buchty.“</a:t>
            </a:r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2289523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685800"/>
            <a:ext cx="8712968" cy="5839544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cs-CZ" b="1" u="sng" dirty="0"/>
              <a:t>SPOJOVNÍK, POMLČKA, MÍNUS, </a:t>
            </a:r>
            <a:r>
              <a:rPr lang="cs-CZ" b="1" u="sng" dirty="0" smtClean="0"/>
              <a:t>LOMÍTKO</a:t>
            </a:r>
            <a:br>
              <a:rPr lang="cs-CZ" b="1" u="sng" dirty="0" smtClean="0"/>
            </a:br>
            <a:endParaRPr lang="cs-CZ" b="1" u="sng" dirty="0"/>
          </a:p>
          <a:p>
            <a:r>
              <a:rPr lang="cs-CZ" b="1" dirty="0"/>
              <a:t>spojovník</a:t>
            </a:r>
            <a:r>
              <a:rPr lang="cs-CZ" dirty="0"/>
              <a:t> (na klávesnici)  </a:t>
            </a:r>
            <a:r>
              <a:rPr lang="cs-CZ" dirty="0" smtClean="0"/>
              <a:t>- příklad: bude-li pršet</a:t>
            </a:r>
            <a:br>
              <a:rPr lang="cs-CZ" dirty="0" smtClean="0"/>
            </a:br>
            <a:endParaRPr lang="cs-CZ" dirty="0"/>
          </a:p>
          <a:p>
            <a:r>
              <a:rPr lang="cs-CZ" b="1" dirty="0" smtClean="0"/>
              <a:t>pomlčka</a:t>
            </a:r>
            <a:r>
              <a:rPr lang="cs-CZ" dirty="0" smtClean="0"/>
              <a:t> </a:t>
            </a:r>
            <a:r>
              <a:rPr lang="cs-CZ" dirty="0"/>
              <a:t>– je delší než </a:t>
            </a:r>
            <a:r>
              <a:rPr lang="cs-CZ" dirty="0" smtClean="0"/>
              <a:t>spojovník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</a:t>
            </a:r>
            <a:r>
              <a:rPr lang="cs-CZ" b="1" dirty="0" smtClean="0"/>
              <a:t>- </a:t>
            </a:r>
            <a:r>
              <a:rPr lang="cs-CZ" dirty="0" smtClean="0"/>
              <a:t>používá se klávesová zkratka </a:t>
            </a:r>
            <a:r>
              <a:rPr lang="cs-CZ" b="1" dirty="0"/>
              <a:t>LEVÝ ALT + 0150 </a:t>
            </a:r>
            <a:endParaRPr lang="cs-CZ" b="1" dirty="0" smtClean="0"/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               - </a:t>
            </a:r>
            <a:r>
              <a:rPr lang="cs-CZ" dirty="0" smtClean="0"/>
              <a:t>pomlčka se využívá </a:t>
            </a:r>
            <a:r>
              <a:rPr lang="cs-CZ" dirty="0"/>
              <a:t>se i na dělení slov na konci řádku</a:t>
            </a:r>
            <a:r>
              <a:rPr lang="cs-CZ" dirty="0" smtClean="0"/>
              <a:t>)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</a:t>
            </a:r>
            <a:r>
              <a:rPr lang="cs-CZ" b="1" dirty="0" smtClean="0"/>
              <a:t>-</a:t>
            </a:r>
            <a:r>
              <a:rPr lang="cs-CZ" dirty="0" smtClean="0"/>
              <a:t> příklad</a:t>
            </a:r>
            <a:r>
              <a:rPr lang="cs-CZ" dirty="0"/>
              <a:t>:  </a:t>
            </a:r>
            <a:r>
              <a:rPr lang="cs-CZ" dirty="0" smtClean="0"/>
              <a:t>2010–2012</a:t>
            </a:r>
            <a:br>
              <a:rPr lang="cs-CZ" dirty="0" smtClean="0"/>
            </a:br>
            <a:endParaRPr lang="cs-CZ" dirty="0" smtClean="0"/>
          </a:p>
          <a:p>
            <a:r>
              <a:rPr lang="cs-CZ" b="1" dirty="0" smtClean="0"/>
              <a:t>mínus</a:t>
            </a:r>
            <a:r>
              <a:rPr lang="cs-CZ" dirty="0" smtClean="0"/>
              <a:t> – například 12 – 6</a:t>
            </a:r>
            <a:br>
              <a:rPr lang="cs-CZ" dirty="0" smtClean="0"/>
            </a:br>
            <a:endParaRPr lang="cs-CZ" dirty="0" smtClean="0"/>
          </a:p>
          <a:p>
            <a:r>
              <a:rPr lang="cs-CZ" b="1" dirty="0" smtClean="0"/>
              <a:t>lomítko</a:t>
            </a:r>
            <a:r>
              <a:rPr lang="cs-CZ" dirty="0" smtClean="0"/>
              <a:t> – píše se bez mezer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- příklad 5/3 nebo 56 km/h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8138884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548680"/>
            <a:ext cx="8568952" cy="6048672"/>
          </a:xfrm>
        </p:spPr>
        <p:txBody>
          <a:bodyPr anchor="t"/>
          <a:lstStyle/>
          <a:p>
            <a:pPr marL="0" indent="0">
              <a:buNone/>
            </a:pPr>
            <a:r>
              <a:rPr lang="cs-CZ" b="1" u="sng" dirty="0" smtClean="0"/>
              <a:t>ČÍSLOVKY</a:t>
            </a:r>
            <a:r>
              <a:rPr lang="cs-CZ" dirty="0" smtClean="0"/>
              <a:t> </a:t>
            </a:r>
          </a:p>
          <a:p>
            <a:r>
              <a:rPr lang="cs-CZ" dirty="0" smtClean="0"/>
              <a:t>menší čísla se píší slovem (např. pět známek)</a:t>
            </a:r>
            <a:br>
              <a:rPr lang="cs-CZ" dirty="0" smtClean="0"/>
            </a:br>
            <a:endParaRPr lang="cs-CZ" b="1" u="sng" dirty="0" smtClean="0"/>
          </a:p>
          <a:p>
            <a:pPr marL="0" indent="0">
              <a:buNone/>
            </a:pPr>
            <a:r>
              <a:rPr lang="cs-CZ" b="1" u="sng" dirty="0" smtClean="0"/>
              <a:t>PROCENTA</a:t>
            </a:r>
            <a:r>
              <a:rPr lang="cs-CZ" dirty="0" smtClean="0"/>
              <a:t> </a:t>
            </a:r>
          </a:p>
          <a:p>
            <a:r>
              <a:rPr lang="cs-CZ" dirty="0" smtClean="0"/>
              <a:t>např. 8</a:t>
            </a:r>
            <a:r>
              <a:rPr lang="en-US" dirty="0" smtClean="0"/>
              <a:t>%</a:t>
            </a:r>
            <a:r>
              <a:rPr lang="cs-CZ" dirty="0" smtClean="0"/>
              <a:t> - bez mezery – čteme </a:t>
            </a:r>
            <a:r>
              <a:rPr lang="cs-CZ" b="1" dirty="0" smtClean="0"/>
              <a:t>„osmiprocentní“</a:t>
            </a:r>
            <a:r>
              <a:rPr lang="ru-RU" b="1" dirty="0" smtClean="0"/>
              <a:t/>
            </a:r>
            <a:br>
              <a:rPr lang="ru-RU" b="1" dirty="0" smtClean="0"/>
            </a:br>
            <a:r>
              <a:rPr lang="cs-CZ" dirty="0" smtClean="0"/>
              <a:t>např. </a:t>
            </a:r>
            <a:r>
              <a:rPr lang="ru-RU" dirty="0" smtClean="0"/>
              <a:t>8</a:t>
            </a:r>
            <a:r>
              <a:rPr lang="cs-CZ" dirty="0" smtClean="0"/>
              <a:t> </a:t>
            </a:r>
            <a:r>
              <a:rPr lang="en-US" dirty="0" smtClean="0"/>
              <a:t>%</a:t>
            </a:r>
            <a:r>
              <a:rPr lang="cs-CZ" dirty="0" smtClean="0"/>
              <a:t> - s mezerou – čteme </a:t>
            </a:r>
            <a:r>
              <a:rPr lang="cs-CZ" b="1" dirty="0" smtClean="0"/>
              <a:t>„osm procent“</a:t>
            </a:r>
            <a:br>
              <a:rPr lang="cs-CZ" b="1" dirty="0" smtClean="0"/>
            </a:br>
            <a:endParaRPr lang="cs-CZ" b="1" u="sng" dirty="0" smtClean="0"/>
          </a:p>
          <a:p>
            <a:pPr marL="0" indent="0">
              <a:buNone/>
            </a:pPr>
            <a:r>
              <a:rPr lang="cs-CZ" b="1" u="sng" dirty="0" smtClean="0"/>
              <a:t>KRÁT</a:t>
            </a:r>
            <a:r>
              <a:rPr lang="cs-CZ" dirty="0" smtClean="0"/>
              <a:t> </a:t>
            </a:r>
          </a:p>
          <a:p>
            <a:r>
              <a:rPr lang="cs-CZ" dirty="0" smtClean="0"/>
              <a:t>přes klávesovou zkratku  - LEVÝ ALT + 0215      </a:t>
            </a:r>
            <a:r>
              <a:rPr lang="cs-CZ" b="1" dirty="0" smtClean="0"/>
              <a:t>× </a:t>
            </a:r>
            <a:r>
              <a:rPr lang="cs-CZ" dirty="0" smtClean="0"/>
              <a:t>   </a:t>
            </a:r>
            <a:endParaRPr lang="cs-CZ" dirty="0"/>
          </a:p>
          <a:p>
            <a:r>
              <a:rPr lang="cs-CZ" dirty="0" smtClean="0"/>
              <a:t>nepíše se pomocí písmena    </a:t>
            </a:r>
            <a:r>
              <a:rPr lang="cs-CZ" b="1" dirty="0" smtClean="0"/>
              <a:t>x</a:t>
            </a:r>
            <a:br>
              <a:rPr lang="cs-CZ" b="1" dirty="0" smtClean="0"/>
            </a:br>
            <a:endParaRPr lang="cs-CZ" b="1" u="sng" dirty="0" smtClean="0"/>
          </a:p>
          <a:p>
            <a:pPr marL="0" indent="0">
              <a:buNone/>
            </a:pPr>
            <a:r>
              <a:rPr lang="cs-CZ" b="1" u="sng" dirty="0" smtClean="0"/>
              <a:t>VIZ </a:t>
            </a:r>
          </a:p>
          <a:p>
            <a:r>
              <a:rPr lang="cs-CZ" dirty="0" smtClean="0"/>
              <a:t>za slovem viz se </a:t>
            </a:r>
            <a:r>
              <a:rPr lang="cs-CZ" b="1" dirty="0" smtClean="0"/>
              <a:t>tečka nepíše </a:t>
            </a:r>
            <a:r>
              <a:rPr lang="cs-CZ" dirty="0" smtClean="0"/>
              <a:t>(není to zkratka)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4342792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2"/>
          <p:cNvSpPr txBox="1">
            <a:spLocks/>
          </p:cNvSpPr>
          <p:nvPr/>
        </p:nvSpPr>
        <p:spPr>
          <a:xfrm>
            <a:off x="323528" y="1268760"/>
            <a:ext cx="8568952" cy="5184576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9436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6868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3716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8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64592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1901952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19456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46888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b="1" u="sng" dirty="0" smtClean="0"/>
              <a:t>TŘI TEČKY</a:t>
            </a:r>
            <a:endParaRPr lang="cs-CZ" dirty="0" smtClean="0"/>
          </a:p>
          <a:p>
            <a:r>
              <a:rPr lang="cs-CZ" dirty="0" smtClean="0"/>
              <a:t>tři tečky znamenají tzv. výpustku – jsou vždy tři</a:t>
            </a:r>
          </a:p>
          <a:p>
            <a:r>
              <a:rPr lang="cs-CZ" dirty="0" smtClean="0"/>
              <a:t>příklad: A tak šli všichni dál a dál …</a:t>
            </a:r>
          </a:p>
          <a:p>
            <a:endParaRPr lang="cs-CZ" b="1" u="sng" dirty="0"/>
          </a:p>
          <a:p>
            <a:pPr marL="0" indent="0">
              <a:buNone/>
            </a:pPr>
            <a:r>
              <a:rPr lang="cs-CZ" b="1" u="sng" dirty="0" smtClean="0"/>
              <a:t>ČAS</a:t>
            </a:r>
          </a:p>
          <a:p>
            <a:r>
              <a:rPr lang="cs-CZ" dirty="0" smtClean="0"/>
              <a:t>správně se zapisuje tak, že mezi hodinami a minutami se píše tečka a mezi minutami a sekundami se píše dvojtečka (vše bez mezer)</a:t>
            </a:r>
          </a:p>
          <a:p>
            <a:r>
              <a:rPr lang="cs-CZ" dirty="0" smtClean="0"/>
              <a:t>příklad: 22.20:45  (22 hodin, 20 minut, 45 sekund)</a:t>
            </a:r>
            <a:endParaRPr lang="cs-CZ" dirty="0"/>
          </a:p>
          <a:p>
            <a:endParaRPr lang="cs-CZ" b="1" u="sng" dirty="0" smtClean="0"/>
          </a:p>
        </p:txBody>
      </p:sp>
    </p:spTree>
    <p:extLst>
      <p:ext uri="{BB962C8B-B14F-4D97-AF65-F5344CB8AC3E}">
        <p14:creationId xmlns:p14="http://schemas.microsoft.com/office/powerpoint/2010/main" val="92968596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2"/>
          <p:cNvSpPr txBox="1">
            <a:spLocks/>
          </p:cNvSpPr>
          <p:nvPr/>
        </p:nvSpPr>
        <p:spPr>
          <a:xfrm>
            <a:off x="323528" y="1268760"/>
            <a:ext cx="8568952" cy="5184576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9436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6868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3716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8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64592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1901952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19456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46888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dirty="0" smtClean="0"/>
              <a:t>u matematických zápisů se vždy píše mezera </a:t>
            </a:r>
          </a:p>
          <a:p>
            <a:r>
              <a:rPr lang="cs-CZ" dirty="0" smtClean="0"/>
              <a:t>příklad: 25 + 5 . 10 : 5 =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b="1" u="sng" dirty="0"/>
              <a:t>k</a:t>
            </a:r>
            <a:r>
              <a:rPr lang="cs-CZ" b="1" u="sng" dirty="0" smtClean="0"/>
              <a:t>rát</a:t>
            </a:r>
            <a:r>
              <a:rPr lang="cs-CZ" dirty="0" smtClean="0"/>
              <a:t> – početní operace – </a:t>
            </a:r>
            <a:r>
              <a:rPr lang="cs-CZ" b="1" dirty="0" smtClean="0"/>
              <a:t>ALT + 0183</a:t>
            </a:r>
            <a:r>
              <a:rPr lang="cs-CZ" dirty="0" smtClean="0"/>
              <a:t> ……         ·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         - </a:t>
            </a:r>
            <a:r>
              <a:rPr lang="cs-CZ" dirty="0" smtClean="0"/>
              <a:t>nebo </a:t>
            </a:r>
            <a:r>
              <a:rPr lang="cs-CZ" b="1" dirty="0" smtClean="0"/>
              <a:t>ALT + 0215  </a:t>
            </a:r>
            <a:r>
              <a:rPr lang="cs-CZ" dirty="0" smtClean="0"/>
              <a:t>……       ×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- příklad: výška × šířka × hloubka</a:t>
            </a:r>
          </a:p>
          <a:p>
            <a:pPr marL="0" indent="0">
              <a:buNone/>
            </a:pPr>
            <a:r>
              <a:rPr lang="cs-CZ" b="1" u="sng" dirty="0" smtClean="0"/>
              <a:t>procenta, promile, stupně</a:t>
            </a:r>
            <a:endParaRPr lang="cs-CZ" u="sng" dirty="0" smtClean="0"/>
          </a:p>
          <a:p>
            <a:pPr marL="0" indent="0">
              <a:buNone/>
            </a:pPr>
            <a:r>
              <a:rPr lang="cs-CZ" dirty="0" smtClean="0"/>
              <a:t>    příklady: 5% … pětiprocentní                      2 ‰ … dvě promile</a:t>
            </a:r>
            <a:br>
              <a:rPr lang="cs-CZ" dirty="0" smtClean="0"/>
            </a:br>
            <a:r>
              <a:rPr lang="cs-CZ" dirty="0" smtClean="0"/>
              <a:t>                    5 % … pět procent		 (</a:t>
            </a:r>
            <a:r>
              <a:rPr lang="cs-CZ" b="1" dirty="0" smtClean="0"/>
              <a:t>LEVÝ ALT + 0137</a:t>
            </a:r>
            <a:r>
              <a:rPr lang="cs-CZ" dirty="0" smtClean="0"/>
              <a:t>)	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10° … desetistupňový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10 °… deset stupňů</a:t>
            </a:r>
            <a:endParaRPr lang="cs-CZ" dirty="0"/>
          </a:p>
          <a:p>
            <a:endParaRPr lang="cs-CZ" b="1" u="sng" dirty="0" smtClean="0"/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1115616" y="188640"/>
            <a:ext cx="6781800" cy="1008112"/>
          </a:xfrm>
        </p:spPr>
        <p:txBody>
          <a:bodyPr>
            <a:normAutofit/>
          </a:bodyPr>
          <a:lstStyle/>
          <a:p>
            <a:pPr algn="ctr"/>
            <a:r>
              <a:rPr lang="cs-CZ" b="1" dirty="0" smtClean="0">
                <a:latin typeface="+mn-lt"/>
              </a:rPr>
              <a:t>Matematické operace</a:t>
            </a:r>
            <a:endParaRPr lang="cs-CZ" b="1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20583043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2"/>
          <p:cNvSpPr txBox="1">
            <a:spLocks/>
          </p:cNvSpPr>
          <p:nvPr/>
        </p:nvSpPr>
        <p:spPr>
          <a:xfrm>
            <a:off x="323528" y="476672"/>
            <a:ext cx="8568952" cy="5976664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9436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6868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3716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8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64592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1901952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19456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46888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b="1" u="sng" dirty="0" smtClean="0"/>
              <a:t>stupeň, minuta, vteřina</a:t>
            </a:r>
          </a:p>
          <a:p>
            <a:r>
              <a:rPr lang="cs-CZ" dirty="0" smtClean="0"/>
              <a:t>stupeň – značí se na klávesnici</a:t>
            </a:r>
          </a:p>
          <a:p>
            <a:r>
              <a:rPr lang="cs-CZ" dirty="0" smtClean="0"/>
              <a:t>minuta – </a:t>
            </a:r>
            <a:r>
              <a:rPr lang="cs-CZ" b="1" dirty="0" smtClean="0"/>
              <a:t>ALT + 8242 </a:t>
            </a:r>
            <a:r>
              <a:rPr lang="cs-CZ" dirty="0" smtClean="0"/>
              <a:t>…        ′ </a:t>
            </a:r>
          </a:p>
          <a:p>
            <a:r>
              <a:rPr lang="cs-CZ" dirty="0" smtClean="0"/>
              <a:t>vteřina – </a:t>
            </a:r>
            <a:r>
              <a:rPr lang="cs-CZ" b="1" dirty="0" smtClean="0"/>
              <a:t>ALT + 8243 </a:t>
            </a:r>
            <a:r>
              <a:rPr lang="cs-CZ" dirty="0" smtClean="0"/>
              <a:t>…      ″ </a:t>
            </a:r>
          </a:p>
          <a:p>
            <a:r>
              <a:rPr lang="cs-CZ" dirty="0"/>
              <a:t>p</a:t>
            </a:r>
            <a:r>
              <a:rPr lang="cs-CZ" dirty="0" smtClean="0"/>
              <a:t>říklad: 45°25′12″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b="1" u="sng" dirty="0" smtClean="0"/>
              <a:t>obecné konstanty a proměnné</a:t>
            </a:r>
          </a:p>
          <a:p>
            <a:r>
              <a:rPr lang="cs-CZ" dirty="0" smtClean="0"/>
              <a:t> například: </a:t>
            </a:r>
            <a:r>
              <a:rPr lang="cs-CZ" i="1" dirty="0" smtClean="0"/>
              <a:t>x, y</a:t>
            </a:r>
            <a:r>
              <a:rPr lang="cs-CZ" dirty="0" smtClean="0"/>
              <a:t>, </a:t>
            </a:r>
            <a:r>
              <a:rPr lang="el-GR" dirty="0" smtClean="0"/>
              <a:t>π</a:t>
            </a:r>
            <a:r>
              <a:rPr lang="cs-CZ" dirty="0" smtClean="0"/>
              <a:t>  … se píší </a:t>
            </a:r>
            <a:r>
              <a:rPr lang="cs-CZ" b="1" dirty="0" smtClean="0"/>
              <a:t>kurzívou</a:t>
            </a:r>
          </a:p>
          <a:p>
            <a:endParaRPr lang="cs-CZ" b="1" dirty="0"/>
          </a:p>
          <a:p>
            <a:pPr marL="0" indent="0">
              <a:buNone/>
            </a:pPr>
            <a:r>
              <a:rPr lang="cs-CZ" b="1" u="sng" dirty="0" smtClean="0"/>
              <a:t>fyzikální jednotky</a:t>
            </a:r>
            <a:endParaRPr lang="cs-CZ" dirty="0" smtClean="0"/>
          </a:p>
          <a:p>
            <a:r>
              <a:rPr lang="cs-CZ" dirty="0" smtClean="0"/>
              <a:t>mezi číslem a jednotkami se píše mezera</a:t>
            </a:r>
          </a:p>
          <a:p>
            <a:r>
              <a:rPr lang="cs-CZ" smtClean="0"/>
              <a:t>příklad:  55 </a:t>
            </a:r>
            <a:r>
              <a:rPr lang="cs-CZ" dirty="0" smtClean="0"/>
              <a:t>km, 1520 kg</a:t>
            </a:r>
            <a:endParaRPr lang="cs-CZ" dirty="0"/>
          </a:p>
          <a:p>
            <a:endParaRPr lang="cs-CZ" b="1" u="sng" dirty="0" smtClean="0"/>
          </a:p>
        </p:txBody>
      </p:sp>
    </p:spTree>
    <p:extLst>
      <p:ext uri="{BB962C8B-B14F-4D97-AF65-F5344CB8AC3E}">
        <p14:creationId xmlns:p14="http://schemas.microsoft.com/office/powerpoint/2010/main" val="366964134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NewsPrint">
  <a:themeElements>
    <a:clrScheme name="NewsPrint">
      <a:dk1>
        <a:sysClr val="windowText" lastClr="000000"/>
      </a:dk1>
      <a:lt1>
        <a:sysClr val="window" lastClr="FFFFFF"/>
      </a:lt1>
      <a:dk2>
        <a:srgbClr val="303030"/>
      </a:dk2>
      <a:lt2>
        <a:srgbClr val="DEDEE0"/>
      </a:lt2>
      <a:accent1>
        <a:srgbClr val="AD0101"/>
      </a:accent1>
      <a:accent2>
        <a:srgbClr val="726056"/>
      </a:accent2>
      <a:accent3>
        <a:srgbClr val="AC956E"/>
      </a:accent3>
      <a:accent4>
        <a:srgbClr val="808DA9"/>
      </a:accent4>
      <a:accent5>
        <a:srgbClr val="424E5B"/>
      </a:accent5>
      <a:accent6>
        <a:srgbClr val="730E00"/>
      </a:accent6>
      <a:hlink>
        <a:srgbClr val="D26900"/>
      </a:hlink>
      <a:folHlink>
        <a:srgbClr val="D89243"/>
      </a:folHlink>
    </a:clrScheme>
    <a:fontScheme name="NewsPrint">
      <a:majorFont>
        <a:latin typeface="Impact"/>
        <a:ea typeface=""/>
        <a:cs typeface=""/>
        <a:font script="Jpan" typeface="HGP創英角ｺﾞｼｯｸUB"/>
        <a:font script="Hang" typeface="HY견고딕"/>
        <a:font script="Hans" typeface="微软雅黑"/>
        <a:font script="Hant" typeface="微軟正黑體"/>
        <a:font script="Arab" typeface="Tahoma"/>
        <a:font script="Hebr" typeface="To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NewsPrint">
      <a:fillStyleLst>
        <a:solidFill>
          <a:schemeClr val="phClr"/>
        </a:solidFill>
        <a:gradFill rotWithShape="1">
          <a:gsLst>
            <a:gs pos="0">
              <a:schemeClr val="phClr">
                <a:tint val="37000"/>
                <a:hueMod val="100000"/>
                <a:satMod val="200000"/>
                <a:lumMod val="88000"/>
              </a:schemeClr>
            </a:gs>
            <a:gs pos="100000">
              <a:schemeClr val="phClr">
                <a:tint val="53000"/>
                <a:shade val="100000"/>
                <a:hueMod val="100000"/>
                <a:satMod val="350000"/>
                <a:lumMod val="79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83000"/>
                <a:shade val="100000"/>
                <a:alpha val="100000"/>
                <a:hueMod val="100000"/>
                <a:satMod val="220000"/>
                <a:lumMod val="90000"/>
              </a:schemeClr>
            </a:gs>
            <a:gs pos="76000">
              <a:schemeClr val="phClr">
                <a:shade val="100000"/>
              </a:schemeClr>
            </a:gs>
            <a:gs pos="100000">
              <a:schemeClr val="phClr">
                <a:shade val="93000"/>
                <a:alpha val="100000"/>
                <a:satMod val="100000"/>
                <a:lumMod val="93000"/>
              </a:schemeClr>
            </a:gs>
          </a:gsLst>
          <a:path path="circle">
            <a:fillToRect l="15000" t="15000" r="100000" b="100000"/>
          </a:path>
        </a:gradFill>
      </a:fillStyleLst>
      <a:lnStyleLst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12700" dir="528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381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381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12700">
            <a:bevelT w="31750" h="127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3000"/>
              </a:schemeClr>
            </a:gs>
            <a:gs pos="100000">
              <a:schemeClr val="phClr">
                <a:shade val="55000"/>
              </a:schemeClr>
            </a:gs>
          </a:gsLst>
          <a:lin ang="5400000" scaled="1"/>
        </a:gradFill>
        <a:blipFill rotWithShape="1">
          <a:blip xmlns:r="http://schemas.openxmlformats.org/officeDocument/2006/relationships" r:embed="rId1">
            <a:duotone>
              <a:schemeClr val="phClr">
                <a:shade val="20000"/>
                <a:satMod val="350000"/>
                <a:lumMod val="125000"/>
              </a:schemeClr>
              <a:schemeClr val="phClr">
                <a:tint val="90000"/>
                <a:satMod val="25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Newsprint</Template>
  <TotalTime>146</TotalTime>
  <Words>334</Words>
  <Application>Microsoft Office PowerPoint</Application>
  <PresentationFormat>Předvádění na obrazovce (4:3)</PresentationFormat>
  <Paragraphs>79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NewsPrint</vt:lpstr>
      <vt:lpstr>Prezentace aplikace PowerPoint</vt:lpstr>
      <vt:lpstr>Typografická pravidla 2. část</vt:lpstr>
      <vt:lpstr>Pravidla při psaní textu</vt:lpstr>
      <vt:lpstr>Prezentace aplikace PowerPoint</vt:lpstr>
      <vt:lpstr>Prezentace aplikace PowerPoint</vt:lpstr>
      <vt:lpstr>Prezentace aplikace PowerPoint</vt:lpstr>
      <vt:lpstr>Matematické operace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Typografická pravidla</dc:title>
  <dc:creator>Milena Vacková</dc:creator>
  <cp:lastModifiedBy>Milena Vacková</cp:lastModifiedBy>
  <cp:revision>22</cp:revision>
  <cp:lastPrinted>2013-09-24T09:20:42Z</cp:lastPrinted>
  <dcterms:created xsi:type="dcterms:W3CDTF">2012-09-13T10:04:15Z</dcterms:created>
  <dcterms:modified xsi:type="dcterms:W3CDTF">2013-11-13T08:27:28Z</dcterms:modified>
</cp:coreProperties>
</file>