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60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30F98-1B2E-43FB-BC01-85C796039CD8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B7F58A-ABEC-4EB8-A326-0CF20B8427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07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7F58A-ABEC-4EB8-A326-0CF20B8427C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780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91264" cy="4464496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9425443"/>
              </p:ext>
            </p:extLst>
          </p:nvPr>
        </p:nvGraphicFramePr>
        <p:xfrm>
          <a:off x="395536" y="1772815"/>
          <a:ext cx="8496944" cy="44834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93931"/>
                <a:gridCol w="7003013"/>
              </a:tblGrid>
              <a:tr h="2173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Název: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effectLst/>
                        </a:rPr>
                        <a:t>VY_32_INOVACE_VVP_8A_1F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5024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Škola: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Základní škola Nové Město nad Metují, Školní 1000, </a:t>
                      </a:r>
                      <a:endParaRPr lang="cs-CZ" sz="16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okres </a:t>
                      </a:r>
                      <a:r>
                        <a:rPr lang="cs-CZ" sz="1600" dirty="0">
                          <a:effectLst/>
                        </a:rPr>
                        <a:t>Náchod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243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Mgr. </a:t>
                      </a:r>
                      <a:r>
                        <a:rPr lang="cs-CZ" sz="1600" dirty="0" smtClean="0">
                          <a:effectLst/>
                        </a:rPr>
                        <a:t>Helena Židová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243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Ročník:</a:t>
                      </a:r>
                      <a:endParaRPr lang="cs-CZ" sz="160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8.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761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Tematický okruh, předmět: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Využití informační a komunikační</a:t>
                      </a:r>
                      <a:r>
                        <a:rPr lang="cs-CZ" sz="1600" baseline="0" dirty="0" smtClean="0">
                          <a:effectLst/>
                        </a:rPr>
                        <a:t> techniky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Výchova k volbě povolání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243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Téma:</a:t>
                      </a:r>
                      <a:endParaRPr lang="cs-CZ" sz="160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Úvodní informační hodina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5024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Číslo projektu:</a:t>
                      </a:r>
                      <a:endParaRPr lang="cs-CZ" sz="160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CZ.1.07/1.4.00/21.2336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243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Datum:</a:t>
                      </a:r>
                      <a:endParaRPr lang="cs-CZ" sz="160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19. </a:t>
                      </a:r>
                      <a:r>
                        <a:rPr lang="cs-CZ" sz="1600" dirty="0" smtClean="0">
                          <a:effectLst/>
                        </a:rPr>
                        <a:t>8. 2012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12568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Anotace</a:t>
                      </a:r>
                      <a:r>
                        <a:rPr lang="cs-CZ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spojená s rozhovorem se žáky o smyslu</a:t>
                      </a:r>
                      <a:r>
                        <a:rPr lang="cs-CZ" sz="1600" baseline="0" dirty="0" smtClean="0">
                          <a:effectLst/>
                        </a:rPr>
                        <a:t>  předmětu a významu </a:t>
                      </a: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představy vlastní karierní dráhy</a:t>
                      </a:r>
                      <a:endParaRPr lang="cs-CZ" sz="1600" dirty="0">
                        <a:effectLst/>
                        <a:latin typeface="Calibri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31929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mtClean="0"/>
              <a:t/>
            </a:r>
            <a:br>
              <a:rPr lang="cs-CZ" smtClean="0"/>
            </a:br>
            <a:r>
              <a:rPr lang="cs-CZ" b="1" smtClean="0">
                <a:solidFill>
                  <a:srgbClr val="C00000"/>
                </a:solidFill>
              </a:rPr>
              <a:t>Výchova k volbě povolání</a:t>
            </a:r>
            <a:r>
              <a:rPr lang="cs-CZ" b="1" smtClean="0"/>
              <a:t/>
            </a:r>
            <a:br>
              <a:rPr lang="cs-CZ" b="1" smtClean="0"/>
            </a:br>
            <a:r>
              <a:rPr lang="cs-CZ" sz="3100" smtClean="0"/>
              <a:t>v 8. a  9.ročníku ZŠ 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2276872"/>
            <a:ext cx="4038600" cy="3849291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Máš přání, sen a cíl 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3501008"/>
            <a:ext cx="4038600" cy="2625155"/>
          </a:xfrm>
        </p:spPr>
        <p:txBody>
          <a:bodyPr/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„I běh na dlouhou trať </a:t>
            </a:r>
          </a:p>
          <a:p>
            <a:pPr marL="0" indent="0">
              <a:buNone/>
            </a:pPr>
            <a:r>
              <a:rPr lang="cs-CZ" smtClean="0"/>
              <a:t>začíná prvním krokem…“</a:t>
            </a:r>
          </a:p>
          <a:p>
            <a:endParaRPr lang="cs-CZ" dirty="0"/>
          </a:p>
        </p:txBody>
      </p:sp>
      <p:pic>
        <p:nvPicPr>
          <p:cNvPr id="1028" name="Picture 4" descr="http://sr.photos2.fotosearch.com/bthumb/CSP/CSP543/k54312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488" y="3212976"/>
            <a:ext cx="418783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90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1872208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Co od předmětu očekáváš?</a:t>
            </a:r>
            <a:br>
              <a:rPr lang="cs-CZ" sz="3600" dirty="0" smtClean="0"/>
            </a:br>
            <a:r>
              <a:rPr lang="cs-CZ" sz="3600" dirty="0" smtClean="0"/>
              <a:t>Co chceš v životě dělat?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852936"/>
            <a:ext cx="6976864" cy="302433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412776"/>
            <a:ext cx="2619375" cy="1743075"/>
          </a:xfrm>
          <a:prstGeom prst="rect">
            <a:avLst/>
          </a:prstGeom>
        </p:spPr>
      </p:pic>
      <p:pic>
        <p:nvPicPr>
          <p:cNvPr id="2050" name="Picture 2" descr="http://sr.photos2.fotosearch.com/bthumb/CSP/CSP990/k1037862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34" y="1916832"/>
            <a:ext cx="3197578" cy="441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sr.photos2.fotosearch.com/bthumb/CSP/CSP312/k312815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45024"/>
            <a:ext cx="357490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80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rgbClr val="00B050"/>
                </a:solidFill>
              </a:rPr>
              <a:t>Tematické okruhy:</a:t>
            </a:r>
            <a:endParaRPr lang="cs-CZ" sz="3200" b="1" u="sng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1/  SEBEPOZNÁNÍ </a:t>
            </a:r>
            <a:r>
              <a:rPr lang="cs-CZ" dirty="0" smtClean="0"/>
              <a:t>– jaké jsou možné charakterové a volní vlastnosti, dovednosti, pracovní a studijní předpoklady, zájmové činnosti, typologie osobnosti…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2/  ROZHODOVÁNÍ </a:t>
            </a:r>
            <a:r>
              <a:rPr lang="cs-CZ" dirty="0" smtClean="0"/>
              <a:t>– styly rozhodování,  priority, zodpovědnost,  riskování, důsledky nesprávné volby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32793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363272" cy="554461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3/ AKČNÍ PLÁNOVÁNÍ </a:t>
            </a:r>
            <a:r>
              <a:rPr lang="cs-CZ" dirty="0" smtClean="0"/>
              <a:t>– motivace, strategie, myšlenkové postupy, životní hodnoty, typy plánů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4/ MOŽNOSTI ABSOLVENTA ZŠ </a:t>
            </a:r>
            <a:r>
              <a:rPr lang="cs-CZ" dirty="0" smtClean="0"/>
              <a:t>– vzdělávací soustava ČR, legislativa, učební a studijní obory SŠ, pracovní kompetence a kvalifikace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5/ INFORMAČNÍ ZÁKLADNA PRO VOLBU POVOLÁNÍ</a:t>
            </a:r>
            <a:r>
              <a:rPr lang="cs-CZ" b="1" dirty="0" smtClean="0"/>
              <a:t> </a:t>
            </a:r>
            <a:r>
              <a:rPr lang="cs-CZ" dirty="0" smtClean="0"/>
              <a:t>– poradenské instituce, letáky, DVD…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smtClean="0"/>
              <a:t>např.       </a:t>
            </a:r>
            <a:r>
              <a:rPr lang="cs-CZ" dirty="0" smtClean="0">
                <a:solidFill>
                  <a:schemeClr val="tx2"/>
                </a:solidFill>
              </a:rPr>
              <a:t>http://www.infoabsolvent.cz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04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6/ ORIENTACE V DŮLEŽITÝCH PROFESNÍCH INFORMACÍCH </a:t>
            </a:r>
            <a:r>
              <a:rPr lang="cs-CZ" dirty="0" smtClean="0"/>
              <a:t>– pracovní příležitosti, katalog prací a oborů, náročnost povolání, poradenské instituce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7/ ROVNOST PŘÍLEŽITOSTÍ NA TRHU PRÁCE </a:t>
            </a:r>
            <a:r>
              <a:rPr lang="cs-CZ" dirty="0" smtClean="0"/>
              <a:t>– co je trh práce, poptávka a nabídka, prestiž povolání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20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643602"/>
          </a:xfrm>
        </p:spPr>
        <p:txBody>
          <a:bodyPr/>
          <a:lstStyle/>
          <a:p>
            <a:pPr marL="514350" indent="-514350">
              <a:buAutoNum type="arabicParenR" startAt="8"/>
            </a:pPr>
            <a:r>
              <a:rPr lang="cs-CZ" b="1" dirty="0" smtClean="0">
                <a:solidFill>
                  <a:srgbClr val="FF0000"/>
                </a:solidFill>
              </a:rPr>
              <a:t>ADAPTACE NA ŽIVOTNÍ ZMĚNY  </a:t>
            </a:r>
            <a:r>
              <a:rPr lang="cs-CZ" b="1" dirty="0" smtClean="0"/>
              <a:t>- </a:t>
            </a:r>
            <a:r>
              <a:rPr lang="cs-CZ" sz="1200" dirty="0" smtClean="0"/>
              <a:t> </a:t>
            </a:r>
            <a:r>
              <a:rPr lang="cs-CZ" dirty="0" smtClean="0"/>
              <a:t>předvídatelnost, psychická odolnost, flexibilita, nevyhnutelnost změn v životě, budování zázemí a jistot, rekvalifikace</a:t>
            </a:r>
          </a:p>
          <a:p>
            <a:pPr marL="514350" indent="-514350">
              <a:buNone/>
            </a:pPr>
            <a:endParaRPr lang="cs-CZ" b="1" dirty="0" smtClean="0"/>
          </a:p>
          <a:p>
            <a:pPr marL="514350" indent="-514350">
              <a:buAutoNum type="arabicParenR" startAt="9"/>
            </a:pPr>
            <a:r>
              <a:rPr lang="cs-CZ" b="1" dirty="0" smtClean="0">
                <a:solidFill>
                  <a:srgbClr val="FF0000"/>
                </a:solidFill>
              </a:rPr>
              <a:t>SVĚT PRÁCE A DOSPĚLOSTI</a:t>
            </a:r>
            <a:r>
              <a:rPr lang="cs-CZ" b="1" dirty="0" smtClean="0"/>
              <a:t>  </a:t>
            </a:r>
            <a:r>
              <a:rPr lang="cs-CZ" dirty="0" smtClean="0"/>
              <a:t>- nástup do zaměstnání, životopis, konkurzy, pohovor, etika chování, profesionalita, loajalita, komunikace a týmová spolupráce…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EUROPASS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287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Výchova k volbě povolání v 8. a  9.ročníku ZŠ </vt:lpstr>
      <vt:lpstr>Co od předmětu očekáváš? Co chceš v životě dělat?</vt:lpstr>
      <vt:lpstr>Tematické okruhy: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předmět povinný Výchova k volbě povolání v 8. a  9.ročníku ZŠ</dc:title>
  <dc:creator>ZŠ</dc:creator>
  <cp:lastModifiedBy>Správce</cp:lastModifiedBy>
  <cp:revision>20</cp:revision>
  <dcterms:created xsi:type="dcterms:W3CDTF">2012-08-17T13:09:05Z</dcterms:created>
  <dcterms:modified xsi:type="dcterms:W3CDTF">2013-11-29T17:49:22Z</dcterms:modified>
</cp:coreProperties>
</file>