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8"/>
  </p:handout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6377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023CD-3914-495A-A2A5-41DF8DC58E1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154155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154155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CB24D8-A0EA-48B2-B9E6-124CDD230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9145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292228"/>
              </p:ext>
            </p:extLst>
          </p:nvPr>
        </p:nvGraphicFramePr>
        <p:xfrm>
          <a:off x="214282" y="1775134"/>
          <a:ext cx="8750206" cy="4724598"/>
        </p:xfrm>
        <a:graphic>
          <a:graphicData uri="http://schemas.openxmlformats.org/drawingml/2006/table">
            <a:tbl>
              <a:tblPr/>
              <a:tblGrid>
                <a:gridCol w="1701889"/>
                <a:gridCol w="7048317"/>
              </a:tblGrid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VY_32_INOVACE_VVP_8A_6F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8.r.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5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Využívání informační a komunikační technologie  (PC, dataprojektor)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Výchova k volbě povolání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Rozhodování - typy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28.1.2013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49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endParaRPr lang="cs-CZ" sz="140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 tomto modulu žáci poznávají své rozhodovací schopnosti (během aktivit , modelových situacích a her).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endParaRPr lang="cs-CZ" sz="140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Použité zdroje:  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</a:rPr>
                        <a:t>V.Horská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</a:rPr>
                        <a:t>H.ZemánkováVolba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 – příručka pro učitele, nakl. Hněvín  Most 2001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1295" algn="l"/>
                        </a:tabLst>
                      </a:pPr>
                      <a:endParaRPr lang="cs-CZ" sz="140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1295" algn="l"/>
                        </a:tabLst>
                      </a:pPr>
                      <a:endParaRPr lang="cs-CZ" sz="140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1295" algn="l"/>
                        </a:tabLst>
                      </a:pP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 O Z H O D O V Á N 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Patří ke </a:t>
            </a:r>
            <a:r>
              <a:rPr lang="cs-CZ" u="sng" dirty="0" smtClean="0"/>
              <a:t>klíčovým manažerským dovednostem </a:t>
            </a:r>
            <a:r>
              <a:rPr lang="cs-CZ" dirty="0" smtClean="0"/>
              <a:t>       	(ve všech oborech a oblastech života):</a:t>
            </a:r>
          </a:p>
          <a:p>
            <a:pPr>
              <a:buNone/>
            </a:pPr>
            <a:r>
              <a:rPr lang="cs-CZ" dirty="0" smtClean="0"/>
              <a:t>			- výroba, finance, informatika, doprava, 			  služby, školství, lidské zdroje, obchod…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Zahrnuje proces rozhodování, metody, motivaci, vlivy, alternativy, strategie, taktiky a styly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1.typ   -   </a:t>
            </a:r>
            <a:r>
              <a:rPr lang="cs-CZ" sz="6000" b="1" dirty="0" smtClean="0">
                <a:solidFill>
                  <a:srgbClr val="7030A0"/>
                </a:solidFill>
              </a:rPr>
              <a:t>samostatný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71612"/>
            <a:ext cx="8503920" cy="507209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rozhoduje se snadno, rychle, bez vlivu „rádců“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někdy sklony k riskování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neuvědomuje si předem důsledky svého rozhodnutí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řídí se intuicí, pocity vítězí nad rozumem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většinou optimistický pohled do budoucnosti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1800" dirty="0" smtClean="0">
                <a:solidFill>
                  <a:srgbClr val="0070C0"/>
                </a:solidFill>
              </a:rPr>
              <a:t>(úkol  -  do ŠS uveď někoho ze třídy s touto dovedností)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typ   -   </a:t>
            </a:r>
            <a:r>
              <a:rPr lang="cs-CZ" sz="5400" b="1" dirty="0" smtClean="0">
                <a:solidFill>
                  <a:srgbClr val="7030A0"/>
                </a:solidFill>
              </a:rPr>
              <a:t>logický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737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vyhodnocuje všechny možnosti i následky svého rozhodnutí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zvažuje pro  - proti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opírá se o znalost svých silných i slabých stránek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získává mnoho informací pro co nejlepší rozhodnutí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vítězí rozum nad pocity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pomalejší úvahy nad všemi podklady a argumenty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Nakonec ale </a:t>
            </a:r>
            <a:r>
              <a:rPr lang="cs-CZ" u="sng" dirty="0" smtClean="0"/>
              <a:t>rozhodnutí pevné !</a:t>
            </a:r>
          </a:p>
          <a:p>
            <a:pPr>
              <a:buNone/>
            </a:pP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solidFill>
                  <a:srgbClr val="0070C0"/>
                </a:solidFill>
              </a:rPr>
              <a:t>(úkol  -  do ŠS uveď někoho ze třídy s touto dovedností)</a:t>
            </a:r>
          </a:p>
          <a:p>
            <a:pPr lvl="3"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typ   -   </a:t>
            </a:r>
            <a:r>
              <a:rPr lang="cs-CZ" sz="5400" b="1" dirty="0" smtClean="0">
                <a:solidFill>
                  <a:srgbClr val="7030A0"/>
                </a:solidFill>
              </a:rPr>
              <a:t>opatrný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500174"/>
            <a:ext cx="8503920" cy="500066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váhá, má strach z pochybení a špatného rozhodnutí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opakovaně posuzuje „rub a líc“ , „misky vah“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hlavě vzniká chaos, zmatek </a:t>
            </a:r>
            <a:r>
              <a:rPr lang="cs-CZ" dirty="0" smtClean="0">
                <a:latin typeface="Calibri"/>
                <a:cs typeface="Calibri"/>
              </a:rPr>
              <a:t>→ nechává rozhodnutí </a:t>
            </a:r>
          </a:p>
          <a:p>
            <a:pPr>
              <a:buNone/>
            </a:pPr>
            <a:r>
              <a:rPr lang="cs-CZ" dirty="0" smtClean="0">
                <a:latin typeface="Calibri"/>
                <a:cs typeface="Calibri"/>
              </a:rPr>
              <a:t>								jiným</a:t>
            </a:r>
          </a:p>
          <a:p>
            <a:pPr>
              <a:buNone/>
            </a:pPr>
            <a:endParaRPr lang="cs-CZ" dirty="0" smtClean="0">
              <a:latin typeface="Calibri"/>
              <a:cs typeface="Calibri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/>
                <a:cs typeface="Calibri"/>
              </a:rPr>
              <a:t>bojácný, ohleduplný, tolerantní, zmanipulovatelný</a:t>
            </a:r>
          </a:p>
          <a:p>
            <a:pPr>
              <a:buNone/>
            </a:pPr>
            <a:endParaRPr lang="cs-CZ" dirty="0" smtClean="0">
              <a:latin typeface="Calibri"/>
              <a:cs typeface="Calibri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solidFill>
                  <a:srgbClr val="0070C0"/>
                </a:solidFill>
              </a:rPr>
              <a:t>(úkol  -  do ŠS uveď někoho ze třídy s touto dovedností)</a:t>
            </a:r>
          </a:p>
          <a:p>
            <a:pPr lvl="5"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4.typ   -   </a:t>
            </a:r>
            <a:r>
              <a:rPr lang="cs-CZ" sz="5400" b="1" dirty="0" smtClean="0">
                <a:solidFill>
                  <a:srgbClr val="7030A0"/>
                </a:solidFill>
              </a:rPr>
              <a:t>ohleduplný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tolerantní, přizpůsobivý, citlivý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vůle </a:t>
            </a:r>
            <a:r>
              <a:rPr lang="cs-CZ" dirty="0" smtClean="0"/>
              <a:t>ostatních vítězí nad vůlí vlastní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nebývá vůdčí osobností, je ovlivnitelný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solidFill>
                  <a:srgbClr val="0070C0"/>
                </a:solidFill>
              </a:rPr>
              <a:t>(úkol  -  do ŠS uveď někoho ze třídy s touto dovedností)</a:t>
            </a:r>
          </a:p>
          <a:p>
            <a:pPr lvl="5"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</TotalTime>
  <Words>275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R O Z H O D O V Á N Í</vt:lpstr>
      <vt:lpstr>1.typ   -   samostatný</vt:lpstr>
      <vt:lpstr>2. typ   -   logický</vt:lpstr>
      <vt:lpstr>3. typ   -   opatrný</vt:lpstr>
      <vt:lpstr>4.typ   -   ohleduplný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19</cp:revision>
  <cp:lastPrinted>2013-01-28T09:28:38Z</cp:lastPrinted>
  <dcterms:created xsi:type="dcterms:W3CDTF">2013-01-27T11:13:26Z</dcterms:created>
  <dcterms:modified xsi:type="dcterms:W3CDTF">2013-11-28T11:30:59Z</dcterms:modified>
</cp:coreProperties>
</file>