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6377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B49AB2-343F-4C6D-8324-FF7DDECCFCE1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3575C-D86C-45D4-82DC-9CA3201A83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009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28.11.2013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3411156"/>
              </p:ext>
            </p:extLst>
          </p:nvPr>
        </p:nvGraphicFramePr>
        <p:xfrm>
          <a:off x="357158" y="2036733"/>
          <a:ext cx="8607330" cy="4535537"/>
        </p:xfrm>
        <a:graphic>
          <a:graphicData uri="http://schemas.openxmlformats.org/drawingml/2006/table">
            <a:tbl>
              <a:tblPr/>
              <a:tblGrid>
                <a:gridCol w="1674100"/>
                <a:gridCol w="6933230"/>
              </a:tblGrid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VY_32_INOVACE_VVP_8A_7F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8.r.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785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Využívání informační a komunikační 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technologie   (PC, 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</a:rPr>
                        <a:t>dataprojektor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)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Výchova k volbě povolání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Rozhodování - metody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28.1.2013</a:t>
                      </a:r>
                      <a:endParaRPr lang="cs-CZ" sz="16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Žáci se seznámí s různými způsoby rozhodování a vyzkouší si je v modelových situacích.</a:t>
                      </a:r>
                    </a:p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Použité zdroje:  www.</a:t>
                      </a:r>
                      <a:r>
                        <a:rPr lang="cs-CZ" sz="1400" dirty="0" err="1" smtClean="0">
                          <a:latin typeface="Times New Roman"/>
                          <a:ea typeface="Calibri"/>
                          <a:cs typeface="Times New Roman"/>
                        </a:rPr>
                        <a:t>managementmania.com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971" y="404664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685800" y="1142984"/>
            <a:ext cx="7772400" cy="10001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  <a:latin typeface="Baskerville Old Face" pitchFamily="18" charset="0"/>
              </a:rPr>
              <a:t>Metody  rozhodování</a:t>
            </a:r>
            <a:endParaRPr lang="cs-CZ" sz="5400" b="1" dirty="0">
              <a:solidFill>
                <a:srgbClr val="FF0000"/>
              </a:solidFill>
              <a:latin typeface="Baskerville Old Face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428596" y="2428868"/>
            <a:ext cx="8286808" cy="4071966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	Psychologie uvádí několik možností procesu rozhodování.</a:t>
            </a:r>
          </a:p>
          <a:p>
            <a:pPr algn="l"/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 algn="l"/>
            <a:endParaRPr lang="cs-CZ" dirty="0" smtClean="0"/>
          </a:p>
          <a:p>
            <a:pPr algn="l">
              <a:buFont typeface="Wingdings" pitchFamily="2" charset="2"/>
              <a:buChar char="§"/>
            </a:pPr>
            <a:r>
              <a:rPr lang="cs-CZ" dirty="0" err="1" smtClean="0">
                <a:solidFill>
                  <a:schemeClr val="tx1"/>
                </a:solidFill>
              </a:rPr>
              <a:t>Davidsonův</a:t>
            </a:r>
            <a:r>
              <a:rPr lang="cs-CZ" dirty="0" smtClean="0">
                <a:solidFill>
                  <a:schemeClr val="tx1"/>
                </a:solidFill>
              </a:rPr>
              <a:t> zlom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§"/>
            </a:pPr>
            <a:r>
              <a:rPr lang="cs-CZ" dirty="0" err="1" smtClean="0">
                <a:solidFill>
                  <a:schemeClr val="tx1"/>
                </a:solidFill>
              </a:rPr>
              <a:t>Eisenhoverův</a:t>
            </a:r>
            <a:r>
              <a:rPr lang="cs-CZ" dirty="0" smtClean="0">
                <a:solidFill>
                  <a:schemeClr val="tx1"/>
                </a:solidFill>
              </a:rPr>
              <a:t> princip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Princip </a:t>
            </a:r>
            <a:r>
              <a:rPr lang="cs-CZ" dirty="0" err="1" smtClean="0">
                <a:solidFill>
                  <a:schemeClr val="tx1"/>
                </a:solidFill>
              </a:rPr>
              <a:t>ekvifinality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Překonávání skupinového myšlení</a:t>
            </a:r>
          </a:p>
          <a:p>
            <a:pPr algn="l">
              <a:buFont typeface="Wingdings" pitchFamily="2" charset="2"/>
              <a:buChar char="§"/>
            </a:pPr>
            <a:endParaRPr lang="cs-CZ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WIBI  ( </a:t>
            </a:r>
            <a:r>
              <a:rPr lang="cs-CZ" dirty="0" err="1" smtClean="0">
                <a:solidFill>
                  <a:schemeClr val="tx1"/>
                </a:solidFill>
              </a:rPr>
              <a:t>Would</a:t>
            </a:r>
            <a:r>
              <a:rPr lang="cs-CZ" dirty="0" smtClean="0">
                <a:solidFill>
                  <a:schemeClr val="tx1"/>
                </a:solidFill>
              </a:rPr>
              <a:t> I By </a:t>
            </a:r>
            <a:r>
              <a:rPr lang="cs-CZ" dirty="0" err="1" smtClean="0">
                <a:solidFill>
                  <a:schemeClr val="tx1"/>
                </a:solidFill>
              </a:rPr>
              <a:t>It</a:t>
            </a:r>
            <a:r>
              <a:rPr lang="cs-CZ" dirty="0" smtClean="0">
                <a:solidFill>
                  <a:schemeClr val="tx1"/>
                </a:solidFill>
              </a:rPr>
              <a:t>? )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22376" y="1142984"/>
            <a:ext cx="7772400" cy="1571636"/>
          </a:xfrm>
        </p:spPr>
        <p:txBody>
          <a:bodyPr anchor="ctr"/>
          <a:lstStyle/>
          <a:p>
            <a:pPr algn="l"/>
            <a:r>
              <a:rPr lang="cs-CZ" dirty="0" smtClean="0"/>
              <a:t>a) </a:t>
            </a:r>
            <a:r>
              <a:rPr lang="cs-CZ" dirty="0" err="1" smtClean="0"/>
              <a:t>Davidsonův</a:t>
            </a:r>
            <a:r>
              <a:rPr lang="cs-CZ" dirty="0" smtClean="0"/>
              <a:t> zlom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52991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Proces rozhodování je ovlivňován charakterem práce člověka v určitém postavení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Nadřízený     ……………..   Podřízený (pracovník z praxe)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00034" y="857232"/>
            <a:ext cx="8286808" cy="1143008"/>
          </a:xfrm>
        </p:spPr>
        <p:txBody>
          <a:bodyPr/>
          <a:lstStyle/>
          <a:p>
            <a:pPr algn="l"/>
            <a:r>
              <a:rPr lang="cs-CZ" dirty="0" smtClean="0"/>
              <a:t>b)  </a:t>
            </a:r>
            <a:r>
              <a:rPr lang="cs-CZ" dirty="0" err="1" smtClean="0"/>
              <a:t>Eisenhoverův</a:t>
            </a:r>
            <a:r>
              <a:rPr lang="cs-CZ" dirty="0" smtClean="0"/>
              <a:t> princip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28596" y="2786058"/>
            <a:ext cx="8286808" cy="3571900"/>
          </a:xfrm>
        </p:spPr>
        <p:txBody>
          <a:bodyPr/>
          <a:lstStyle/>
          <a:p>
            <a:pPr algn="l"/>
            <a:r>
              <a:rPr lang="cs-CZ" u="sng" dirty="0" smtClean="0">
                <a:solidFill>
                  <a:schemeClr val="tx1"/>
                </a:solidFill>
              </a:rPr>
              <a:t>Technika určování priorit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  <a:endParaRPr lang="cs-CZ" u="sng" dirty="0" smtClean="0">
              <a:solidFill>
                <a:schemeClr val="tx1"/>
              </a:solidFill>
            </a:endParaRPr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endParaRPr lang="cs-CZ" sz="1400" dirty="0" smtClean="0">
              <a:solidFill>
                <a:srgbClr val="00B050"/>
              </a:solidFill>
            </a:endParaRPr>
          </a:p>
          <a:p>
            <a:pPr algn="l"/>
            <a:endParaRPr lang="cs-CZ" sz="1400" dirty="0" smtClean="0">
              <a:solidFill>
                <a:srgbClr val="00B050"/>
              </a:solidFill>
            </a:endParaRPr>
          </a:p>
          <a:p>
            <a:pPr algn="l"/>
            <a:r>
              <a:rPr lang="cs-CZ" sz="1400" dirty="0" smtClean="0">
                <a:solidFill>
                  <a:srgbClr val="00B050"/>
                </a:solidFill>
              </a:rPr>
              <a:t>Úkol:  vymysli čtyři činnosti doma odpoledne a seřaď je dle priorit.</a:t>
            </a:r>
            <a:endParaRPr lang="cs-CZ" sz="1400" dirty="0">
              <a:solidFill>
                <a:srgbClr val="00B05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2910" y="3571875"/>
          <a:ext cx="7786742" cy="1928827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3893371"/>
                <a:gridCol w="3893371"/>
              </a:tblGrid>
              <a:tr h="9286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 ů l e ž i t 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 e d ů l e ž i t é</a:t>
                      </a:r>
                      <a:endParaRPr lang="cs-CZ" dirty="0"/>
                    </a:p>
                  </a:txBody>
                  <a:tcPr/>
                </a:tc>
              </a:tr>
              <a:tr h="100013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naléhavé    -    nenaléhavé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naléhavé    -    nenaléhavé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22376" y="785794"/>
            <a:ext cx="7772400" cy="1500198"/>
          </a:xfrm>
        </p:spPr>
        <p:txBody>
          <a:bodyPr anchor="ctr">
            <a:normAutofit/>
          </a:bodyPr>
          <a:lstStyle/>
          <a:p>
            <a:pPr algn="l"/>
            <a:r>
              <a:rPr lang="cs-CZ" dirty="0" smtClean="0"/>
              <a:t>c)  Princip </a:t>
            </a:r>
            <a:r>
              <a:rPr lang="cs-CZ" dirty="0" err="1" smtClean="0"/>
              <a:t>ekvifinality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722376" y="2786058"/>
            <a:ext cx="7772400" cy="3286148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Existuje řada rozdílných cest k dosažení cíle.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 smtClean="0">
                <a:solidFill>
                  <a:srgbClr val="00B050"/>
                </a:solidFill>
              </a:rPr>
              <a:t>Úkol:  něčeho chceš doma dosáhnout  (něco si přeješ) </a:t>
            </a:r>
          </a:p>
          <a:p>
            <a:pPr algn="l"/>
            <a:r>
              <a:rPr lang="cs-CZ" sz="1600" dirty="0" smtClean="0">
                <a:solidFill>
                  <a:srgbClr val="00B050"/>
                </a:solidFill>
              </a:rPr>
              <a:t>	– jaké způsoby a metody vedoucí ke splnění cíle?</a:t>
            </a:r>
            <a:endParaRPr lang="cs-CZ" sz="16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22376" y="928670"/>
            <a:ext cx="7772400" cy="2357454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dirty="0" smtClean="0"/>
              <a:t>d) Překonávání   skupinového myšlení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1600" b="0" dirty="0" smtClean="0">
                <a:solidFill>
                  <a:srgbClr val="0070C0"/>
                </a:solidFill>
                <a:effectLst/>
              </a:rPr>
              <a:t>např. Zlepšení prostředí, výkonu, klimatu ve třídě, prospěchu, chování,</a:t>
            </a:r>
            <a:endParaRPr lang="cs-CZ" sz="1600" b="0" dirty="0">
              <a:solidFill>
                <a:srgbClr val="0070C0"/>
              </a:solidFill>
              <a:effectLst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22376" y="3571876"/>
            <a:ext cx="7772400" cy="2500330"/>
          </a:xfrm>
        </p:spPr>
        <p:txBody>
          <a:bodyPr/>
          <a:lstStyle/>
          <a:p>
            <a:pPr algn="l"/>
            <a:r>
              <a:rPr lang="cs-CZ" dirty="0" smtClean="0"/>
              <a:t>	Vysoká soudržnost skupiny lidí, její nerealistické vnímání situace, potlačení jiných názorů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	Izolace skupiny od vnějších informací, myšlenkové stereotypy, celkový souhlas se vším uvnitř skupiny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sz="1400" dirty="0" smtClean="0">
                <a:solidFill>
                  <a:srgbClr val="00B050"/>
                </a:solidFill>
              </a:rPr>
              <a:t>Úkol: Napadne tě nějaký podobný moment ze života třídy?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785794"/>
            <a:ext cx="8215370" cy="1428760"/>
          </a:xfrm>
        </p:spPr>
        <p:txBody>
          <a:bodyPr anchor="ctr"/>
          <a:lstStyle/>
          <a:p>
            <a:pPr algn="l"/>
            <a:r>
              <a:rPr lang="cs-CZ" dirty="0" smtClean="0"/>
              <a:t>e)WIBI (</a:t>
            </a:r>
            <a:r>
              <a:rPr lang="cs-CZ" dirty="0" err="1" smtClean="0"/>
              <a:t>Would</a:t>
            </a:r>
            <a:r>
              <a:rPr lang="cs-CZ" dirty="0" smtClean="0"/>
              <a:t> I By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500306"/>
            <a:ext cx="8358246" cy="371477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„Koupil bych si to?</a:t>
            </a:r>
          </a:p>
          <a:p>
            <a:pPr algn="ctr"/>
            <a:endParaRPr lang="cs-CZ" dirty="0" smtClean="0">
              <a:solidFill>
                <a:srgbClr val="0070C0"/>
              </a:solidFill>
            </a:endParaRPr>
          </a:p>
          <a:p>
            <a:pPr algn="ctr"/>
            <a:endParaRPr lang="cs-CZ" dirty="0" smtClean="0">
              <a:solidFill>
                <a:srgbClr val="0070C0"/>
              </a:solidFill>
            </a:endParaRPr>
          </a:p>
          <a:p>
            <a:pPr algn="l"/>
            <a:endParaRPr lang="cs-CZ" dirty="0" smtClean="0">
              <a:solidFill>
                <a:srgbClr val="0070C0"/>
              </a:solidFill>
            </a:endParaRPr>
          </a:p>
          <a:p>
            <a:pPr algn="l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Jednoduchá rozhodovací technika v oblasti řízení výroby, obchodu a prodeje</a:t>
            </a:r>
          </a:p>
          <a:p>
            <a:pPr algn="l">
              <a:buFontTx/>
              <a:buChar char="-"/>
            </a:pPr>
            <a:endParaRPr lang="cs-CZ" dirty="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Průběžné odstraňování nebo snižování ceny zastaralého či poškozeného zboží</a:t>
            </a:r>
          </a:p>
          <a:p>
            <a:pPr algn="l">
              <a:buFontTx/>
              <a:buChar char="-"/>
            </a:pPr>
            <a:endParaRPr lang="cs-CZ" dirty="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r>
              <a:rPr lang="cs-CZ" dirty="0" smtClean="0">
                <a:solidFill>
                  <a:schemeClr val="tx1"/>
                </a:solidFill>
              </a:rPr>
              <a:t>Vysoký vliv osobních subjektivních preferencí vůči výrobku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</TotalTime>
  <Words>215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Metody  rozhodování</vt:lpstr>
      <vt:lpstr>a) Davidsonův zlom</vt:lpstr>
      <vt:lpstr>b)  Eisenhoverův princip</vt:lpstr>
      <vt:lpstr>c)  Princip ekvifinality </vt:lpstr>
      <vt:lpstr>d) Překonávání   skupinového myšlení  např. Zlepšení prostředí, výkonu, klimatu ve třídě, prospěchu, chování,</vt:lpstr>
      <vt:lpstr>e)WIBI (Would I By It 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Milena Vacková</cp:lastModifiedBy>
  <cp:revision>24</cp:revision>
  <cp:lastPrinted>2013-01-28T09:33:02Z</cp:lastPrinted>
  <dcterms:created xsi:type="dcterms:W3CDTF">2013-01-27T11:14:11Z</dcterms:created>
  <dcterms:modified xsi:type="dcterms:W3CDTF">2013-11-28T11:31:21Z</dcterms:modified>
</cp:coreProperties>
</file>