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7" r:id="rId4"/>
    <p:sldId id="268" r:id="rId5"/>
    <p:sldId id="269" r:id="rId6"/>
    <p:sldId id="258" r:id="rId7"/>
    <p:sldId id="260" r:id="rId8"/>
    <p:sldId id="262" r:id="rId9"/>
    <p:sldId id="264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9112497"/>
              </p:ext>
            </p:extLst>
          </p:nvPr>
        </p:nvGraphicFramePr>
        <p:xfrm>
          <a:off x="214282" y="1748305"/>
          <a:ext cx="8678198" cy="4752530"/>
        </p:xfrm>
        <a:graphic>
          <a:graphicData uri="http://schemas.openxmlformats.org/drawingml/2006/table">
            <a:tbl>
              <a:tblPr/>
              <a:tblGrid>
                <a:gridCol w="1556003"/>
                <a:gridCol w="7122195"/>
              </a:tblGrid>
              <a:tr h="3567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Název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:</a:t>
                      </a:r>
                      <a:r>
                        <a:rPr lang="de-DE" sz="1400" kern="150" dirty="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b="1" kern="150" dirty="0">
                          <a:latin typeface="Gill Sans MT"/>
                          <a:ea typeface="Times New Roman"/>
                          <a:cs typeface="Arial"/>
                        </a:rPr>
                        <a:t>VY_32_INOVACE_V</a:t>
                      </a:r>
                      <a:r>
                        <a:rPr lang="cs-CZ" sz="1400" b="1" kern="150" dirty="0">
                          <a:latin typeface="Gill Sans MT"/>
                          <a:ea typeface="Times New Roman"/>
                          <a:cs typeface="Arial"/>
                        </a:rPr>
                        <a:t>V</a:t>
                      </a:r>
                      <a:r>
                        <a:rPr lang="de-DE" sz="1400" b="1" kern="150" dirty="0" smtClean="0">
                          <a:latin typeface="Gill Sans MT"/>
                          <a:ea typeface="Times New Roman"/>
                          <a:cs typeface="Arial"/>
                        </a:rPr>
                        <a:t>P_</a:t>
                      </a:r>
                      <a:r>
                        <a:rPr lang="cs-CZ" sz="1400" b="1" kern="150" dirty="0" smtClean="0">
                          <a:latin typeface="Gill Sans MT"/>
                          <a:ea typeface="Times New Roman"/>
                          <a:cs typeface="Arial"/>
                        </a:rPr>
                        <a:t>8</a:t>
                      </a:r>
                      <a:r>
                        <a:rPr lang="de-DE" sz="1400" b="1" kern="150" dirty="0" smtClean="0">
                          <a:latin typeface="Gill Sans MT"/>
                          <a:ea typeface="Times New Roman"/>
                          <a:cs typeface="Arial"/>
                        </a:rPr>
                        <a:t>A_</a:t>
                      </a:r>
                      <a:r>
                        <a:rPr lang="cs-CZ" sz="1400" b="1" kern="150" dirty="0" smtClean="0">
                          <a:latin typeface="Gill Sans MT"/>
                          <a:ea typeface="Times New Roman"/>
                          <a:cs typeface="Arial"/>
                        </a:rPr>
                        <a:t>14F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</a:tr>
              <a:tr h="3519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Škola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:</a:t>
                      </a:r>
                      <a:r>
                        <a:rPr lang="de-DE" sz="1400" kern="150" dirty="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Základní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škola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Nové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Město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nad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Metují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,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Školní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1000,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okres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Náchod</a:t>
                      </a:r>
                      <a:r>
                        <a:rPr lang="de-DE" sz="1400" kern="150" dirty="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</a:tr>
              <a:tr h="3476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>
                          <a:latin typeface="Gill Sans MT"/>
                          <a:ea typeface="Times New Roman"/>
                          <a:cs typeface="Arial"/>
                        </a:rPr>
                        <a:t>Autor:</a:t>
                      </a:r>
                      <a:r>
                        <a:rPr lang="de-DE" sz="1400" kern="15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Mgr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. Helena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Židová</a:t>
                      </a:r>
                      <a:r>
                        <a:rPr lang="de-DE" sz="1400" kern="150" dirty="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</a:tr>
              <a:tr h="2875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>
                          <a:latin typeface="Gill Sans MT"/>
                          <a:ea typeface="Times New Roman"/>
                          <a:cs typeface="Arial"/>
                        </a:rPr>
                        <a:t>Ročník:</a:t>
                      </a:r>
                      <a:r>
                        <a:rPr lang="de-DE" sz="1400" kern="15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50" dirty="0" smtClean="0">
                          <a:latin typeface="Gill Sans MT"/>
                          <a:ea typeface="Times New Roman"/>
                          <a:cs typeface="Arial"/>
                        </a:rPr>
                        <a:t>8</a:t>
                      </a:r>
                      <a:r>
                        <a:rPr lang="de-DE" sz="1400" kern="150" dirty="0" smtClean="0">
                          <a:latin typeface="Gill Sans MT"/>
                          <a:ea typeface="Times New Roman"/>
                          <a:cs typeface="Arial"/>
                        </a:rPr>
                        <a:t>.r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.</a:t>
                      </a:r>
                      <a:r>
                        <a:rPr lang="de-DE" sz="1400" kern="150" dirty="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</a:tr>
              <a:tr h="7598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>
                          <a:latin typeface="Gill Sans MT"/>
                          <a:ea typeface="Times New Roman"/>
                          <a:cs typeface="Arial"/>
                        </a:rPr>
                        <a:t>Tematický okruh, předmět:</a:t>
                      </a:r>
                      <a:r>
                        <a:rPr lang="de-DE" sz="1400" kern="15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Využívání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informační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a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komunikační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technologie</a:t>
                      </a:r>
                      <a:r>
                        <a:rPr lang="cs-CZ" sz="1400" kern="150" dirty="0">
                          <a:latin typeface="Gill Sans MT"/>
                          <a:ea typeface="Times New Roman"/>
                          <a:cs typeface="Arial"/>
                        </a:rPr>
                        <a:t> (PC, </a:t>
                      </a:r>
                      <a:r>
                        <a:rPr lang="cs-CZ" sz="1400" kern="150" dirty="0" err="1">
                          <a:latin typeface="Gill Sans MT"/>
                          <a:ea typeface="Times New Roman"/>
                          <a:cs typeface="Arial"/>
                        </a:rPr>
                        <a:t>dataprojektor</a:t>
                      </a:r>
                      <a:r>
                        <a:rPr lang="cs-CZ" sz="1400" kern="150" dirty="0">
                          <a:latin typeface="Gill Sans MT"/>
                          <a:ea typeface="Times New Roman"/>
                          <a:cs typeface="Arial"/>
                        </a:rPr>
                        <a:t>) 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Výchova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k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volbě</a:t>
                      </a: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de-DE" sz="1400" kern="150" dirty="0" err="1">
                          <a:latin typeface="Gill Sans MT"/>
                          <a:ea typeface="Times New Roman"/>
                          <a:cs typeface="Arial"/>
                        </a:rPr>
                        <a:t>povolání</a:t>
                      </a:r>
                      <a:r>
                        <a:rPr lang="de-DE" sz="1400" kern="150" dirty="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</a:tr>
              <a:tr h="2335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>
                          <a:latin typeface="Gill Sans MT"/>
                          <a:ea typeface="Times New Roman"/>
                          <a:cs typeface="Arial"/>
                        </a:rPr>
                        <a:t>Téma:</a:t>
                      </a:r>
                      <a:r>
                        <a:rPr lang="de-DE" sz="1400" kern="15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50" dirty="0" smtClean="0">
                          <a:latin typeface="Times New Roman"/>
                          <a:ea typeface="Andale Sans UI"/>
                          <a:cs typeface="Tahoma"/>
                        </a:rPr>
                        <a:t>Možnosti absolventa základní školy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</a:tr>
              <a:tr h="35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>
                          <a:latin typeface="Gill Sans MT"/>
                          <a:ea typeface="Times New Roman"/>
                          <a:cs typeface="Arial"/>
                        </a:rPr>
                        <a:t>Číslo projektu:</a:t>
                      </a:r>
                      <a:r>
                        <a:rPr lang="de-DE" sz="1400" kern="15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 dirty="0">
                          <a:latin typeface="Gill Sans MT"/>
                          <a:ea typeface="Times New Roman"/>
                          <a:cs typeface="Arial"/>
                        </a:rPr>
                        <a:t>CZ.1.07/1.4.00/21.2336</a:t>
                      </a:r>
                      <a:r>
                        <a:rPr lang="de-DE" sz="1400" kern="150" dirty="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</a:tr>
              <a:tr h="2449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>
                          <a:latin typeface="Gill Sans MT"/>
                          <a:ea typeface="Times New Roman"/>
                          <a:cs typeface="Arial"/>
                        </a:rPr>
                        <a:t>Datum:</a:t>
                      </a:r>
                      <a:r>
                        <a:rPr lang="de-DE" sz="1400" kern="15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50" smtClean="0">
                          <a:latin typeface="Gill Sans MT"/>
                          <a:ea typeface="Times New Roman"/>
                          <a:cs typeface="Arial"/>
                        </a:rPr>
                        <a:t>16.5.2013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</a:tr>
              <a:tr h="17952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de-DE" sz="1400" kern="150">
                          <a:latin typeface="Gill Sans MT"/>
                          <a:ea typeface="Times New Roman"/>
                          <a:cs typeface="Arial"/>
                        </a:rPr>
                        <a:t>Anotace:</a:t>
                      </a:r>
                      <a:r>
                        <a:rPr lang="de-DE" sz="1400" kern="150">
                          <a:latin typeface="Times New Roman"/>
                          <a:ea typeface="Andale Sans UI"/>
                          <a:cs typeface="Tahoma"/>
                        </a:rPr>
                        <a:t> </a:t>
                      </a:r>
                      <a:endParaRPr lang="cs-CZ" sz="14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E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50" dirty="0">
                          <a:latin typeface="Gill Sans MT"/>
                          <a:ea typeface="Times New Roman"/>
                          <a:cs typeface="Arial"/>
                        </a:rPr>
                        <a:t>Žáci se seznámí s </a:t>
                      </a:r>
                      <a:r>
                        <a:rPr lang="cs-CZ" sz="1400" kern="150" dirty="0" smtClean="0">
                          <a:latin typeface="Gill Sans MT"/>
                          <a:ea typeface="Times New Roman"/>
                          <a:cs typeface="Arial"/>
                        </a:rPr>
                        <a:t>možnostmi</a:t>
                      </a:r>
                      <a:r>
                        <a:rPr lang="cs-CZ" sz="1400" kern="150" baseline="0" dirty="0" smtClean="0">
                          <a:latin typeface="Gill Sans MT"/>
                          <a:ea typeface="Times New Roman"/>
                          <a:cs typeface="Arial"/>
                        </a:rPr>
                        <a:t> své další studijní či profesní cesty.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Calibri"/>
                          <a:ea typeface="Times New Roman"/>
                          <a:cs typeface="Times New Roman"/>
                        </a:rPr>
                        <a:t>Zdroje:   Volba – příručka pro učitele;   </a:t>
                      </a:r>
                      <a:r>
                        <a:rPr lang="cs-CZ" sz="1400" dirty="0" err="1" smtClean="0">
                          <a:latin typeface="Calibri"/>
                          <a:ea typeface="Times New Roman"/>
                          <a:cs typeface="Times New Roman"/>
                        </a:rPr>
                        <a:t>Hněvín</a:t>
                      </a:r>
                      <a:r>
                        <a:rPr lang="cs-CZ" sz="1400" dirty="0" smtClean="0">
                          <a:latin typeface="Calibri"/>
                          <a:ea typeface="Times New Roman"/>
                          <a:cs typeface="Times New Roman"/>
                        </a:rPr>
                        <a:t> 2001</a:t>
                      </a:r>
                      <a:endParaRPr lang="cs-CZ" sz="1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335" marR="44335" marT="6158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0" y="116632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Možnosti absolventa ZŠ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214422"/>
            <a:ext cx="8643998" cy="5357850"/>
          </a:xfrm>
        </p:spPr>
        <p:txBody>
          <a:bodyPr/>
          <a:lstStyle/>
          <a:p>
            <a:pPr>
              <a:buNone/>
            </a:pPr>
            <a:r>
              <a:rPr lang="cs-CZ" sz="1800" dirty="0" smtClean="0"/>
              <a:t>	Jaké máš možnosti </a:t>
            </a:r>
            <a:r>
              <a:rPr lang="cs-CZ" sz="1800" u="sng" dirty="0" smtClean="0"/>
              <a:t>po ukončení 9.třídy ZŠ</a:t>
            </a:r>
            <a:r>
              <a:rPr lang="cs-CZ" sz="1800" dirty="0" smtClean="0"/>
              <a:t>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28596" y="1857364"/>
            <a:ext cx="8572560" cy="7143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a)   Studium na SŠ – SOU učební obor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8596" y="2714620"/>
            <a:ext cx="8572560" cy="78581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b)   Studium na SŠ – SOU učební + maturitní obor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8596" y="3643314"/>
            <a:ext cx="8572560" cy="78581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c)   Studium na SŠ - SOŠ, G, K všeobecný či odborný maturitní obor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8596" y="4572008"/>
            <a:ext cx="8572560" cy="85725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d)   Zaměstnání bez odborné přípravy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8596" y="5643578"/>
            <a:ext cx="8572560" cy="7143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e)   Zůstat doma – nezaměstnaná/ý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5" grpId="0" build="p" animBg="1"/>
      <p:bldP spid="6" grpId="0" build="p" animBg="1"/>
      <p:bldP spid="7" grpId="0" build="p" animBg="1"/>
      <p:bldP spid="8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28596" y="642918"/>
            <a:ext cx="7929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Co znamená pojem „střední škola“  pro absolventy základní školy?</a:t>
            </a:r>
          </a:p>
          <a:p>
            <a:r>
              <a:rPr lang="cs-CZ" dirty="0" smtClean="0"/>
              <a:t>	(citace ze Zákona č. </a:t>
            </a:r>
            <a:r>
              <a:rPr lang="cs-CZ" b="1" dirty="0" smtClean="0"/>
              <a:t>333/2012 Sb. a zákona č. 370/2012 Sb.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28596" y="2071678"/>
            <a:ext cx="8001056" cy="450059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u="sng" dirty="0" smtClean="0">
                <a:solidFill>
                  <a:schemeClr val="tx1"/>
                </a:solidFill>
              </a:rPr>
              <a:t>Druhy škol   </a:t>
            </a:r>
            <a:r>
              <a:rPr lang="cs-CZ" dirty="0" smtClean="0">
                <a:solidFill>
                  <a:schemeClr val="tx1"/>
                </a:solidFill>
              </a:rPr>
              <a:t>     jsou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mateřská škola,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základní škola, 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střední škola </a:t>
            </a:r>
            <a:r>
              <a:rPr lang="cs-CZ" b="1" dirty="0" smtClean="0">
                <a:solidFill>
                  <a:schemeClr val="tx1"/>
                </a:solidFill>
              </a:rPr>
              <a:t>(gymnázium, střední odborná škola a střední odborné učiliště), 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konzervatoř,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vyšší odborná škola,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základní umělecká škola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jazyková škola s právem státní jazykové zkoušky</a:t>
            </a:r>
            <a:r>
              <a:rPr lang="cs-CZ" dirty="0" smtClean="0">
                <a:solidFill>
                  <a:schemeClr val="tx1"/>
                </a:solidFill>
              </a:rPr>
              <a:t>. 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smtClean="0">
                <a:solidFill>
                  <a:schemeClr val="tx1"/>
                </a:solidFill>
              </a:rPr>
              <a:t>	Ministerstvo </a:t>
            </a:r>
            <a:r>
              <a:rPr lang="cs-CZ" dirty="0" smtClean="0">
                <a:solidFill>
                  <a:schemeClr val="tx1"/>
                </a:solidFill>
              </a:rPr>
              <a:t>stanoví prováděcím právním předpisem typy škol podle jejich zaměření pro účely jejich označování. 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7158" y="285728"/>
            <a:ext cx="8501122" cy="378621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§ 57</a:t>
            </a:r>
            <a:endParaRPr lang="cs-CZ" dirty="0" smtClean="0"/>
          </a:p>
          <a:p>
            <a:r>
              <a:rPr lang="cs-CZ" b="1" dirty="0" smtClean="0">
                <a:solidFill>
                  <a:schemeClr val="tx1"/>
                </a:solidFill>
              </a:rPr>
              <a:t>Cíle středního vzdělávání 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	Střední vzdělávání rozvíjí vědomosti, dovednosti, schopnosti, postoje a hodnoty získané v základním vzdělávání důležité pro osobní rozvoj jedince. Poskytuje žákům obsahově širší všeobecné vzdělání nebo odborné vzdělání spojené se všeobecným vzděláním a upevňuje jejich hodnotovou orientaci. Střední vzdělávání dále vytváří předpoklady pro plnoprávný osobní a občanský život, samostatné získávání informací a celoživotní učení, pokračování v navazujícím vzdělávání a přípravu pro výkon povolání nebo pracovní činnosti. 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00034" y="142852"/>
            <a:ext cx="8358246" cy="650085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	§ 58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	Stupně středního vzdělání</a:t>
            </a:r>
            <a:endParaRPr lang="cs-CZ" dirty="0" smtClean="0">
              <a:solidFill>
                <a:schemeClr val="tx1"/>
              </a:solidFill>
            </a:endParaRPr>
          </a:p>
          <a:p>
            <a:pPr marL="342900" indent="-342900">
              <a:buAutoNum type="arabicParenBoth"/>
            </a:pPr>
            <a:r>
              <a:rPr lang="cs-CZ" dirty="0" smtClean="0">
                <a:solidFill>
                  <a:schemeClr val="tx1"/>
                </a:solidFill>
              </a:rPr>
              <a:t>Úspěšným ukončením příslušného vzdělávacího programu středního vzdělávání se dosahuje těchto stupňů vzdělání:</a:t>
            </a:r>
          </a:p>
          <a:p>
            <a:pPr marL="342900" indent="-342900"/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a)   střední vzdělání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b)   střední vzdělání s výučním listem</a:t>
            </a:r>
          </a:p>
          <a:p>
            <a:pPr marL="342900" indent="-342900">
              <a:buAutoNum type="alphaLcParenR" startAt="3"/>
            </a:pPr>
            <a:r>
              <a:rPr lang="cs-CZ" dirty="0" smtClean="0">
                <a:solidFill>
                  <a:schemeClr val="tx1"/>
                </a:solidFill>
              </a:rPr>
              <a:t>střední vzdělání s maturitní zkouškou</a:t>
            </a:r>
          </a:p>
          <a:p>
            <a:pPr marL="342900" indent="-342900"/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(2) </a:t>
            </a:r>
            <a:r>
              <a:rPr lang="cs-CZ" b="1" i="1" dirty="0" smtClean="0">
                <a:solidFill>
                  <a:schemeClr val="tx1"/>
                </a:solidFill>
              </a:rPr>
              <a:t>Střední vzdělání </a:t>
            </a:r>
            <a:r>
              <a:rPr lang="cs-CZ" dirty="0" smtClean="0">
                <a:solidFill>
                  <a:schemeClr val="tx1"/>
                </a:solidFill>
              </a:rPr>
              <a:t>získá žák úspěšným ukončením vzdělávacího programu v délce            	1 roku nebo 2 let denní formy vzdělávání.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(3) </a:t>
            </a:r>
            <a:r>
              <a:rPr lang="cs-CZ" b="1" i="1" dirty="0" smtClean="0">
                <a:solidFill>
                  <a:schemeClr val="tx1"/>
                </a:solidFill>
              </a:rPr>
              <a:t>Střední vzdělání s výučním listem </a:t>
            </a:r>
            <a:r>
              <a:rPr lang="cs-CZ" dirty="0" smtClean="0">
                <a:solidFill>
                  <a:schemeClr val="tx1"/>
                </a:solidFill>
              </a:rPr>
              <a:t>získá žák úspěšným ukončením vzdělávacího 	programu v délce 2 nebo 3 let denní formy vzdělávání nebo vzdělávacího 	programu zkráceného studia pro získání středního vzdělání s výučním listem 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(4) </a:t>
            </a:r>
            <a:r>
              <a:rPr lang="cs-CZ" b="1" i="1" dirty="0" smtClean="0">
                <a:solidFill>
                  <a:schemeClr val="tx1"/>
                </a:solidFill>
              </a:rPr>
              <a:t>Střední vzdělání s maturitní zkouškou </a:t>
            </a:r>
            <a:r>
              <a:rPr lang="cs-CZ" dirty="0" smtClean="0">
                <a:solidFill>
                  <a:schemeClr val="tx1"/>
                </a:solidFill>
              </a:rPr>
              <a:t>získá žák úspěšným ukončením vzdělávacích 	programů šestiletého nebo osmiletého gymnázia, vzdělávacího programu v 	délce 4 let denní formy vzdělávání, vzdělávacího programu nástavbového 	studia (§ 83) v délce 2 let denní formy vzdělávání nebo vzdělávacího programu 	zkráceného studia pro získání středního vzdělání s maturitní zkouškou (§ 85).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a)   Studium na SŠ – SOU učební obor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85720" y="1214422"/>
            <a:ext cx="3929090" cy="5286412"/>
          </a:xfrm>
        </p:spPr>
        <p:txBody>
          <a:bodyPr/>
          <a:lstStyle/>
          <a:p>
            <a:pPr>
              <a:buNone/>
            </a:pPr>
            <a:r>
              <a:rPr lang="cs-CZ" u="sng" dirty="0" smtClean="0"/>
              <a:t>Výhody</a:t>
            </a:r>
            <a:endParaRPr lang="cs-CZ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0" y="1214422"/>
            <a:ext cx="4357718" cy="5286412"/>
          </a:xfrm>
        </p:spPr>
        <p:txBody>
          <a:bodyPr/>
          <a:lstStyle/>
          <a:p>
            <a:pPr>
              <a:buNone/>
            </a:pPr>
            <a:r>
              <a:rPr lang="cs-CZ" u="sng" dirty="0" smtClean="0"/>
              <a:t>Nevýhody</a:t>
            </a:r>
            <a:endParaRPr lang="cs-CZ" u="sng" dirty="0"/>
          </a:p>
        </p:txBody>
      </p:sp>
      <p:cxnSp>
        <p:nvCxnSpPr>
          <p:cNvPr id="8" name="Přímá spojovací čára 7"/>
          <p:cNvCxnSpPr/>
          <p:nvPr/>
        </p:nvCxnSpPr>
        <p:spPr>
          <a:xfrm rot="5400000">
            <a:off x="1785918" y="3929066"/>
            <a:ext cx="514353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796908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0070C0"/>
                </a:solidFill>
              </a:rPr>
              <a:t>b)   Studium na SŠ – SOU učební + maturitní obor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85720" y="1214422"/>
            <a:ext cx="3929090" cy="5286412"/>
          </a:xfrm>
        </p:spPr>
        <p:txBody>
          <a:bodyPr/>
          <a:lstStyle/>
          <a:p>
            <a:pPr>
              <a:buNone/>
            </a:pPr>
            <a:r>
              <a:rPr lang="cs-CZ" u="sng" dirty="0" smtClean="0"/>
              <a:t>Výhody</a:t>
            </a:r>
            <a:endParaRPr lang="cs-CZ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0" y="1214422"/>
            <a:ext cx="4357718" cy="5286412"/>
          </a:xfrm>
        </p:spPr>
        <p:txBody>
          <a:bodyPr/>
          <a:lstStyle/>
          <a:p>
            <a:pPr>
              <a:buNone/>
            </a:pPr>
            <a:r>
              <a:rPr lang="cs-CZ" u="sng" dirty="0" smtClean="0"/>
              <a:t>Nevýhody</a:t>
            </a:r>
            <a:endParaRPr lang="cs-CZ" u="sng" dirty="0"/>
          </a:p>
        </p:txBody>
      </p:sp>
      <p:cxnSp>
        <p:nvCxnSpPr>
          <p:cNvPr id="8" name="Přímá spojovací čára 7"/>
          <p:cNvCxnSpPr/>
          <p:nvPr/>
        </p:nvCxnSpPr>
        <p:spPr>
          <a:xfrm rot="5400000">
            <a:off x="1785918" y="3929066"/>
            <a:ext cx="514353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796908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rgbClr val="0070C0"/>
                </a:solidFill>
              </a:rPr>
              <a:t>c)   Studium na SŠ - SOŠ, G, K všeobecný či odborný maturitní obor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85720" y="1214422"/>
            <a:ext cx="3929090" cy="5286412"/>
          </a:xfrm>
        </p:spPr>
        <p:txBody>
          <a:bodyPr/>
          <a:lstStyle/>
          <a:p>
            <a:pPr>
              <a:buNone/>
            </a:pPr>
            <a:r>
              <a:rPr lang="cs-CZ" u="sng" dirty="0" smtClean="0"/>
              <a:t>Výhody</a:t>
            </a:r>
            <a:endParaRPr lang="cs-CZ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0" y="1214422"/>
            <a:ext cx="4357718" cy="5286412"/>
          </a:xfrm>
        </p:spPr>
        <p:txBody>
          <a:bodyPr/>
          <a:lstStyle/>
          <a:p>
            <a:pPr>
              <a:buNone/>
            </a:pPr>
            <a:r>
              <a:rPr lang="cs-CZ" u="sng" dirty="0" smtClean="0"/>
              <a:t>Nevýhody</a:t>
            </a:r>
            <a:endParaRPr lang="cs-CZ" u="sng" dirty="0"/>
          </a:p>
        </p:txBody>
      </p:sp>
      <p:cxnSp>
        <p:nvCxnSpPr>
          <p:cNvPr id="8" name="Přímá spojovací čára 7"/>
          <p:cNvCxnSpPr/>
          <p:nvPr/>
        </p:nvCxnSpPr>
        <p:spPr>
          <a:xfrm rot="5400000">
            <a:off x="1785918" y="3929066"/>
            <a:ext cx="514353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796908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d)   Zaměstnání bez odborné přípravy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85720" y="1214422"/>
            <a:ext cx="3929090" cy="5286412"/>
          </a:xfrm>
        </p:spPr>
        <p:txBody>
          <a:bodyPr/>
          <a:lstStyle/>
          <a:p>
            <a:pPr>
              <a:buNone/>
            </a:pPr>
            <a:r>
              <a:rPr lang="cs-CZ" u="sng" dirty="0" smtClean="0"/>
              <a:t>Výhody</a:t>
            </a:r>
            <a:endParaRPr lang="cs-CZ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0" y="1214422"/>
            <a:ext cx="4357718" cy="5286412"/>
          </a:xfrm>
        </p:spPr>
        <p:txBody>
          <a:bodyPr/>
          <a:lstStyle/>
          <a:p>
            <a:pPr>
              <a:buNone/>
            </a:pPr>
            <a:r>
              <a:rPr lang="cs-CZ" u="sng" dirty="0" smtClean="0"/>
              <a:t>Nevýhody</a:t>
            </a:r>
            <a:endParaRPr lang="cs-CZ" u="sng" dirty="0"/>
          </a:p>
        </p:txBody>
      </p:sp>
      <p:cxnSp>
        <p:nvCxnSpPr>
          <p:cNvPr id="8" name="Přímá spojovací čára 7"/>
          <p:cNvCxnSpPr/>
          <p:nvPr/>
        </p:nvCxnSpPr>
        <p:spPr>
          <a:xfrm rot="5400000">
            <a:off x="1785918" y="3929066"/>
            <a:ext cx="514353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796908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e)   Zůstat doma – nezaměstnaná/ý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85720" y="1214422"/>
            <a:ext cx="3929090" cy="5286412"/>
          </a:xfrm>
        </p:spPr>
        <p:txBody>
          <a:bodyPr/>
          <a:lstStyle/>
          <a:p>
            <a:pPr>
              <a:buNone/>
            </a:pPr>
            <a:r>
              <a:rPr lang="cs-CZ" u="sng" dirty="0" smtClean="0"/>
              <a:t>Výhody</a:t>
            </a:r>
            <a:endParaRPr lang="cs-CZ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0" y="1214422"/>
            <a:ext cx="4357718" cy="5286412"/>
          </a:xfrm>
        </p:spPr>
        <p:txBody>
          <a:bodyPr/>
          <a:lstStyle/>
          <a:p>
            <a:pPr>
              <a:buNone/>
            </a:pPr>
            <a:r>
              <a:rPr lang="cs-CZ" u="sng" dirty="0" smtClean="0"/>
              <a:t>Nevýhody</a:t>
            </a:r>
            <a:endParaRPr lang="cs-CZ" u="sng" dirty="0"/>
          </a:p>
        </p:txBody>
      </p:sp>
      <p:cxnSp>
        <p:nvCxnSpPr>
          <p:cNvPr id="8" name="Přímá spojovací čára 7"/>
          <p:cNvCxnSpPr/>
          <p:nvPr/>
        </p:nvCxnSpPr>
        <p:spPr>
          <a:xfrm rot="5400000">
            <a:off x="1785918" y="3929066"/>
            <a:ext cx="514353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255</Words>
  <Application>Microsoft Office PowerPoint</Application>
  <PresentationFormat>Předvádění na obrazovce (4:3)</PresentationFormat>
  <Paragraphs>73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Možnosti absolventa ZŠ</vt:lpstr>
      <vt:lpstr>Prezentace aplikace PowerPoint</vt:lpstr>
      <vt:lpstr>Prezentace aplikace PowerPoint</vt:lpstr>
      <vt:lpstr>Prezentace aplikace PowerPoint</vt:lpstr>
      <vt:lpstr>a)   Studium na SŠ – SOU učební obor</vt:lpstr>
      <vt:lpstr>b)   Studium na SŠ – SOU učební + maturitní obor</vt:lpstr>
      <vt:lpstr>c)   Studium na SŠ - SOŠ, G, K všeobecný či odborný maturitní obor</vt:lpstr>
      <vt:lpstr>d)   Zaměstnání bez odborné přípravy</vt:lpstr>
      <vt:lpstr>e)   Zůstat doma – nezaměstnaná/ý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haha</dc:creator>
  <cp:lastModifiedBy>Milena Vacková</cp:lastModifiedBy>
  <cp:revision>17</cp:revision>
  <dcterms:created xsi:type="dcterms:W3CDTF">2013-05-12T14:21:43Z</dcterms:created>
  <dcterms:modified xsi:type="dcterms:W3CDTF">2013-11-28T11:33:33Z</dcterms:modified>
</cp:coreProperties>
</file>