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handoutMasterIdLst>
    <p:handoutMasterId r:id="rId5"/>
  </p:handoutMasterIdLst>
  <p:sldIdLst>
    <p:sldId id="256" r:id="rId2"/>
    <p:sldId id="257" r:id="rId3"/>
    <p:sldId id="258" r:id="rId4"/>
  </p:sldIdLst>
  <p:sldSz cx="9144000" cy="6858000" type="screen4x3"/>
  <p:notesSz cx="6858000" cy="96377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606" autoAdjust="0"/>
  </p:normalViewPr>
  <p:slideViewPr>
    <p:cSldViewPr>
      <p:cViewPr varScale="1">
        <p:scale>
          <a:sx n="97" d="100"/>
          <a:sy n="97" d="100"/>
        </p:scale>
        <p:origin x="-19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BB7FC-4B1C-4C4B-BAB6-78CD66D8AE7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E69986-4582-40B2-A23F-BCE798E02A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9524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mt.cz/file/25451" TargetMode="External"/><Relationship Id="rId2" Type="http://schemas.openxmlformats.org/officeDocument/2006/relationships/hyperlink" Target="http://www.msmt.cz/vzdelavan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smt.cz/vzdelavani/vzdelavaci-soustava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foabsolvent.cz/" TargetMode="External"/><Relationship Id="rId13" Type="http://schemas.openxmlformats.org/officeDocument/2006/relationships/hyperlink" Target="http://www.prace.cz/" TargetMode="External"/><Relationship Id="rId3" Type="http://schemas.openxmlformats.org/officeDocument/2006/relationships/hyperlink" Target="http://www.skolaonline.cz/" TargetMode="External"/><Relationship Id="rId7" Type="http://schemas.openxmlformats.org/officeDocument/2006/relationships/hyperlink" Target="http://www.zkousky-nanecisto.cz/" TargetMode="External"/><Relationship Id="rId12" Type="http://schemas.openxmlformats.org/officeDocument/2006/relationships/hyperlink" Target="http://www.neflakamse.cz/" TargetMode="External"/><Relationship Id="rId2" Type="http://schemas.openxmlformats.org/officeDocument/2006/relationships/hyperlink" Target="http://www.zaskolou.cz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olbapovolani.cz/" TargetMode="External"/><Relationship Id="rId11" Type="http://schemas.openxmlformats.org/officeDocument/2006/relationships/hyperlink" Target="http://www.istp.cz/" TargetMode="External"/><Relationship Id="rId5" Type="http://schemas.openxmlformats.org/officeDocument/2006/relationships/hyperlink" Target="http://www.ceskaskola.cz/" TargetMode="External"/><Relationship Id="rId15" Type="http://schemas.openxmlformats.org/officeDocument/2006/relationships/hyperlink" Target="http://www.portal.mpsv.cz/" TargetMode="External"/><Relationship Id="rId10" Type="http://schemas.openxmlformats.org/officeDocument/2006/relationships/hyperlink" Target="http://www.atlasskolstvi.cz/" TargetMode="External"/><Relationship Id="rId4" Type="http://schemas.openxmlformats.org/officeDocument/2006/relationships/hyperlink" Target="http://www.proskoly.cz/" TargetMode="External"/><Relationship Id="rId9" Type="http://schemas.openxmlformats.org/officeDocument/2006/relationships/hyperlink" Target="http://www.msmt.cz/" TargetMode="External"/><Relationship Id="rId14" Type="http://schemas.openxmlformats.org/officeDocument/2006/relationships/hyperlink" Target="http://www.job-tip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0387650"/>
              </p:ext>
            </p:extLst>
          </p:nvPr>
        </p:nvGraphicFramePr>
        <p:xfrm>
          <a:off x="428597" y="1861788"/>
          <a:ext cx="8391876" cy="4567612"/>
        </p:xfrm>
        <a:graphic>
          <a:graphicData uri="http://schemas.openxmlformats.org/drawingml/2006/table">
            <a:tbl>
              <a:tblPr/>
              <a:tblGrid>
                <a:gridCol w="1504665"/>
                <a:gridCol w="6887211"/>
              </a:tblGrid>
              <a:tr h="3067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Název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: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b="1" kern="150" dirty="0">
                          <a:latin typeface="Gill Sans MT"/>
                          <a:ea typeface="Times New Roman"/>
                          <a:cs typeface="Arial"/>
                        </a:rPr>
                        <a:t>VY_32_INOVACE_V</a:t>
                      </a:r>
                      <a:r>
                        <a:rPr lang="cs-CZ" sz="1400" b="1" kern="150" dirty="0">
                          <a:latin typeface="Gill Sans MT"/>
                          <a:ea typeface="Times New Roman"/>
                          <a:cs typeface="Arial"/>
                        </a:rPr>
                        <a:t>V</a:t>
                      </a:r>
                      <a:r>
                        <a:rPr lang="de-DE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P_</a:t>
                      </a:r>
                      <a:r>
                        <a:rPr lang="cs-CZ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8</a:t>
                      </a:r>
                      <a:r>
                        <a:rPr lang="de-DE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A_</a:t>
                      </a:r>
                      <a:r>
                        <a:rPr lang="cs-CZ" sz="1400" b="1" kern="150" dirty="0" smtClean="0">
                          <a:latin typeface="Times New Roman"/>
                          <a:ea typeface="Andale Sans UI"/>
                          <a:cs typeface="Tahoma"/>
                        </a:rPr>
                        <a:t> 15F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3026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: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Základní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Nové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Město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nad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Metují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,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1000,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okres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Náchod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989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Autor: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Mgr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. Helena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Židová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47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Ročník: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8</a:t>
                      </a:r>
                      <a:r>
                        <a:rPr lang="de-DE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.r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.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653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Tematický okruh, předmět: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Využívání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informační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a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komunikační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technologie</a:t>
                      </a: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 (PC, </a:t>
                      </a:r>
                      <a:r>
                        <a:rPr lang="cs-CZ" sz="1400" kern="150" dirty="0" err="1">
                          <a:latin typeface="Gill Sans MT"/>
                          <a:ea typeface="Times New Roman"/>
                          <a:cs typeface="Arial"/>
                        </a:rPr>
                        <a:t>dataprojektor</a:t>
                      </a: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)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Výchova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k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volbě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povolání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007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Téma: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50" dirty="0" smtClean="0">
                          <a:latin typeface="Times New Roman"/>
                          <a:ea typeface="Andale Sans UI"/>
                          <a:cs typeface="Tahoma"/>
                        </a:rPr>
                        <a:t>Informační základna pro volbu povolání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3014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Číslo projektu: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CZ.1.07/1.4.00/21.2336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6579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Datum: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16.5.2013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15435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Anotace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: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Times New Roman"/>
                          <a:cs typeface="Times New Roman"/>
                        </a:rPr>
                        <a:t>Žáci získají  informace  o možnostech</a:t>
                      </a:r>
                      <a:r>
                        <a:rPr lang="cs-CZ" sz="14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dalšího studia po základní škole.</a:t>
                      </a:r>
                      <a:endParaRPr lang="cs-CZ" sz="14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Times New Roman"/>
                          <a:cs typeface="Times New Roman"/>
                        </a:rPr>
                        <a:t>Zdroj:  Volba – příručka pro učitele;   Hněvín  2001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Times New Roman"/>
                          <a:cs typeface="Times New Roman"/>
                        </a:rPr>
                        <a:t>Hypertextové odkazy státních</a:t>
                      </a:r>
                      <a:r>
                        <a:rPr lang="cs-CZ" sz="14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 institucí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5614998" cy="71438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Vzdělávací soustava ČR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2000240"/>
            <a:ext cx="7400948" cy="571504"/>
          </a:xfrm>
          <a:noFill/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http://www.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msmt.cz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vzdelavani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57290" y="1142984"/>
            <a:ext cx="7215238" cy="7143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600" b="1" dirty="0" smtClean="0">
              <a:solidFill>
                <a:schemeClr val="tx1"/>
              </a:solidFill>
            </a:endParaRP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informace o předškolním, základním, středním </a:t>
            </a:r>
          </a:p>
          <a:p>
            <a:pPr lvl="5" algn="ctr"/>
            <a:r>
              <a:rPr lang="cs-CZ" b="1" dirty="0" smtClean="0">
                <a:solidFill>
                  <a:schemeClr val="tx1"/>
                </a:solidFill>
              </a:rPr>
              <a:t> a vyšším odborném vzdělávání 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8728" y="2714620"/>
            <a:ext cx="7143800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3"/>
            <a:endParaRPr lang="cs-CZ" b="1" dirty="0" smtClean="0">
              <a:solidFill>
                <a:schemeClr val="tx1"/>
              </a:solidFill>
            </a:endParaRPr>
          </a:p>
          <a:p>
            <a:pPr lvl="3"/>
            <a:r>
              <a:rPr lang="cs-CZ" b="1" dirty="0" smtClean="0">
                <a:solidFill>
                  <a:schemeClr val="tx1"/>
                </a:solidFill>
              </a:rPr>
              <a:t>- vzdělávací soustava  (schéma)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57290" y="4357694"/>
            <a:ext cx="7215238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        - legislativa     (platný 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školský zákon </a:t>
            </a:r>
            <a:r>
              <a:rPr lang="cs-CZ" b="1" dirty="0" smtClean="0">
                <a:solidFill>
                  <a:schemeClr val="tx1"/>
                </a:solidFill>
              </a:rPr>
              <a:t>k 9.11.2012)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3"/>
          </p:cNvPr>
          <p:cNvSpPr/>
          <p:nvPr/>
        </p:nvSpPr>
        <p:spPr>
          <a:xfrm>
            <a:off x="785786" y="5286388"/>
            <a:ext cx="6858048" cy="10001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msmt.cz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file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/25451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1472" y="3714752"/>
            <a:ext cx="7929618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http://www.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msmt.cz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/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vzdelavani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/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vzdelavaci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-soustava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10" grpId="0" animBg="1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14480" y="214290"/>
            <a:ext cx="7000924" cy="500066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Užitečné webové odkazy:</a:t>
            </a:r>
            <a:endParaRPr lang="cs-CZ" sz="3200" dirty="0"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28728" y="1071546"/>
            <a:ext cx="7500990" cy="5500726"/>
          </a:xfrm>
          <a:ln>
            <a:noFill/>
          </a:ln>
        </p:spPr>
        <p:txBody>
          <a:bodyPr>
            <a:normAutofit/>
          </a:bodyPr>
          <a:lstStyle/>
          <a:p>
            <a:pPr lvl="1" algn="l"/>
            <a:r>
              <a:rPr lang="cs-CZ" sz="2000" b="1" dirty="0" smtClean="0">
                <a:solidFill>
                  <a:srgbClr val="00B050"/>
                </a:solidFill>
              </a:rPr>
              <a:t>Pro zlepšení prospěchu </a:t>
            </a:r>
            <a:r>
              <a:rPr lang="cs-CZ" sz="1400" dirty="0" smtClean="0"/>
              <a:t>		</a:t>
            </a: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zaskolou.cz</a:t>
            </a:r>
            <a:endParaRPr lang="cs-CZ" sz="1400" dirty="0" smtClean="0"/>
          </a:p>
          <a:p>
            <a:pPr lvl="1" algn="l"/>
            <a:r>
              <a:rPr lang="cs-CZ" sz="1400" dirty="0" smtClean="0"/>
              <a:t>					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skolaonline.cz</a:t>
            </a:r>
            <a:endParaRPr lang="cs-CZ" sz="1400" dirty="0" smtClean="0"/>
          </a:p>
          <a:p>
            <a:pPr lvl="1" algn="l"/>
            <a:endParaRPr lang="cs-CZ" sz="1600" dirty="0" smtClean="0"/>
          </a:p>
          <a:p>
            <a:pPr lvl="1" algn="l"/>
            <a:r>
              <a:rPr lang="cs-CZ" sz="2000" b="1" dirty="0" smtClean="0">
                <a:solidFill>
                  <a:srgbClr val="00B050"/>
                </a:solidFill>
              </a:rPr>
              <a:t>Testy k volbě povolání</a:t>
            </a:r>
            <a:r>
              <a:rPr lang="cs-CZ" sz="1400" dirty="0" smtClean="0"/>
              <a:t>		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proskoly.cz</a:t>
            </a:r>
            <a:endParaRPr lang="cs-CZ" sz="1400" dirty="0" smtClean="0"/>
          </a:p>
          <a:p>
            <a:pPr lvl="1" algn="l"/>
            <a:r>
              <a:rPr lang="cs-CZ" sz="1400" dirty="0" smtClean="0"/>
              <a:t>					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ceskaskola.cz</a:t>
            </a:r>
            <a:endParaRPr lang="cs-CZ" sz="1400" dirty="0" smtClean="0"/>
          </a:p>
          <a:p>
            <a:pPr lvl="1" algn="l"/>
            <a:r>
              <a:rPr lang="cs-CZ" sz="1400" dirty="0" smtClean="0"/>
              <a:t>					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volbapovolani.cz</a:t>
            </a:r>
            <a:endParaRPr lang="cs-CZ" sz="1400" dirty="0" smtClean="0"/>
          </a:p>
          <a:p>
            <a:pPr lvl="1" algn="l"/>
            <a:r>
              <a:rPr lang="cs-CZ" sz="1400" dirty="0" smtClean="0"/>
              <a:t>					</a:t>
            </a:r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zkousky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nanecisto.cz</a:t>
            </a:r>
            <a:endParaRPr lang="cs-CZ" sz="1400" dirty="0" smtClean="0"/>
          </a:p>
          <a:p>
            <a:pPr lvl="1" algn="l"/>
            <a:endParaRPr lang="cs-CZ" sz="1400" dirty="0" smtClean="0"/>
          </a:p>
          <a:p>
            <a:pPr lvl="1" algn="l"/>
            <a:r>
              <a:rPr lang="cs-CZ" sz="2000" b="1" dirty="0" smtClean="0">
                <a:solidFill>
                  <a:srgbClr val="00B050"/>
                </a:solidFill>
              </a:rPr>
              <a:t>Informace o </a:t>
            </a:r>
            <a:r>
              <a:rPr lang="cs-CZ" sz="2000" b="1" dirty="0" err="1" smtClean="0">
                <a:solidFill>
                  <a:srgbClr val="00B050"/>
                </a:solidFill>
              </a:rPr>
              <a:t>stř</a:t>
            </a:r>
            <a:r>
              <a:rPr lang="cs-CZ" sz="2000" b="1" dirty="0" smtClean="0">
                <a:solidFill>
                  <a:srgbClr val="00B050"/>
                </a:solidFill>
              </a:rPr>
              <a:t>. školách</a:t>
            </a:r>
            <a:r>
              <a:rPr lang="cs-CZ" sz="1600" dirty="0" smtClean="0"/>
              <a:t>		</a:t>
            </a:r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infoabsolvent.cz</a:t>
            </a:r>
            <a:endParaRPr lang="cs-CZ" sz="1400" dirty="0" smtClean="0"/>
          </a:p>
          <a:p>
            <a:pPr lvl="1" algn="l"/>
            <a:r>
              <a:rPr lang="cs-CZ" sz="1400" dirty="0" smtClean="0"/>
              <a:t>					</a:t>
            </a:r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msmt.cz</a:t>
            </a:r>
            <a:endParaRPr lang="cs-CZ" sz="1400" dirty="0" smtClean="0"/>
          </a:p>
          <a:p>
            <a:pPr lvl="1" algn="l"/>
            <a:r>
              <a:rPr lang="cs-CZ" sz="1400" dirty="0" smtClean="0"/>
              <a:t>					</a:t>
            </a:r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atlasskolstvi.cz</a:t>
            </a:r>
            <a:endParaRPr lang="cs-CZ" sz="1400" dirty="0" smtClean="0"/>
          </a:p>
          <a:p>
            <a:pPr lvl="1" algn="l"/>
            <a:r>
              <a:rPr lang="cs-CZ" sz="1400" dirty="0" smtClean="0"/>
              <a:t>				</a:t>
            </a:r>
          </a:p>
          <a:p>
            <a:pPr lvl="1" algn="l"/>
            <a:r>
              <a:rPr lang="cs-CZ" sz="2000" b="1" dirty="0" smtClean="0">
                <a:solidFill>
                  <a:srgbClr val="00B050"/>
                </a:solidFill>
              </a:rPr>
              <a:t>Popisy povolání, 	</a:t>
            </a:r>
            <a:r>
              <a:rPr lang="cs-CZ" sz="1600" dirty="0" smtClean="0"/>
              <a:t>		</a:t>
            </a:r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istp.cz</a:t>
            </a:r>
            <a:endParaRPr lang="cs-CZ" sz="1600" dirty="0" smtClean="0"/>
          </a:p>
          <a:p>
            <a:pPr lvl="1" algn="l"/>
            <a:r>
              <a:rPr lang="cs-CZ" sz="1600" dirty="0" smtClean="0"/>
              <a:t>		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trh práce </a:t>
            </a:r>
            <a:r>
              <a:rPr lang="cs-CZ" sz="1600" dirty="0" smtClean="0"/>
              <a:t>		</a:t>
            </a:r>
            <a:r>
              <a:rPr lang="cs-CZ" sz="1600" dirty="0" smtClean="0">
                <a:hlinkClick r:id="rId12"/>
              </a:rPr>
              <a:t>http://www.</a:t>
            </a:r>
            <a:r>
              <a:rPr lang="cs-CZ" sz="1600" dirty="0" err="1" smtClean="0">
                <a:hlinkClick r:id="rId12"/>
              </a:rPr>
              <a:t>neflakamse.cz</a:t>
            </a:r>
            <a:endParaRPr lang="cs-CZ" sz="1600" dirty="0" smtClean="0"/>
          </a:p>
          <a:p>
            <a:pPr lvl="1" algn="l"/>
            <a:r>
              <a:rPr lang="cs-CZ" sz="1600" dirty="0" smtClean="0"/>
              <a:t>					</a:t>
            </a:r>
            <a:r>
              <a:rPr lang="cs-CZ" sz="1600" dirty="0" smtClean="0">
                <a:hlinkClick r:id="rId13"/>
              </a:rPr>
              <a:t>http://www.</a:t>
            </a:r>
            <a:r>
              <a:rPr lang="cs-CZ" sz="1600" dirty="0" err="1" smtClean="0">
                <a:hlinkClick r:id="rId13"/>
              </a:rPr>
              <a:t>prace.cz</a:t>
            </a:r>
            <a:endParaRPr lang="cs-CZ" sz="1600" dirty="0" smtClean="0"/>
          </a:p>
          <a:p>
            <a:pPr lvl="1" algn="l"/>
            <a:r>
              <a:rPr lang="cs-CZ" sz="1600" dirty="0" smtClean="0"/>
              <a:t>					</a:t>
            </a:r>
            <a:r>
              <a:rPr lang="cs-CZ" sz="1600" dirty="0" smtClean="0">
                <a:hlinkClick r:id="rId14"/>
              </a:rPr>
              <a:t>http://www.</a:t>
            </a:r>
            <a:r>
              <a:rPr lang="cs-CZ" sz="1600" dirty="0" err="1" smtClean="0">
                <a:hlinkClick r:id="rId14"/>
              </a:rPr>
              <a:t>job</a:t>
            </a:r>
            <a:r>
              <a:rPr lang="cs-CZ" sz="1600" dirty="0" smtClean="0">
                <a:hlinkClick r:id="rId14"/>
              </a:rPr>
              <a:t>-tip.</a:t>
            </a:r>
            <a:r>
              <a:rPr lang="cs-CZ" sz="1600" dirty="0" err="1" smtClean="0">
                <a:hlinkClick r:id="rId14"/>
              </a:rPr>
              <a:t>cz</a:t>
            </a:r>
            <a:endParaRPr lang="cs-CZ" sz="1600" dirty="0" smtClean="0"/>
          </a:p>
          <a:p>
            <a:pPr lvl="1" algn="l"/>
            <a:r>
              <a:rPr lang="cs-CZ" sz="1600" dirty="0" smtClean="0"/>
              <a:t>					</a:t>
            </a:r>
            <a:r>
              <a:rPr lang="cs-CZ" sz="1600" dirty="0" smtClean="0">
                <a:hlinkClick r:id="rId15"/>
              </a:rPr>
              <a:t>http://www.</a:t>
            </a:r>
            <a:r>
              <a:rPr lang="cs-CZ" sz="1600" dirty="0" err="1" smtClean="0">
                <a:hlinkClick r:id="rId15"/>
              </a:rPr>
              <a:t>portal.mpsv.cz</a:t>
            </a:r>
            <a:endParaRPr lang="cs-CZ" sz="1600" dirty="0" smtClean="0"/>
          </a:p>
          <a:p>
            <a:pPr lvl="1" algn="l"/>
            <a:r>
              <a:rPr lang="cs-CZ" sz="1400" dirty="0" smtClean="0"/>
              <a:t>				</a:t>
            </a:r>
          </a:p>
          <a:p>
            <a:pPr lvl="1" algn="l"/>
            <a:endParaRPr lang="cs-CZ" sz="1400" dirty="0" smtClean="0"/>
          </a:p>
          <a:p>
            <a:pPr lvl="1" algn="l"/>
            <a:endParaRPr lang="cs-CZ" sz="1400" dirty="0" smtClean="0"/>
          </a:p>
          <a:p>
            <a:pPr lvl="1" algn="l"/>
            <a:endParaRPr lang="cs-CZ" sz="2000" dirty="0" smtClean="0">
              <a:solidFill>
                <a:schemeClr val="bg2">
                  <a:lumMod val="25000"/>
                </a:schemeClr>
              </a:solidFill>
            </a:endParaRPr>
          </a:p>
          <a:p>
            <a:pPr lvl="1" algn="l"/>
            <a:endParaRPr lang="cs-CZ" sz="2000" dirty="0" smtClean="0">
              <a:solidFill>
                <a:schemeClr val="bg2">
                  <a:lumMod val="25000"/>
                </a:schemeClr>
              </a:solidFill>
            </a:endParaRPr>
          </a:p>
          <a:p>
            <a:pPr lvl="1" algn="l"/>
            <a:endParaRPr lang="cs-CZ" sz="2000" dirty="0" smtClean="0">
              <a:solidFill>
                <a:sysClr val="windowText" lastClr="000000"/>
              </a:solidFill>
            </a:endParaRPr>
          </a:p>
          <a:p>
            <a:pPr lvl="1" algn="l"/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171</TotalTime>
  <Words>143</Words>
  <Application>Microsoft Office PowerPoint</Application>
  <PresentationFormat>Předvádění na obrazovce (4:3)</PresentationFormat>
  <Paragraphs>57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Arkýř</vt:lpstr>
      <vt:lpstr>Prezentace aplikace PowerPoint</vt:lpstr>
      <vt:lpstr>Vzdělávací soustava ČR</vt:lpstr>
      <vt:lpstr>Užitečné webové 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Milena Vacková</cp:lastModifiedBy>
  <cp:revision>28</cp:revision>
  <cp:lastPrinted>2013-05-29T08:25:58Z</cp:lastPrinted>
  <dcterms:created xsi:type="dcterms:W3CDTF">2013-05-12T14:48:51Z</dcterms:created>
  <dcterms:modified xsi:type="dcterms:W3CDTF">2013-11-28T11:33:42Z</dcterms:modified>
</cp:coreProperties>
</file>