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2" r:id="rId6"/>
    <p:sldId id="263" r:id="rId7"/>
    <p:sldId id="264" r:id="rId8"/>
    <p:sldId id="265"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65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3" name="Obdélník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Obdélník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Obdélník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Obdélník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bdélník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Zaoblený obdélník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Zaoblený obdélník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Obdélník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6705600" y="4206240"/>
            <a:ext cx="960120" cy="457200"/>
          </a:xfrm>
        </p:spPr>
        <p:txBody>
          <a:bodyPr/>
          <a:lstStyle/>
          <a:p>
            <a:fld id="{18A2481B-5154-415F-B752-558547769AA3}" type="datetimeFigureOut">
              <a:rPr lang="cs-CZ" smtClean="0"/>
              <a:pPr/>
              <a:t>28.11.2013</a:t>
            </a:fld>
            <a:endParaRPr lang="cs-CZ"/>
          </a:p>
        </p:txBody>
      </p:sp>
      <p:sp>
        <p:nvSpPr>
          <p:cNvPr id="17" name="Zástupný symbol pro zápatí 16"/>
          <p:cNvSpPr>
            <a:spLocks noGrp="1"/>
          </p:cNvSpPr>
          <p:nvPr>
            <p:ph type="ftr" sz="quarter" idx="11"/>
          </p:nvPr>
        </p:nvSpPr>
        <p:spPr>
          <a:xfrm>
            <a:off x="5410200" y="4205288"/>
            <a:ext cx="1295400" cy="457200"/>
          </a:xfrm>
        </p:spPr>
        <p:txBody>
          <a:bodyPr/>
          <a:lstStyle/>
          <a:p>
            <a:endParaRPr lang="cs-CZ"/>
          </a:p>
        </p:txBody>
      </p:sp>
      <p:sp>
        <p:nvSpPr>
          <p:cNvPr id="29" name="Zástupný symbol pro číslo snímku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381000" y="1143000"/>
            <a:ext cx="8382000" cy="1069848"/>
          </a:xfrm>
        </p:spPr>
        <p:txBody>
          <a:bodyPr anchor="ctr"/>
          <a:lstStyle>
            <a:lvl1pPr>
              <a:defRPr sz="4000" b="0" i="0"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datum 25"/>
          <p:cNvSpPr>
            <a:spLocks noGrp="1"/>
          </p:cNvSpPr>
          <p:nvPr>
            <p:ph type="dt" sz="half" idx="10"/>
          </p:nvPr>
        </p:nvSpPr>
        <p:spPr/>
        <p:txBody>
          <a:bodyPr rtlCol="0"/>
          <a:lstStyle/>
          <a:p>
            <a:fld id="{18A2481B-5154-415F-B752-558547769AA3}" type="datetimeFigureOut">
              <a:rPr lang="cs-CZ" smtClean="0"/>
              <a:pPr/>
              <a:t>28.11.2013</a:t>
            </a:fld>
            <a:endParaRPr lang="cs-CZ"/>
          </a:p>
        </p:txBody>
      </p:sp>
      <p:sp>
        <p:nvSpPr>
          <p:cNvPr id="27" name="Zástupný symbol pro číslo snímku 26"/>
          <p:cNvSpPr>
            <a:spLocks noGrp="1"/>
          </p:cNvSpPr>
          <p:nvPr>
            <p:ph type="sldNum" sz="quarter" idx="11"/>
          </p:nvPr>
        </p:nvSpPr>
        <p:spPr/>
        <p:txBody>
          <a:bodyPr rtlCol="0"/>
          <a:lstStyle/>
          <a:p>
            <a:fld id="{20264769-77EF-4CD0-90DE-F7D7F2D423C4}" type="slidenum">
              <a:rPr lang="cs-CZ" smtClean="0"/>
              <a:pPr/>
              <a:t>‹#›</a:t>
            </a:fld>
            <a:endParaRPr lang="cs-CZ"/>
          </a:p>
        </p:txBody>
      </p:sp>
      <p:sp>
        <p:nvSpPr>
          <p:cNvPr id="28" name="Zástupný symbol pro zápatí 27"/>
          <p:cNvSpPr>
            <a:spLocks noGrp="1"/>
          </p:cNvSpPr>
          <p:nvPr>
            <p:ph type="ftr" sz="quarter" idx="12"/>
          </p:nvPr>
        </p:nvSpPr>
        <p:spPr/>
        <p:txBody>
          <a:bodyPr rtlCol="0"/>
          <a:lstStyle/>
          <a:p>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a:xfrm>
            <a:off x="6583680" y="612648"/>
            <a:ext cx="957264" cy="457200"/>
          </a:xfrm>
        </p:spPr>
        <p:txBody>
          <a:bodyPr/>
          <a:lstStyle/>
          <a:p>
            <a:fld id="{18A2481B-5154-415F-B752-558547769AA3}" type="datetimeFigureOut">
              <a:rPr lang="cs-CZ" smtClean="0"/>
              <a:pPr/>
              <a:t>28.11.2013</a:t>
            </a:fld>
            <a:endParaRPr lang="cs-CZ"/>
          </a:p>
        </p:txBody>
      </p:sp>
      <p:sp>
        <p:nvSpPr>
          <p:cNvPr id="4" name="Zástupný symbol pro zápatí 3"/>
          <p:cNvSpPr>
            <a:spLocks noGrp="1"/>
          </p:cNvSpPr>
          <p:nvPr>
            <p:ph type="ftr" sz="quarter" idx="11"/>
          </p:nvPr>
        </p:nvSpPr>
        <p:spPr>
          <a:xfrm>
            <a:off x="5257800" y="612648"/>
            <a:ext cx="1325880" cy="457200"/>
          </a:xfrm>
        </p:spPr>
        <p:txBody>
          <a:bodyPr/>
          <a:lstStyle/>
          <a:p>
            <a:endParaRPr lang="cs-CZ"/>
          </a:p>
        </p:txBody>
      </p:sp>
      <p:sp>
        <p:nvSpPr>
          <p:cNvPr id="5" name="Zástupný symbol pro číslo snímku 4"/>
          <p:cNvSpPr>
            <a:spLocks noGrp="1"/>
          </p:cNvSpPr>
          <p:nvPr>
            <p:ph type="sldNum" sz="quarter" idx="12"/>
          </p:nvPr>
        </p:nvSpPr>
        <p:spPr>
          <a:xfrm>
            <a:off x="8174736" y="2272"/>
            <a:ext cx="762000" cy="365760"/>
          </a:xfrm>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353496" y="1101970"/>
            <a:ext cx="3383280" cy="877824"/>
          </a:xfrm>
        </p:spPr>
        <p:txBody>
          <a:bodyPr anchor="b"/>
          <a:lstStyle>
            <a:lvl1pPr algn="l">
              <a:buNone/>
              <a:defRPr sz="1800" b="1"/>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1143000"/>
            <a:ext cx="1905000" cy="5486400"/>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143000"/>
            <a:ext cx="6248400" cy="5486400"/>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28.11.2013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Obdélník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Obdélník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Obdélník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Obdélník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Zaoblený obdélník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Zaoblený obdélník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Obdélník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Obdélník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Obdélník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Obdélník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Obdélník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Obdélník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Zástupný symbol pro nadpis 21"/>
          <p:cNvSpPr>
            <a:spLocks noGrp="1"/>
          </p:cNvSpPr>
          <p:nvPr>
            <p:ph type="title"/>
          </p:nvPr>
        </p:nvSpPr>
        <p:spPr>
          <a:xfrm>
            <a:off x="457200" y="1143000"/>
            <a:ext cx="8229600" cy="10668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18A2481B-5154-415F-B752-558547769AA3}" type="datetimeFigureOut">
              <a:rPr lang="cs-CZ" smtClean="0"/>
              <a:pPr/>
              <a:t>28.11.2013</a:t>
            </a:fld>
            <a:endParaRPr lang="cs-CZ"/>
          </a:p>
        </p:txBody>
      </p:sp>
      <p:sp>
        <p:nvSpPr>
          <p:cNvPr id="3" name="Zástupný symbol pro zápatí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cs-CZ"/>
          </a:p>
        </p:txBody>
      </p:sp>
      <p:sp>
        <p:nvSpPr>
          <p:cNvPr id="23" name="Zástupný symbol pro číslo snímku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kariera.ihned.cz/c3-59088430-q00000_d-59088430-vyuka-jazyku-v-evrope"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79694224"/>
              </p:ext>
            </p:extLst>
          </p:nvPr>
        </p:nvGraphicFramePr>
        <p:xfrm>
          <a:off x="428596" y="1761887"/>
          <a:ext cx="8607900" cy="4881823"/>
        </p:xfrm>
        <a:graphic>
          <a:graphicData uri="http://schemas.openxmlformats.org/drawingml/2006/table">
            <a:tbl>
              <a:tblPr/>
              <a:tblGrid>
                <a:gridCol w="1543398"/>
                <a:gridCol w="7064502"/>
              </a:tblGrid>
              <a:tr h="367531">
                <a:tc>
                  <a:txBody>
                    <a:bodyPr/>
                    <a:lstStyle/>
                    <a:p>
                      <a:pPr>
                        <a:lnSpc>
                          <a:spcPct val="115000"/>
                        </a:lnSpc>
                        <a:spcAft>
                          <a:spcPts val="0"/>
                        </a:spcAft>
                      </a:pPr>
                      <a:r>
                        <a:rPr lang="de-DE" sz="1400" kern="150" dirty="0" err="1">
                          <a:latin typeface="Gill Sans MT"/>
                          <a:ea typeface="Times New Roman"/>
                          <a:cs typeface="Arial"/>
                        </a:rPr>
                        <a:t>Název</a:t>
                      </a:r>
                      <a:r>
                        <a:rPr lang="de-DE" sz="1400" kern="150" dirty="0">
                          <a:latin typeface="Gill Sans MT"/>
                          <a:ea typeface="Times New Roman"/>
                          <a:cs typeface="Arial"/>
                        </a:rPr>
                        <a:t>:</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de-DE" sz="1400" b="1" kern="150" dirty="0">
                          <a:latin typeface="Gill Sans MT"/>
                          <a:ea typeface="Times New Roman"/>
                          <a:cs typeface="Arial"/>
                        </a:rPr>
                        <a:t>VY_32_INOVACE_V</a:t>
                      </a:r>
                      <a:r>
                        <a:rPr lang="cs-CZ" sz="1400" b="1" kern="150" dirty="0">
                          <a:latin typeface="Gill Sans MT"/>
                          <a:ea typeface="Times New Roman"/>
                          <a:cs typeface="Arial"/>
                        </a:rPr>
                        <a:t>V</a:t>
                      </a:r>
                      <a:r>
                        <a:rPr lang="de-DE" sz="1400" b="1" kern="150" dirty="0" smtClean="0">
                          <a:latin typeface="Gill Sans MT"/>
                          <a:ea typeface="Times New Roman"/>
                          <a:cs typeface="Arial"/>
                        </a:rPr>
                        <a:t>P_</a:t>
                      </a:r>
                      <a:r>
                        <a:rPr lang="cs-CZ" sz="1400" b="1" kern="150" dirty="0" smtClean="0">
                          <a:latin typeface="Gill Sans MT"/>
                          <a:ea typeface="Times New Roman"/>
                          <a:cs typeface="Arial"/>
                        </a:rPr>
                        <a:t>8</a:t>
                      </a:r>
                      <a:r>
                        <a:rPr lang="de-DE" sz="1400" b="1" kern="150" dirty="0" smtClean="0">
                          <a:latin typeface="Gill Sans MT"/>
                          <a:ea typeface="Times New Roman"/>
                          <a:cs typeface="Arial"/>
                        </a:rPr>
                        <a:t>A_</a:t>
                      </a:r>
                      <a:r>
                        <a:rPr lang="cs-CZ" sz="1400" b="1" kern="150" dirty="0" smtClean="0">
                          <a:latin typeface="Gill Sans MT"/>
                          <a:ea typeface="Times New Roman"/>
                          <a:cs typeface="Arial"/>
                        </a:rPr>
                        <a:t>17F</a:t>
                      </a:r>
                      <a:r>
                        <a:rPr lang="cs-CZ" sz="1400" b="1" kern="150" dirty="0" smtClean="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362611">
                <a:tc>
                  <a:txBody>
                    <a:bodyPr/>
                    <a:lstStyle/>
                    <a:p>
                      <a:pPr>
                        <a:lnSpc>
                          <a:spcPct val="115000"/>
                        </a:lnSpc>
                        <a:spcAft>
                          <a:spcPts val="0"/>
                        </a:spcAft>
                      </a:pPr>
                      <a:r>
                        <a:rPr lang="de-DE" sz="1400" kern="150" dirty="0" err="1">
                          <a:latin typeface="Gill Sans MT"/>
                          <a:ea typeface="Times New Roman"/>
                          <a:cs typeface="Arial"/>
                        </a:rPr>
                        <a:t>Škola</a:t>
                      </a:r>
                      <a:r>
                        <a:rPr lang="de-DE" sz="1400" kern="150" dirty="0">
                          <a:latin typeface="Gill Sans MT"/>
                          <a:ea typeface="Times New Roman"/>
                          <a:cs typeface="Arial"/>
                        </a:rPr>
                        <a:t>:</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de-DE" sz="1400" kern="150" dirty="0" err="1">
                          <a:latin typeface="Gill Sans MT"/>
                          <a:ea typeface="Times New Roman"/>
                          <a:cs typeface="Arial"/>
                        </a:rPr>
                        <a:t>Základní</a:t>
                      </a:r>
                      <a:r>
                        <a:rPr lang="de-DE" sz="1400" kern="150" dirty="0">
                          <a:latin typeface="Gill Sans MT"/>
                          <a:ea typeface="Times New Roman"/>
                          <a:cs typeface="Arial"/>
                        </a:rPr>
                        <a:t> </a:t>
                      </a:r>
                      <a:r>
                        <a:rPr lang="de-DE" sz="1400" kern="150" dirty="0" err="1">
                          <a:latin typeface="Gill Sans MT"/>
                          <a:ea typeface="Times New Roman"/>
                          <a:cs typeface="Arial"/>
                        </a:rPr>
                        <a:t>škola</a:t>
                      </a:r>
                      <a:r>
                        <a:rPr lang="de-DE" sz="1400" kern="150" dirty="0">
                          <a:latin typeface="Gill Sans MT"/>
                          <a:ea typeface="Times New Roman"/>
                          <a:cs typeface="Arial"/>
                        </a:rPr>
                        <a:t> </a:t>
                      </a:r>
                      <a:r>
                        <a:rPr lang="de-DE" sz="1400" kern="150" dirty="0" err="1">
                          <a:latin typeface="Gill Sans MT"/>
                          <a:ea typeface="Times New Roman"/>
                          <a:cs typeface="Arial"/>
                        </a:rPr>
                        <a:t>Nové</a:t>
                      </a:r>
                      <a:r>
                        <a:rPr lang="de-DE" sz="1400" kern="150" dirty="0">
                          <a:latin typeface="Gill Sans MT"/>
                          <a:ea typeface="Times New Roman"/>
                          <a:cs typeface="Arial"/>
                        </a:rPr>
                        <a:t> </a:t>
                      </a:r>
                      <a:r>
                        <a:rPr lang="de-DE" sz="1400" kern="150" dirty="0" err="1">
                          <a:latin typeface="Gill Sans MT"/>
                          <a:ea typeface="Times New Roman"/>
                          <a:cs typeface="Arial"/>
                        </a:rPr>
                        <a:t>Město</a:t>
                      </a:r>
                      <a:r>
                        <a:rPr lang="de-DE" sz="1400" kern="150" dirty="0">
                          <a:latin typeface="Gill Sans MT"/>
                          <a:ea typeface="Times New Roman"/>
                          <a:cs typeface="Arial"/>
                        </a:rPr>
                        <a:t> </a:t>
                      </a:r>
                      <a:r>
                        <a:rPr lang="de-DE" sz="1400" kern="150" dirty="0" err="1">
                          <a:latin typeface="Gill Sans MT"/>
                          <a:ea typeface="Times New Roman"/>
                          <a:cs typeface="Arial"/>
                        </a:rPr>
                        <a:t>nad</a:t>
                      </a:r>
                      <a:r>
                        <a:rPr lang="de-DE" sz="1400" kern="150" dirty="0">
                          <a:latin typeface="Gill Sans MT"/>
                          <a:ea typeface="Times New Roman"/>
                          <a:cs typeface="Arial"/>
                        </a:rPr>
                        <a:t> </a:t>
                      </a:r>
                      <a:r>
                        <a:rPr lang="de-DE" sz="1400" kern="150" dirty="0" err="1">
                          <a:latin typeface="Gill Sans MT"/>
                          <a:ea typeface="Times New Roman"/>
                          <a:cs typeface="Arial"/>
                        </a:rPr>
                        <a:t>Metují</a:t>
                      </a:r>
                      <a:r>
                        <a:rPr lang="de-DE" sz="1400" kern="150" dirty="0">
                          <a:latin typeface="Gill Sans MT"/>
                          <a:ea typeface="Times New Roman"/>
                          <a:cs typeface="Arial"/>
                        </a:rPr>
                        <a:t>, </a:t>
                      </a:r>
                      <a:r>
                        <a:rPr lang="de-DE" sz="1400" kern="150" dirty="0" err="1">
                          <a:latin typeface="Gill Sans MT"/>
                          <a:ea typeface="Times New Roman"/>
                          <a:cs typeface="Arial"/>
                        </a:rPr>
                        <a:t>Školní</a:t>
                      </a:r>
                      <a:r>
                        <a:rPr lang="de-DE" sz="1400" kern="150" dirty="0">
                          <a:latin typeface="Gill Sans MT"/>
                          <a:ea typeface="Times New Roman"/>
                          <a:cs typeface="Arial"/>
                        </a:rPr>
                        <a:t> 1000, </a:t>
                      </a:r>
                      <a:r>
                        <a:rPr lang="de-DE" sz="1400" kern="150" dirty="0" err="1">
                          <a:latin typeface="Gill Sans MT"/>
                          <a:ea typeface="Times New Roman"/>
                          <a:cs typeface="Arial"/>
                        </a:rPr>
                        <a:t>okres</a:t>
                      </a:r>
                      <a:r>
                        <a:rPr lang="de-DE" sz="1400" kern="150" dirty="0">
                          <a:latin typeface="Gill Sans MT"/>
                          <a:ea typeface="Times New Roman"/>
                          <a:cs typeface="Arial"/>
                        </a:rPr>
                        <a:t> </a:t>
                      </a:r>
                      <a:r>
                        <a:rPr lang="de-DE" sz="1400" kern="150" dirty="0" err="1">
                          <a:latin typeface="Gill Sans MT"/>
                          <a:ea typeface="Times New Roman"/>
                          <a:cs typeface="Arial"/>
                        </a:rPr>
                        <a:t>Náchod</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358183">
                <a:tc>
                  <a:txBody>
                    <a:bodyPr/>
                    <a:lstStyle/>
                    <a:p>
                      <a:pPr>
                        <a:lnSpc>
                          <a:spcPct val="115000"/>
                        </a:lnSpc>
                        <a:spcAft>
                          <a:spcPts val="0"/>
                        </a:spcAft>
                      </a:pPr>
                      <a:r>
                        <a:rPr lang="de-DE" sz="1400" kern="150">
                          <a:latin typeface="Gill Sans MT"/>
                          <a:ea typeface="Times New Roman"/>
                          <a:cs typeface="Arial"/>
                        </a:rPr>
                        <a:t>Autor:</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de-DE" sz="1400" kern="150" dirty="0" err="1">
                          <a:latin typeface="Gill Sans MT"/>
                          <a:ea typeface="Times New Roman"/>
                          <a:cs typeface="Arial"/>
                        </a:rPr>
                        <a:t>Mgr</a:t>
                      </a:r>
                      <a:r>
                        <a:rPr lang="de-DE" sz="1400" kern="150" dirty="0">
                          <a:latin typeface="Gill Sans MT"/>
                          <a:ea typeface="Times New Roman"/>
                          <a:cs typeface="Arial"/>
                        </a:rPr>
                        <a:t>. Helena </a:t>
                      </a:r>
                      <a:r>
                        <a:rPr lang="de-DE" sz="1400" kern="150" dirty="0" err="1">
                          <a:latin typeface="Gill Sans MT"/>
                          <a:ea typeface="Times New Roman"/>
                          <a:cs typeface="Arial"/>
                        </a:rPr>
                        <a:t>Židová</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296189">
                <a:tc>
                  <a:txBody>
                    <a:bodyPr/>
                    <a:lstStyle/>
                    <a:p>
                      <a:pPr>
                        <a:lnSpc>
                          <a:spcPct val="115000"/>
                        </a:lnSpc>
                        <a:spcAft>
                          <a:spcPts val="0"/>
                        </a:spcAft>
                      </a:pPr>
                      <a:r>
                        <a:rPr lang="de-DE" sz="1400" kern="150">
                          <a:latin typeface="Gill Sans MT"/>
                          <a:ea typeface="Times New Roman"/>
                          <a:cs typeface="Arial"/>
                        </a:rPr>
                        <a:t>Ročník:</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cs-CZ" sz="1400" kern="150" dirty="0" smtClean="0">
                          <a:latin typeface="Gill Sans MT"/>
                          <a:ea typeface="Times New Roman"/>
                          <a:cs typeface="Arial"/>
                        </a:rPr>
                        <a:t>8</a:t>
                      </a:r>
                      <a:r>
                        <a:rPr lang="de-DE" sz="1400" kern="150" dirty="0" smtClean="0">
                          <a:latin typeface="Gill Sans MT"/>
                          <a:ea typeface="Times New Roman"/>
                          <a:cs typeface="Arial"/>
                        </a:rPr>
                        <a:t>.r</a:t>
                      </a:r>
                      <a:r>
                        <a:rPr lang="de-DE" sz="1400" kern="150" dirty="0">
                          <a:latin typeface="Gill Sans MT"/>
                          <a:ea typeface="Times New Roman"/>
                          <a:cs typeface="Arial"/>
                        </a:rPr>
                        <a:t>.</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782788">
                <a:tc>
                  <a:txBody>
                    <a:bodyPr/>
                    <a:lstStyle/>
                    <a:p>
                      <a:pPr>
                        <a:lnSpc>
                          <a:spcPct val="115000"/>
                        </a:lnSpc>
                        <a:spcAft>
                          <a:spcPts val="0"/>
                        </a:spcAft>
                      </a:pPr>
                      <a:r>
                        <a:rPr lang="de-DE" sz="1400" kern="150">
                          <a:latin typeface="Gill Sans MT"/>
                          <a:ea typeface="Times New Roman"/>
                          <a:cs typeface="Arial"/>
                        </a:rPr>
                        <a:t>Tematický okruh, předmět:</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de-DE" sz="1400" kern="150" dirty="0" err="1">
                          <a:latin typeface="Gill Sans MT"/>
                          <a:ea typeface="Times New Roman"/>
                          <a:cs typeface="Arial"/>
                        </a:rPr>
                        <a:t>Využívání</a:t>
                      </a:r>
                      <a:r>
                        <a:rPr lang="de-DE" sz="1400" kern="150" dirty="0">
                          <a:latin typeface="Gill Sans MT"/>
                          <a:ea typeface="Times New Roman"/>
                          <a:cs typeface="Arial"/>
                        </a:rPr>
                        <a:t>  </a:t>
                      </a:r>
                      <a:r>
                        <a:rPr lang="de-DE" sz="1400" kern="150" dirty="0" err="1">
                          <a:latin typeface="Gill Sans MT"/>
                          <a:ea typeface="Times New Roman"/>
                          <a:cs typeface="Arial"/>
                        </a:rPr>
                        <a:t>informační</a:t>
                      </a:r>
                      <a:r>
                        <a:rPr lang="de-DE" sz="1400" kern="150" dirty="0">
                          <a:latin typeface="Gill Sans MT"/>
                          <a:ea typeface="Times New Roman"/>
                          <a:cs typeface="Arial"/>
                        </a:rPr>
                        <a:t> a </a:t>
                      </a:r>
                      <a:r>
                        <a:rPr lang="de-DE" sz="1400" kern="150" dirty="0" err="1">
                          <a:latin typeface="Gill Sans MT"/>
                          <a:ea typeface="Times New Roman"/>
                          <a:cs typeface="Arial"/>
                        </a:rPr>
                        <a:t>komunikační</a:t>
                      </a:r>
                      <a:r>
                        <a:rPr lang="de-DE" sz="1400" kern="150" dirty="0">
                          <a:latin typeface="Gill Sans MT"/>
                          <a:ea typeface="Times New Roman"/>
                          <a:cs typeface="Arial"/>
                        </a:rPr>
                        <a:t> </a:t>
                      </a:r>
                      <a:r>
                        <a:rPr lang="de-DE" sz="1400" kern="150" dirty="0" err="1">
                          <a:latin typeface="Gill Sans MT"/>
                          <a:ea typeface="Times New Roman"/>
                          <a:cs typeface="Arial"/>
                        </a:rPr>
                        <a:t>technologie</a:t>
                      </a:r>
                      <a:r>
                        <a:rPr lang="cs-CZ" sz="1400" kern="150" dirty="0">
                          <a:latin typeface="Gill Sans MT"/>
                          <a:ea typeface="Times New Roman"/>
                          <a:cs typeface="Arial"/>
                        </a:rPr>
                        <a:t> (PC, </a:t>
                      </a:r>
                      <a:r>
                        <a:rPr lang="cs-CZ" sz="1400" kern="150" dirty="0" err="1">
                          <a:latin typeface="Gill Sans MT"/>
                          <a:ea typeface="Times New Roman"/>
                          <a:cs typeface="Arial"/>
                        </a:rPr>
                        <a:t>dataprojektor</a:t>
                      </a:r>
                      <a:r>
                        <a:rPr lang="cs-CZ" sz="1400" kern="150" dirty="0">
                          <a:latin typeface="Gill Sans MT"/>
                          <a:ea typeface="Times New Roman"/>
                          <a:cs typeface="Arial"/>
                        </a:rPr>
                        <a:t>) </a:t>
                      </a:r>
                      <a:endParaRPr lang="cs-CZ" sz="1400" dirty="0">
                        <a:latin typeface="Calibri"/>
                        <a:ea typeface="Times New Roman"/>
                        <a:cs typeface="Times New Roman"/>
                      </a:endParaRPr>
                    </a:p>
                    <a:p>
                      <a:pPr>
                        <a:lnSpc>
                          <a:spcPct val="115000"/>
                        </a:lnSpc>
                        <a:spcAft>
                          <a:spcPts val="0"/>
                        </a:spcAft>
                      </a:pPr>
                      <a:r>
                        <a:rPr lang="de-DE" sz="1400" kern="150" dirty="0" err="1">
                          <a:latin typeface="Gill Sans MT"/>
                          <a:ea typeface="Times New Roman"/>
                          <a:cs typeface="Arial"/>
                        </a:rPr>
                        <a:t>Výchova</a:t>
                      </a:r>
                      <a:r>
                        <a:rPr lang="de-DE" sz="1400" kern="150" dirty="0">
                          <a:latin typeface="Gill Sans MT"/>
                          <a:ea typeface="Times New Roman"/>
                          <a:cs typeface="Arial"/>
                        </a:rPr>
                        <a:t> k </a:t>
                      </a:r>
                      <a:r>
                        <a:rPr lang="de-DE" sz="1400" kern="150" dirty="0" err="1">
                          <a:latin typeface="Gill Sans MT"/>
                          <a:ea typeface="Times New Roman"/>
                          <a:cs typeface="Arial"/>
                        </a:rPr>
                        <a:t>volbě</a:t>
                      </a:r>
                      <a:r>
                        <a:rPr lang="de-DE" sz="1400" kern="150" dirty="0">
                          <a:latin typeface="Gill Sans MT"/>
                          <a:ea typeface="Times New Roman"/>
                          <a:cs typeface="Arial"/>
                        </a:rPr>
                        <a:t> </a:t>
                      </a:r>
                      <a:r>
                        <a:rPr lang="de-DE" sz="1400" kern="150" dirty="0" err="1">
                          <a:latin typeface="Gill Sans MT"/>
                          <a:ea typeface="Times New Roman"/>
                          <a:cs typeface="Arial"/>
                        </a:rPr>
                        <a:t>povolání</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240593">
                <a:tc>
                  <a:txBody>
                    <a:bodyPr/>
                    <a:lstStyle/>
                    <a:p>
                      <a:pPr>
                        <a:lnSpc>
                          <a:spcPct val="115000"/>
                        </a:lnSpc>
                        <a:spcAft>
                          <a:spcPts val="0"/>
                        </a:spcAft>
                      </a:pPr>
                      <a:r>
                        <a:rPr lang="de-DE" sz="1400" kern="150">
                          <a:latin typeface="Gill Sans MT"/>
                          <a:ea typeface="Times New Roman"/>
                          <a:cs typeface="Arial"/>
                        </a:rPr>
                        <a:t>Téma:</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cs-CZ" sz="1400" b="1" kern="150" dirty="0" smtClean="0">
                          <a:latin typeface="Times New Roman"/>
                          <a:ea typeface="Andale Sans UI"/>
                          <a:cs typeface="Tahoma"/>
                        </a:rPr>
                        <a:t>Evropské úrovně - ve znalosti</a:t>
                      </a:r>
                      <a:r>
                        <a:rPr lang="cs-CZ" sz="1400" b="1" kern="150" baseline="0" dirty="0" smtClean="0">
                          <a:latin typeface="Times New Roman"/>
                          <a:ea typeface="Andale Sans UI"/>
                          <a:cs typeface="Tahoma"/>
                        </a:rPr>
                        <a:t> </a:t>
                      </a:r>
                      <a:r>
                        <a:rPr lang="cs-CZ" sz="1400" b="1" kern="150" baseline="0" smtClean="0">
                          <a:latin typeface="Times New Roman"/>
                          <a:ea typeface="Andale Sans UI"/>
                          <a:cs typeface="Tahoma"/>
                        </a:rPr>
                        <a:t>a užití cizích </a:t>
                      </a:r>
                      <a:r>
                        <a:rPr lang="cs-CZ" sz="1400" b="1" kern="150" baseline="0" dirty="0" smtClean="0">
                          <a:latin typeface="Times New Roman"/>
                          <a:ea typeface="Andale Sans UI"/>
                          <a:cs typeface="Tahoma"/>
                        </a:rPr>
                        <a:t>jazyků</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361135">
                <a:tc>
                  <a:txBody>
                    <a:bodyPr/>
                    <a:lstStyle/>
                    <a:p>
                      <a:pPr>
                        <a:lnSpc>
                          <a:spcPct val="115000"/>
                        </a:lnSpc>
                        <a:spcAft>
                          <a:spcPts val="0"/>
                        </a:spcAft>
                      </a:pPr>
                      <a:r>
                        <a:rPr lang="de-DE" sz="1400" kern="150">
                          <a:latin typeface="Gill Sans MT"/>
                          <a:ea typeface="Times New Roman"/>
                          <a:cs typeface="Arial"/>
                        </a:rPr>
                        <a:t>Číslo projektu:</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de-DE" sz="1400" kern="150" dirty="0">
                          <a:latin typeface="Gill Sans MT"/>
                          <a:ea typeface="Times New Roman"/>
                          <a:cs typeface="Arial"/>
                        </a:rPr>
                        <a:t>CZ.1.07/1.4.00/21.2336</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252401">
                <a:tc>
                  <a:txBody>
                    <a:bodyPr/>
                    <a:lstStyle/>
                    <a:p>
                      <a:pPr>
                        <a:lnSpc>
                          <a:spcPct val="115000"/>
                        </a:lnSpc>
                        <a:spcAft>
                          <a:spcPts val="0"/>
                        </a:spcAft>
                      </a:pPr>
                      <a:r>
                        <a:rPr lang="de-DE" sz="1400" kern="150">
                          <a:latin typeface="Gill Sans MT"/>
                          <a:ea typeface="Times New Roman"/>
                          <a:cs typeface="Arial"/>
                        </a:rPr>
                        <a:t>Datum:</a:t>
                      </a:r>
                      <a:r>
                        <a:rPr lang="de-DE" sz="1400" kern="150">
                          <a:latin typeface="Times New Roman"/>
                          <a:ea typeface="Andale Sans UI"/>
                          <a:cs typeface="Tahoma"/>
                        </a:rPr>
                        <a:t> </a:t>
                      </a:r>
                      <a:endParaRPr lang="cs-CZ" sz="140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cs-CZ" sz="1400" b="1" kern="150" smtClean="0">
                          <a:latin typeface="Gill Sans MT"/>
                          <a:ea typeface="Times New Roman"/>
                          <a:cs typeface="Arial"/>
                        </a:rPr>
                        <a:t>27.1.2013</a:t>
                      </a:r>
                      <a:r>
                        <a:rPr lang="cs-CZ" sz="1400" b="1" kern="150" smtClean="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r>
              <a:tr h="1849463">
                <a:tc>
                  <a:txBody>
                    <a:bodyPr/>
                    <a:lstStyle/>
                    <a:p>
                      <a:pPr>
                        <a:lnSpc>
                          <a:spcPct val="115000"/>
                        </a:lnSpc>
                        <a:spcAft>
                          <a:spcPts val="0"/>
                        </a:spcAft>
                      </a:pPr>
                      <a:r>
                        <a:rPr lang="de-DE" sz="1400" kern="150" dirty="0" err="1">
                          <a:latin typeface="Gill Sans MT"/>
                          <a:ea typeface="Times New Roman"/>
                          <a:cs typeface="Arial"/>
                        </a:rPr>
                        <a:t>Anotace</a:t>
                      </a:r>
                      <a:r>
                        <a:rPr lang="de-DE" sz="1400" kern="150" dirty="0">
                          <a:latin typeface="Gill Sans MT"/>
                          <a:ea typeface="Times New Roman"/>
                          <a:cs typeface="Arial"/>
                        </a:rPr>
                        <a:t>:</a:t>
                      </a:r>
                      <a:r>
                        <a:rPr lang="de-DE" sz="1400" kern="150" dirty="0">
                          <a:latin typeface="Times New Roman"/>
                          <a:ea typeface="Andale Sans UI"/>
                          <a:cs typeface="Tahoma"/>
                        </a:rPr>
                        <a:t> </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EEF1"/>
                    </a:solidFill>
                  </a:tcPr>
                </a:tc>
                <a:tc>
                  <a:txBody>
                    <a:bodyPr/>
                    <a:lstStyle/>
                    <a:p>
                      <a:pPr>
                        <a:lnSpc>
                          <a:spcPct val="115000"/>
                        </a:lnSpc>
                        <a:spcAft>
                          <a:spcPts val="0"/>
                        </a:spcAft>
                      </a:pPr>
                      <a:r>
                        <a:rPr lang="cs-CZ" sz="1400" kern="150" dirty="0">
                          <a:latin typeface="Gill Sans MT"/>
                          <a:ea typeface="Times New Roman"/>
                          <a:cs typeface="Arial"/>
                        </a:rPr>
                        <a:t>Žáci se seznámí s průběhem  a formami </a:t>
                      </a:r>
                      <a:r>
                        <a:rPr lang="cs-CZ" sz="1400" kern="150" dirty="0" smtClean="0">
                          <a:latin typeface="Gill Sans MT"/>
                          <a:ea typeface="Times New Roman"/>
                          <a:cs typeface="Arial"/>
                        </a:rPr>
                        <a:t>pohovoru v cizím jazyce. Zkusí </a:t>
                      </a:r>
                      <a:r>
                        <a:rPr lang="cs-CZ" sz="1400" kern="150" dirty="0">
                          <a:latin typeface="Gill Sans MT"/>
                          <a:ea typeface="Times New Roman"/>
                          <a:cs typeface="Arial"/>
                        </a:rPr>
                        <a:t>si v modelových </a:t>
                      </a:r>
                      <a:endParaRPr lang="cs-CZ" sz="1400" dirty="0">
                        <a:latin typeface="Calibri"/>
                        <a:ea typeface="Times New Roman"/>
                        <a:cs typeface="Times New Roman"/>
                      </a:endParaRPr>
                    </a:p>
                    <a:p>
                      <a:pPr>
                        <a:lnSpc>
                          <a:spcPct val="115000"/>
                        </a:lnSpc>
                        <a:spcAft>
                          <a:spcPts val="0"/>
                        </a:spcAft>
                      </a:pPr>
                      <a:r>
                        <a:rPr lang="cs-CZ" sz="1400" kern="150" dirty="0">
                          <a:latin typeface="Gill Sans MT"/>
                          <a:ea typeface="Times New Roman"/>
                          <a:cs typeface="Arial"/>
                        </a:rPr>
                        <a:t>situacích klást otázky či odpovídat na ně. </a:t>
                      </a:r>
                      <a:r>
                        <a:rPr lang="cs-CZ" sz="1400" kern="150" dirty="0" smtClean="0">
                          <a:latin typeface="Gill Sans MT"/>
                          <a:ea typeface="Times New Roman"/>
                          <a:cs typeface="Arial"/>
                        </a:rPr>
                        <a:t> </a:t>
                      </a:r>
                    </a:p>
                    <a:p>
                      <a:pPr>
                        <a:lnSpc>
                          <a:spcPct val="115000"/>
                        </a:lnSpc>
                        <a:spcAft>
                          <a:spcPts val="0"/>
                        </a:spcAft>
                      </a:pPr>
                      <a:endParaRPr lang="cs-CZ" sz="1400" dirty="0">
                        <a:latin typeface="Calibri"/>
                        <a:ea typeface="Times New Roman"/>
                        <a:cs typeface="Times New Roman"/>
                      </a:endParaRPr>
                    </a:p>
                    <a:p>
                      <a:pPr>
                        <a:lnSpc>
                          <a:spcPct val="115000"/>
                        </a:lnSpc>
                        <a:spcAft>
                          <a:spcPts val="0"/>
                        </a:spcAft>
                      </a:pPr>
                      <a:r>
                        <a:rPr lang="cs-CZ" sz="1400" kern="150" dirty="0">
                          <a:latin typeface="Gill Sans MT"/>
                          <a:ea typeface="Times New Roman"/>
                          <a:cs typeface="Arial"/>
                        </a:rPr>
                        <a:t>V prezentaci použity zdroje</a:t>
                      </a:r>
                      <a:r>
                        <a:rPr lang="cs-CZ" sz="1400" kern="150" dirty="0" smtClean="0">
                          <a:latin typeface="Gill Sans MT"/>
                          <a:ea typeface="Times New Roman"/>
                          <a:cs typeface="Arial"/>
                        </a:rPr>
                        <a:t>:    CEF – Společný evropský referenční rámec pro jazyky</a:t>
                      </a:r>
                      <a:endParaRPr lang="cs-CZ" sz="1400" dirty="0">
                        <a:latin typeface="Calibri"/>
                        <a:ea typeface="Times New Roman"/>
                        <a:cs typeface="Times New Roman"/>
                      </a:endParaRPr>
                    </a:p>
                  </a:txBody>
                  <a:tcPr marL="44335" marR="44335" marT="6158"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r>
            </a:tbl>
          </a:graphicData>
        </a:graphic>
      </p:graphicFrame>
      <p:sp>
        <p:nvSpPr>
          <p:cNvPr id="3"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1025" name="Picture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116632"/>
            <a:ext cx="6083300" cy="1485900"/>
          </a:xfrm>
          <a:prstGeom prst="rect">
            <a:avLst/>
          </a:prstGeom>
          <a:solidFill>
            <a:srgbClr val="FFFFFF"/>
          </a:solid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04664"/>
            <a:ext cx="8229600" cy="738320"/>
          </a:xfrm>
        </p:spPr>
        <p:txBody>
          <a:bodyPr>
            <a:normAutofit/>
          </a:bodyPr>
          <a:lstStyle/>
          <a:p>
            <a:r>
              <a:rPr lang="cs-CZ" sz="2800" b="1" dirty="0" smtClean="0">
                <a:solidFill>
                  <a:srgbClr val="FF0000"/>
                </a:solidFill>
              </a:rPr>
              <a:t>Evropské úrovně  </a:t>
            </a:r>
            <a:r>
              <a:rPr lang="cs-CZ" sz="1800" dirty="0" smtClean="0"/>
              <a:t>–  ve znalosti a užívání </a:t>
            </a:r>
            <a:r>
              <a:rPr lang="cs-CZ" sz="1800" b="1" u="sng" dirty="0" smtClean="0"/>
              <a:t>cizího jazyka</a:t>
            </a:r>
            <a:endParaRPr lang="cs-CZ" sz="1800" b="1" u="sng" dirty="0"/>
          </a:p>
        </p:txBody>
      </p:sp>
      <p:sp>
        <p:nvSpPr>
          <p:cNvPr id="3" name="Obdélník 2"/>
          <p:cNvSpPr/>
          <p:nvPr/>
        </p:nvSpPr>
        <p:spPr>
          <a:xfrm>
            <a:off x="357158" y="2000240"/>
            <a:ext cx="8572560" cy="41434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solidFill>
                  <a:schemeClr val="tx1"/>
                </a:solidFill>
              </a:rPr>
              <a:t>	Mezi nejvýznamnější zjištění vyplývající ze studie patří fakt, že ve většině evropských zemí se snižuje věk, ve kterém se žáci začínají cizí jazyky učit. V současné době většina dětí začíná ve věku šest až devět let. Ve většině zemí je výuka alespoň jednoho cizího jazyka povinná již na primární úrovni vzdělávání. Výuka druhého jazyka se obvykle zahajuje později, většinou na nižší sekundární úrovni.</a:t>
            </a:r>
          </a:p>
          <a:p>
            <a:endParaRPr lang="cs-CZ" dirty="0" smtClean="0">
              <a:solidFill>
                <a:schemeClr val="tx1"/>
              </a:solidFill>
            </a:endParaRPr>
          </a:p>
          <a:p>
            <a:r>
              <a:rPr lang="cs-CZ" dirty="0" smtClean="0">
                <a:solidFill>
                  <a:schemeClr val="tx1"/>
                </a:solidFill>
              </a:rPr>
              <a:t>	Nikoho nejspíše nepřekvapí zjištění, že nejčastěji vyučovaným cizím jazykem je ve většině zemí angličtina, kterou se učí stále větší počet dětí. To platí i pro Českou republiku, kde se ve školním roce 2009/10 angličtinu učilo 61,6 % žáků již na primární úrovni vzdělávání. Dalšími nejčastěji vyučovanými jazyky jsou němčina a francouzština, následuje španělština a v menším počtu zemí také italština nebo ruština.</a:t>
            </a:r>
            <a:endParaRPr lang="cs-CZ" dirty="0">
              <a:solidFill>
                <a:schemeClr val="tx1"/>
              </a:solidFill>
            </a:endParaRPr>
          </a:p>
        </p:txBody>
      </p:sp>
      <p:sp>
        <p:nvSpPr>
          <p:cNvPr id="4" name="TextovéPole 3"/>
          <p:cNvSpPr txBox="1"/>
          <p:nvPr/>
        </p:nvSpPr>
        <p:spPr>
          <a:xfrm>
            <a:off x="142844" y="1142984"/>
            <a:ext cx="9001156" cy="369332"/>
          </a:xfrm>
          <a:prstGeom prst="rect">
            <a:avLst/>
          </a:prstGeom>
          <a:noFill/>
        </p:spPr>
        <p:txBody>
          <a:bodyPr wrap="square" rtlCol="0">
            <a:spAutoFit/>
          </a:bodyPr>
          <a:lstStyle/>
          <a:p>
            <a:r>
              <a:rPr lang="cs-CZ" dirty="0" smtClean="0">
                <a:hlinkClick r:id="rId2"/>
              </a:rPr>
              <a:t>http://kariera.ihned.</a:t>
            </a:r>
            <a:r>
              <a:rPr lang="cs-CZ" dirty="0" err="1" smtClean="0">
                <a:hlinkClick r:id="rId2"/>
              </a:rPr>
              <a:t>cz</a:t>
            </a:r>
            <a:r>
              <a:rPr lang="cs-CZ" dirty="0" smtClean="0">
                <a:hlinkClick r:id="rId2"/>
              </a:rPr>
              <a:t>/c3-59088430-q00000_d-59088430-</a:t>
            </a:r>
            <a:r>
              <a:rPr lang="cs-CZ" dirty="0" err="1" smtClean="0">
                <a:hlinkClick r:id="rId2"/>
              </a:rPr>
              <a:t>vyuka</a:t>
            </a:r>
            <a:r>
              <a:rPr lang="cs-CZ" dirty="0" smtClean="0">
                <a:hlinkClick r:id="rId2"/>
              </a:rPr>
              <a:t>-jazyku-v-</a:t>
            </a:r>
            <a:r>
              <a:rPr lang="cs-CZ" dirty="0" err="1" smtClean="0">
                <a:hlinkClick r:id="rId2"/>
              </a:rPr>
              <a:t>evrope</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85818"/>
          </a:xfrm>
        </p:spPr>
        <p:txBody>
          <a:bodyPr>
            <a:normAutofit/>
          </a:bodyPr>
          <a:lstStyle/>
          <a:p>
            <a:pPr algn="ctr"/>
            <a:r>
              <a:rPr lang="cs-CZ" sz="3200" b="1" dirty="0" smtClean="0">
                <a:solidFill>
                  <a:srgbClr val="FF0000"/>
                </a:solidFill>
              </a:rPr>
              <a:t>Úroveň   A1</a:t>
            </a:r>
            <a:endParaRPr lang="cs-CZ" sz="3200" b="1" dirty="0">
              <a:solidFill>
                <a:srgbClr val="FF0000"/>
              </a:solidFill>
            </a:endParaRPr>
          </a:p>
        </p:txBody>
      </p:sp>
      <p:sp>
        <p:nvSpPr>
          <p:cNvPr id="3" name="Obdélník 2"/>
          <p:cNvSpPr/>
          <p:nvPr/>
        </p:nvSpPr>
        <p:spPr>
          <a:xfrm>
            <a:off x="214282" y="1000108"/>
            <a:ext cx="8786874"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endParaRPr lang="cs-CZ" dirty="0" smtClean="0">
              <a:solidFill>
                <a:srgbClr val="00B050"/>
              </a:solidFill>
            </a:endParaRPr>
          </a:p>
          <a:p>
            <a:r>
              <a:rPr lang="cs-CZ" sz="2000" b="1" dirty="0" smtClean="0">
                <a:solidFill>
                  <a:srgbClr val="00B050"/>
                </a:solidFill>
              </a:rPr>
              <a:t>	POROZUMĚNÍ</a:t>
            </a:r>
            <a:endParaRPr lang="cs-CZ" sz="2000" dirty="0" smtClean="0">
              <a:solidFill>
                <a:srgbClr val="00B050"/>
              </a:solidFill>
            </a:endParaRPr>
          </a:p>
          <a:p>
            <a:r>
              <a:rPr lang="cs-CZ" i="1" u="sng" dirty="0" smtClean="0">
                <a:solidFill>
                  <a:schemeClr val="tx1"/>
                </a:solidFill>
              </a:rPr>
              <a:t>Poslech</a:t>
            </a:r>
            <a:r>
              <a:rPr lang="cs-CZ" dirty="0" smtClean="0">
                <a:solidFill>
                  <a:schemeClr val="tx1"/>
                </a:solidFill>
              </a:rPr>
              <a:t> – rozumí známým slovům, základním frázím</a:t>
            </a:r>
          </a:p>
          <a:p>
            <a:endParaRPr lang="cs-CZ" dirty="0" smtClean="0">
              <a:solidFill>
                <a:schemeClr val="tx1"/>
              </a:solidFill>
            </a:endParaRPr>
          </a:p>
          <a:p>
            <a:r>
              <a:rPr lang="cs-CZ" i="1" u="sng" dirty="0" smtClean="0">
                <a:solidFill>
                  <a:schemeClr val="tx1"/>
                </a:solidFill>
              </a:rPr>
              <a:t>Čtení</a:t>
            </a:r>
            <a:r>
              <a:rPr lang="cs-CZ" dirty="0" smtClean="0">
                <a:solidFill>
                  <a:schemeClr val="tx1"/>
                </a:solidFill>
              </a:rPr>
              <a:t> – rozumí známým slovům a jednoduchým větám (vývěsky, plakáty, katalogy…)</a:t>
            </a:r>
          </a:p>
          <a:p>
            <a:r>
              <a:rPr lang="cs-CZ" dirty="0" smtClean="0">
                <a:solidFill>
                  <a:schemeClr val="tx1"/>
                </a:solidFill>
              </a:rPr>
              <a:t>  </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2786058"/>
            <a:ext cx="8786874" cy="250033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jednoduchým pomalým způsobem se domluví, klade nebo  </a:t>
            </a:r>
          </a:p>
          <a:p>
            <a:r>
              <a:rPr lang="cs-CZ" dirty="0" smtClean="0">
                <a:solidFill>
                  <a:schemeClr val="tx1"/>
                </a:solidFill>
              </a:rPr>
              <a:t>        odpovídá na jednoduché otázky  (základní potřeby, věci, vlastní osoba, rodina…)</a:t>
            </a:r>
          </a:p>
          <a:p>
            <a:endParaRPr lang="cs-CZ" i="1" u="sng" dirty="0" smtClean="0">
              <a:solidFill>
                <a:schemeClr val="tx1"/>
              </a:solidFill>
            </a:endParaRPr>
          </a:p>
          <a:p>
            <a:r>
              <a:rPr lang="cs-CZ" i="1" u="sng" dirty="0" smtClean="0">
                <a:solidFill>
                  <a:schemeClr val="tx1"/>
                </a:solidFill>
              </a:rPr>
              <a:t>Samostatný ústní projev </a:t>
            </a:r>
            <a:r>
              <a:rPr lang="cs-CZ" dirty="0" smtClean="0">
                <a:solidFill>
                  <a:schemeClr val="tx1"/>
                </a:solidFill>
              </a:rPr>
              <a:t>– jednoduchými frázemi popíše svůj život, rodinu, známé</a:t>
            </a:r>
          </a:p>
          <a:p>
            <a:r>
              <a:rPr lang="cs-CZ" dirty="0" smtClean="0">
                <a:solidFill>
                  <a:schemeClr val="tx1"/>
                </a:solidFill>
              </a:rPr>
              <a:t>        lidi,  místo bydliště…</a:t>
            </a:r>
          </a:p>
          <a:p>
            <a:endParaRPr lang="cs-CZ" dirty="0" smtClean="0">
              <a:solidFill>
                <a:schemeClr val="tx1"/>
              </a:solidFill>
            </a:endParaRPr>
          </a:p>
          <a:p>
            <a:endParaRPr lang="cs-CZ" dirty="0" smtClean="0">
              <a:solidFill>
                <a:schemeClr val="tx1"/>
              </a:solidFill>
            </a:endParaRPr>
          </a:p>
          <a:p>
            <a:endParaRPr lang="cs-CZ" dirty="0" smtClean="0">
              <a:solidFill>
                <a:schemeClr val="tx1"/>
              </a:solidFill>
            </a:endParaRP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429264"/>
            <a:ext cx="8786874" cy="121444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napíše stručný jednoduchý text (přání, pozdrav…), vyplní formulář</a:t>
            </a:r>
          </a:p>
          <a:p>
            <a:r>
              <a:rPr lang="cs-CZ" dirty="0" smtClean="0">
                <a:solidFill>
                  <a:schemeClr val="tx1"/>
                </a:solidFill>
              </a:rPr>
              <a:t>        (osobní údaje, adresu…) </a:t>
            </a:r>
            <a:endParaRPr lang="cs-CZ" dirty="0">
              <a:solidFill>
                <a:schemeClr val="tx1"/>
              </a:solidFill>
            </a:endParaRPr>
          </a:p>
        </p:txBody>
      </p:sp>
      <p:sp>
        <p:nvSpPr>
          <p:cNvPr id="7" name="Obdélník 6"/>
          <p:cNvSpPr/>
          <p:nvPr/>
        </p:nvSpPr>
        <p:spPr>
          <a:xfrm>
            <a:off x="500034" y="4714884"/>
            <a:ext cx="8286808" cy="3571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1400" b="1" i="1" dirty="0" err="1" smtClean="0">
                <a:solidFill>
                  <a:srgbClr val="0070C0"/>
                </a:solidFill>
              </a:rPr>
              <a:t>Samostat.úkol</a:t>
            </a:r>
            <a:r>
              <a:rPr lang="cs-CZ" sz="1400" b="1" i="1" dirty="0" smtClean="0">
                <a:solidFill>
                  <a:srgbClr val="0070C0"/>
                </a:solidFill>
              </a:rPr>
              <a:t>:     připrav si jednoduchou prezentaci své osoby před „přijímací komisí“ </a:t>
            </a:r>
            <a:endParaRPr lang="cs-CZ" sz="1400" b="1" i="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bg/>
                                          </p:spTgt>
                                        </p:tgtEl>
                                        <p:attrNameLst>
                                          <p:attrName>style.visibility</p:attrName>
                                        </p:attrNameLst>
                                      </p:cBhvr>
                                      <p:to>
                                        <p:strVal val="visible"/>
                                      </p:to>
                                    </p:set>
                                    <p:anim calcmode="lin" valueType="num">
                                      <p:cBhvr additive="base">
                                        <p:cTn id="4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anim calcmode="lin" valueType="num">
                                      <p:cBhvr additive="base">
                                        <p:cTn id="7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8" end="8"/>
                                            </p:txEl>
                                          </p:spTgt>
                                        </p:tgtEl>
                                        <p:attrNameLst>
                                          <p:attrName>style.visibility</p:attrName>
                                        </p:attrNameLst>
                                      </p:cBhvr>
                                      <p:to>
                                        <p:strVal val="visible"/>
                                      </p:to>
                                    </p:set>
                                    <p:anim calcmode="lin" valueType="num">
                                      <p:cBhvr additive="base">
                                        <p:cTn id="8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13" end="13"/>
                                            </p:txEl>
                                          </p:spTgt>
                                        </p:tgtEl>
                                        <p:attrNameLst>
                                          <p:attrName>style.visibility</p:attrName>
                                        </p:attrNameLst>
                                      </p:cBhvr>
                                      <p:to>
                                        <p:strVal val="visible"/>
                                      </p:to>
                                    </p:set>
                                    <p:anim calcmode="lin" valueType="num">
                                      <p:cBhvr additive="base">
                                        <p:cTn id="91"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bg/>
                                          </p:spTgt>
                                        </p:tgtEl>
                                        <p:attrNameLst>
                                          <p:attrName>style.visibility</p:attrName>
                                        </p:attrNameLst>
                                      </p:cBhvr>
                                      <p:to>
                                        <p:strVal val="visible"/>
                                      </p:to>
                                    </p:set>
                                    <p:anim calcmode="lin" valueType="num">
                                      <p:cBhvr additive="base">
                                        <p:cTn id="9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0" end="0"/>
                                            </p:txEl>
                                          </p:spTgt>
                                        </p:tgtEl>
                                        <p:attrNameLst>
                                          <p:attrName>style.visibility</p:attrName>
                                        </p:attrNameLst>
                                      </p:cBhvr>
                                      <p:to>
                                        <p:strVal val="visible"/>
                                      </p:to>
                                    </p:set>
                                    <p:anim calcmode="lin" valueType="num">
                                      <p:cBhvr additive="base">
                                        <p:cTn id="10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1" end="1"/>
                                            </p:txEl>
                                          </p:spTgt>
                                        </p:tgtEl>
                                        <p:attrNameLst>
                                          <p:attrName>style.visibility</p:attrName>
                                        </p:attrNameLst>
                                      </p:cBhvr>
                                      <p:to>
                                        <p:strVal val="visible"/>
                                      </p:to>
                                    </p:set>
                                    <p:anim calcmode="lin" valueType="num">
                                      <p:cBhvr additive="base">
                                        <p:cTn id="10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5">
                                            <p:txEl>
                                              <p:pRg st="2" end="2"/>
                                            </p:txEl>
                                          </p:spTgt>
                                        </p:tgtEl>
                                        <p:attrNameLst>
                                          <p:attrName>style.visibility</p:attrName>
                                        </p:attrNameLst>
                                      </p:cBhvr>
                                      <p:to>
                                        <p:strVal val="visible"/>
                                      </p:to>
                                    </p:set>
                                    <p:anim calcmode="lin" valueType="num">
                                      <p:cBhvr additive="base">
                                        <p:cTn id="1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7">
                                            <p:txEl>
                                              <p:pRg st="0" end="0"/>
                                            </p:txEl>
                                          </p:spTgt>
                                        </p:tgtEl>
                                        <p:attrNameLst>
                                          <p:attrName>style.visibility</p:attrName>
                                        </p:attrNameLst>
                                      </p:cBhvr>
                                      <p:to>
                                        <p:strVal val="visible"/>
                                      </p:to>
                                    </p:set>
                                    <p:anim calcmode="lin" valueType="num">
                                      <p:cBhvr additive="base">
                                        <p:cTn id="12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85818"/>
          </a:xfrm>
        </p:spPr>
        <p:txBody>
          <a:bodyPr>
            <a:normAutofit/>
          </a:bodyPr>
          <a:lstStyle/>
          <a:p>
            <a:pPr algn="ctr"/>
            <a:r>
              <a:rPr lang="cs-CZ" sz="3200" b="1" dirty="0" smtClean="0">
                <a:solidFill>
                  <a:srgbClr val="FF0000"/>
                </a:solidFill>
              </a:rPr>
              <a:t>Úroveň   A 2</a:t>
            </a:r>
            <a:endParaRPr lang="cs-CZ" sz="3200" b="1" dirty="0">
              <a:solidFill>
                <a:srgbClr val="FF0000"/>
              </a:solidFill>
            </a:endParaRPr>
          </a:p>
        </p:txBody>
      </p:sp>
      <p:sp>
        <p:nvSpPr>
          <p:cNvPr id="3" name="Obdélník 2"/>
          <p:cNvSpPr/>
          <p:nvPr/>
        </p:nvSpPr>
        <p:spPr>
          <a:xfrm>
            <a:off x="214282" y="1285860"/>
            <a:ext cx="8786874" cy="157163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endParaRPr lang="cs-CZ" dirty="0" smtClean="0">
              <a:solidFill>
                <a:srgbClr val="00B050"/>
              </a:solidFill>
            </a:endParaRPr>
          </a:p>
          <a:p>
            <a:r>
              <a:rPr lang="cs-CZ" sz="2000" b="1" dirty="0" smtClean="0">
                <a:solidFill>
                  <a:srgbClr val="00B050"/>
                </a:solidFill>
              </a:rPr>
              <a:t>	POROZUMĚNÍ</a:t>
            </a:r>
            <a:endParaRPr lang="cs-CZ" sz="2000" dirty="0" smtClean="0">
              <a:solidFill>
                <a:srgbClr val="00B050"/>
              </a:solidFill>
            </a:endParaRPr>
          </a:p>
          <a:p>
            <a:r>
              <a:rPr lang="cs-CZ" i="1" u="sng" dirty="0" smtClean="0">
                <a:solidFill>
                  <a:schemeClr val="tx1"/>
                </a:solidFill>
              </a:rPr>
              <a:t>Poslech</a:t>
            </a:r>
            <a:r>
              <a:rPr lang="cs-CZ" dirty="0" smtClean="0">
                <a:solidFill>
                  <a:schemeClr val="tx1"/>
                </a:solidFill>
              </a:rPr>
              <a:t> – rozumí běžné slovní zásobě a frázím (vlastní osoba – rodina, práce…)</a:t>
            </a:r>
          </a:p>
          <a:p>
            <a:r>
              <a:rPr lang="cs-CZ" dirty="0" smtClean="0">
                <a:solidFill>
                  <a:schemeClr val="tx1"/>
                </a:solidFill>
              </a:rPr>
              <a:t>               - porozumí jednoduchým zprávám a hlášením</a:t>
            </a:r>
          </a:p>
          <a:p>
            <a:r>
              <a:rPr lang="cs-CZ" i="1" u="sng" dirty="0" smtClean="0">
                <a:solidFill>
                  <a:schemeClr val="tx1"/>
                </a:solidFill>
              </a:rPr>
              <a:t>Čtení</a:t>
            </a:r>
            <a:r>
              <a:rPr lang="cs-CZ" dirty="0" smtClean="0">
                <a:solidFill>
                  <a:schemeClr val="tx1"/>
                </a:solidFill>
              </a:rPr>
              <a:t> – 	rozumí krátkým textům a jednoduchým větám, informacím (inzeráty, 	jídelní  lístky, jízdní řády …), jednoduchým dopisům </a:t>
            </a:r>
          </a:p>
          <a:p>
            <a:r>
              <a:rPr lang="cs-CZ" dirty="0" smtClean="0">
                <a:solidFill>
                  <a:schemeClr val="tx1"/>
                </a:solidFill>
              </a:rPr>
              <a:t>  </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3214686"/>
            <a:ext cx="8929718" cy="207170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jednoduchým  způsobem komunikuje  v běžných životních situacích,</a:t>
            </a:r>
          </a:p>
          <a:p>
            <a:r>
              <a:rPr lang="cs-CZ" dirty="0" smtClean="0">
                <a:solidFill>
                  <a:schemeClr val="tx1"/>
                </a:solidFill>
              </a:rPr>
              <a:t>	vyměňuje si informace o známých tématech a činnostech, zvládne 	jednoduchou společenskou konverzaci</a:t>
            </a:r>
          </a:p>
          <a:p>
            <a:r>
              <a:rPr lang="cs-CZ" i="1" u="sng" dirty="0" smtClean="0">
                <a:solidFill>
                  <a:schemeClr val="tx1"/>
                </a:solidFill>
              </a:rPr>
              <a:t>Samostatný ústní projev </a:t>
            </a:r>
            <a:r>
              <a:rPr lang="cs-CZ" dirty="0" smtClean="0">
                <a:solidFill>
                  <a:schemeClr val="tx1"/>
                </a:solidFill>
              </a:rPr>
              <a:t> - používá základní fráze v popisu své osoby (vlastní rodiny, 	vzdělání, zájmů, zaměstnání, životních podmínek… )</a:t>
            </a: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429264"/>
            <a:ext cx="8929718" cy="121444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krátké poznámky a zprávy o svých základních potřebách (žádost…)</a:t>
            </a:r>
          </a:p>
          <a:p>
            <a:r>
              <a:rPr lang="cs-CZ" dirty="0" smtClean="0">
                <a:solidFill>
                  <a:schemeClr val="tx1"/>
                </a:solidFill>
              </a:rPr>
              <a:t>	napíše jednoduchý osobní dopis (poděkování…)</a:t>
            </a:r>
            <a:endParaRPr lang="cs-CZ"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 calcmode="lin" valueType="num">
                                      <p:cBhvr additive="base">
                                        <p:cTn id="49" dur="500" fill="hold"/>
                                        <p:tgtEl>
                                          <p:spTgt spid="4">
                                            <p:bg/>
                                          </p:spTgt>
                                        </p:tgtEl>
                                        <p:attrNameLst>
                                          <p:attrName>ppt_x</p:attrName>
                                        </p:attrNameLst>
                                      </p:cBhvr>
                                      <p:tavLst>
                                        <p:tav tm="0">
                                          <p:val>
                                            <p:strVal val="#ppt_x"/>
                                          </p:val>
                                        </p:tav>
                                        <p:tav tm="100000">
                                          <p:val>
                                            <p:strVal val="#ppt_x"/>
                                          </p:val>
                                        </p:tav>
                                      </p:tavLst>
                                    </p:anim>
                                    <p:anim calcmode="lin" valueType="num">
                                      <p:cBhvr additive="base">
                                        <p:cTn id="50"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anim calcmode="lin" valueType="num">
                                      <p:cBhvr additive="base">
                                        <p:cTn id="5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 calcmode="lin" valueType="num">
                                      <p:cBhvr additive="base">
                                        <p:cTn id="6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anim calcmode="lin" valueType="num">
                                      <p:cBhvr additive="base">
                                        <p:cTn id="6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4" end="4"/>
                                            </p:txEl>
                                          </p:spTgt>
                                        </p:tgtEl>
                                        <p:attrNameLst>
                                          <p:attrName>style.visibility</p:attrName>
                                        </p:attrNameLst>
                                      </p:cBhvr>
                                      <p:to>
                                        <p:strVal val="visible"/>
                                      </p:to>
                                    </p:set>
                                    <p:anim calcmode="lin" valueType="num">
                                      <p:cBhvr additive="base">
                                        <p:cTn id="7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 calcmode="lin" valueType="num">
                                      <p:cBhvr additive="base">
                                        <p:cTn id="7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7" end="7"/>
                                            </p:txEl>
                                          </p:spTgt>
                                        </p:tgtEl>
                                        <p:attrNameLst>
                                          <p:attrName>style.visibility</p:attrName>
                                        </p:attrNameLst>
                                      </p:cBhvr>
                                      <p:to>
                                        <p:strVal val="visible"/>
                                      </p:to>
                                    </p:set>
                                    <p:anim calcmode="lin" valueType="num">
                                      <p:cBhvr additive="base">
                                        <p:cTn id="8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bg/>
                                          </p:spTgt>
                                        </p:tgtEl>
                                        <p:attrNameLst>
                                          <p:attrName>style.visibility</p:attrName>
                                        </p:attrNameLst>
                                      </p:cBhvr>
                                      <p:to>
                                        <p:strVal val="visible"/>
                                      </p:to>
                                    </p:set>
                                    <p:anim calcmode="lin" valueType="num">
                                      <p:cBhvr additive="base">
                                        <p:cTn id="91" dur="500" fill="hold"/>
                                        <p:tgtEl>
                                          <p:spTgt spid="5">
                                            <p:bg/>
                                          </p:spTgt>
                                        </p:tgtEl>
                                        <p:attrNameLst>
                                          <p:attrName>ppt_x</p:attrName>
                                        </p:attrNameLst>
                                      </p:cBhvr>
                                      <p:tavLst>
                                        <p:tav tm="0">
                                          <p:val>
                                            <p:strVal val="#ppt_x"/>
                                          </p:val>
                                        </p:tav>
                                        <p:tav tm="100000">
                                          <p:val>
                                            <p:strVal val="#ppt_x"/>
                                          </p:val>
                                        </p:tav>
                                      </p:tavLst>
                                    </p:anim>
                                    <p:anim calcmode="lin" valueType="num">
                                      <p:cBhvr additive="base">
                                        <p:cTn id="92"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0" end="0"/>
                                            </p:txEl>
                                          </p:spTgt>
                                        </p:tgtEl>
                                        <p:attrNameLst>
                                          <p:attrName>style.visibility</p:attrName>
                                        </p:attrNameLst>
                                      </p:cBhvr>
                                      <p:to>
                                        <p:strVal val="visible"/>
                                      </p:to>
                                    </p:set>
                                    <p:anim calcmode="lin" valueType="num">
                                      <p:cBhvr additive="base">
                                        <p:cTn id="9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1" end="1"/>
                                            </p:txEl>
                                          </p:spTgt>
                                        </p:tgtEl>
                                        <p:attrNameLst>
                                          <p:attrName>style.visibility</p:attrName>
                                        </p:attrNameLst>
                                      </p:cBhvr>
                                      <p:to>
                                        <p:strVal val="visible"/>
                                      </p:to>
                                    </p:set>
                                    <p:anim calcmode="lin" valueType="num">
                                      <p:cBhvr additive="base">
                                        <p:cTn id="10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2" end="2"/>
                                            </p:txEl>
                                          </p:spTgt>
                                        </p:tgtEl>
                                        <p:attrNameLst>
                                          <p:attrName>style.visibility</p:attrName>
                                        </p:attrNameLst>
                                      </p:cBhvr>
                                      <p:to>
                                        <p:strVal val="visible"/>
                                      </p:to>
                                    </p:set>
                                    <p:anim calcmode="lin" valueType="num">
                                      <p:cBhvr additive="base">
                                        <p:cTn id="10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85818"/>
          </a:xfrm>
        </p:spPr>
        <p:txBody>
          <a:bodyPr>
            <a:normAutofit/>
          </a:bodyPr>
          <a:lstStyle/>
          <a:p>
            <a:pPr algn="ctr"/>
            <a:r>
              <a:rPr lang="cs-CZ" sz="3200" b="1" dirty="0" smtClean="0">
                <a:solidFill>
                  <a:srgbClr val="0070C0"/>
                </a:solidFill>
              </a:rPr>
              <a:t>Úroveň   B 1</a:t>
            </a:r>
            <a:endParaRPr lang="cs-CZ" sz="3200" b="1" dirty="0">
              <a:solidFill>
                <a:srgbClr val="0070C0"/>
              </a:solidFill>
            </a:endParaRPr>
          </a:p>
        </p:txBody>
      </p:sp>
      <p:sp>
        <p:nvSpPr>
          <p:cNvPr id="3" name="Obdélník 2"/>
          <p:cNvSpPr/>
          <p:nvPr/>
        </p:nvSpPr>
        <p:spPr>
          <a:xfrm>
            <a:off x="214282" y="1071546"/>
            <a:ext cx="8786874"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endParaRPr lang="cs-CZ" dirty="0" smtClean="0">
              <a:solidFill>
                <a:srgbClr val="00B050"/>
              </a:solidFill>
            </a:endParaRPr>
          </a:p>
          <a:p>
            <a:r>
              <a:rPr lang="cs-CZ" sz="2000" b="1" dirty="0" smtClean="0">
                <a:solidFill>
                  <a:srgbClr val="00B050"/>
                </a:solidFill>
              </a:rPr>
              <a:t>	POROZUMĚNÍ</a:t>
            </a:r>
            <a:endParaRPr lang="cs-CZ" sz="2000" dirty="0" smtClean="0">
              <a:solidFill>
                <a:srgbClr val="00B050"/>
              </a:solidFill>
            </a:endParaRPr>
          </a:p>
          <a:p>
            <a:r>
              <a:rPr lang="cs-CZ" i="1" u="sng" dirty="0" smtClean="0">
                <a:solidFill>
                  <a:schemeClr val="tx1"/>
                </a:solidFill>
              </a:rPr>
              <a:t>Poslech</a:t>
            </a:r>
            <a:r>
              <a:rPr lang="cs-CZ" dirty="0" smtClean="0">
                <a:solidFill>
                  <a:schemeClr val="tx1"/>
                </a:solidFill>
              </a:rPr>
              <a:t> – rozumí hlavním myšlenkám o běžných tématech (práce, škola, zájmy… )</a:t>
            </a:r>
          </a:p>
          <a:p>
            <a:r>
              <a:rPr lang="cs-CZ" dirty="0" smtClean="0">
                <a:solidFill>
                  <a:schemeClr val="tx1"/>
                </a:solidFill>
              </a:rPr>
              <a:t>               - porozumí  smyslu tiskových a rozhlasových zpráv (pomalu, spisovně)</a:t>
            </a:r>
          </a:p>
          <a:p>
            <a:r>
              <a:rPr lang="cs-CZ" i="1" u="sng" dirty="0" smtClean="0">
                <a:solidFill>
                  <a:schemeClr val="tx1"/>
                </a:solidFill>
              </a:rPr>
              <a:t>Čtení  </a:t>
            </a:r>
            <a:r>
              <a:rPr lang="cs-CZ" dirty="0" smtClean="0">
                <a:solidFill>
                  <a:schemeClr val="tx1"/>
                </a:solidFill>
              </a:rPr>
              <a:t> – 	rozumí textům a jednoduchým větám o běžném každodenním životě</a:t>
            </a:r>
          </a:p>
          <a:p>
            <a:r>
              <a:rPr lang="cs-CZ" dirty="0" smtClean="0">
                <a:solidFill>
                  <a:schemeClr val="tx1"/>
                </a:solidFill>
              </a:rPr>
              <a:t>	- rozumí popisu událostí, pocitům a přáním  v osobních dopisech</a:t>
            </a:r>
          </a:p>
          <a:p>
            <a:r>
              <a:rPr lang="cs-CZ" dirty="0" smtClean="0">
                <a:solidFill>
                  <a:schemeClr val="tx1"/>
                </a:solidFill>
              </a:rPr>
              <a:t>  </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2928934"/>
            <a:ext cx="8929718" cy="18573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poradí si v komunikaci s lidmi mluvícími tímto jazykem při 	cestování, zapojí se do hovoru o běžných tématech </a:t>
            </a:r>
          </a:p>
          <a:p>
            <a:r>
              <a:rPr lang="cs-CZ" i="1" u="sng" dirty="0" smtClean="0">
                <a:solidFill>
                  <a:schemeClr val="tx1"/>
                </a:solidFill>
              </a:rPr>
              <a:t>Samostatný ústní projev </a:t>
            </a:r>
            <a:r>
              <a:rPr lang="cs-CZ" dirty="0" smtClean="0">
                <a:solidFill>
                  <a:schemeClr val="tx1"/>
                </a:solidFill>
              </a:rPr>
              <a:t> - spojuje základní fráze v popisu vlastních pocitů, zážitků, 	názorů a plánů; umí vyprávět příběh, obsah knihy nebo filmu</a:t>
            </a: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000636"/>
            <a:ext cx="8929718"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napíše jednoduchý souvislý text s oblíbeným či známým tématem, 	napíše osobní dopis o svých prožitých událostech a pocitech</a:t>
            </a:r>
          </a:p>
          <a:p>
            <a:endParaRPr lang="cs-CZ" dirty="0">
              <a:solidFill>
                <a:schemeClr val="tx1"/>
              </a:solidFill>
            </a:endParaRPr>
          </a:p>
        </p:txBody>
      </p:sp>
      <p:sp>
        <p:nvSpPr>
          <p:cNvPr id="6" name="Obdélník 5"/>
          <p:cNvSpPr/>
          <p:nvPr/>
        </p:nvSpPr>
        <p:spPr>
          <a:xfrm>
            <a:off x="285720" y="6143644"/>
            <a:ext cx="8715436" cy="3571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1400" b="1" i="1" dirty="0" smtClean="0">
                <a:solidFill>
                  <a:srgbClr val="0070C0"/>
                </a:solidFill>
              </a:rPr>
              <a:t>Domácí úkol:  napiš krátký dopis známé osobnosti (žádost o fotografii a něco málo o sobě) </a:t>
            </a:r>
            <a:endParaRPr lang="cs-CZ" sz="1400" b="1" i="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bg/>
                                          </p:spTgt>
                                        </p:tgtEl>
                                        <p:attrNameLst>
                                          <p:attrName>style.visibility</p:attrName>
                                        </p:attrNameLst>
                                      </p:cBhvr>
                                      <p:to>
                                        <p:strVal val="visible"/>
                                      </p:to>
                                    </p:set>
                                    <p:anim calcmode="lin" valueType="num">
                                      <p:cBhvr additive="base">
                                        <p:cTn id="55" dur="500" fill="hold"/>
                                        <p:tgtEl>
                                          <p:spTgt spid="4">
                                            <p:bg/>
                                          </p:spTgt>
                                        </p:tgtEl>
                                        <p:attrNameLst>
                                          <p:attrName>ppt_x</p:attrName>
                                        </p:attrNameLst>
                                      </p:cBhvr>
                                      <p:tavLst>
                                        <p:tav tm="0">
                                          <p:val>
                                            <p:strVal val="#ppt_x"/>
                                          </p:val>
                                        </p:tav>
                                        <p:tav tm="100000">
                                          <p:val>
                                            <p:strVal val="#ppt_x"/>
                                          </p:val>
                                        </p:tav>
                                      </p:tavLst>
                                    </p:anim>
                                    <p:anim calcmode="lin" valueType="num">
                                      <p:cBhvr additive="base">
                                        <p:cTn id="56"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1" end="1"/>
                                            </p:txEl>
                                          </p:spTgt>
                                        </p:tgtEl>
                                        <p:attrNameLst>
                                          <p:attrName>style.visibility</p:attrName>
                                        </p:attrNameLst>
                                      </p:cBhvr>
                                      <p:to>
                                        <p:strVal val="visible"/>
                                      </p:to>
                                    </p:set>
                                    <p:anim calcmode="lin" valueType="num">
                                      <p:cBhvr additive="base">
                                        <p:cTn id="6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2" end="2"/>
                                            </p:txEl>
                                          </p:spTgt>
                                        </p:tgtEl>
                                        <p:attrNameLst>
                                          <p:attrName>style.visibility</p:attrName>
                                        </p:attrNameLst>
                                      </p:cBhvr>
                                      <p:to>
                                        <p:strVal val="visible"/>
                                      </p:to>
                                    </p:set>
                                    <p:anim calcmode="lin" valueType="num">
                                      <p:cBhvr additive="base">
                                        <p:cTn id="6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3" end="3"/>
                                            </p:txEl>
                                          </p:spTgt>
                                        </p:tgtEl>
                                        <p:attrNameLst>
                                          <p:attrName>style.visibility</p:attrName>
                                        </p:attrNameLst>
                                      </p:cBhvr>
                                      <p:to>
                                        <p:strVal val="visible"/>
                                      </p:to>
                                    </p:set>
                                    <p:anim calcmode="lin" valueType="num">
                                      <p:cBhvr additive="base">
                                        <p:cTn id="7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 calcmode="lin" valueType="num">
                                      <p:cBhvr additive="base">
                                        <p:cTn id="7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6" end="6"/>
                                            </p:txEl>
                                          </p:spTgt>
                                        </p:tgtEl>
                                        <p:attrNameLst>
                                          <p:attrName>style.visibility</p:attrName>
                                        </p:attrNameLst>
                                      </p:cBhvr>
                                      <p:to>
                                        <p:strVal val="visible"/>
                                      </p:to>
                                    </p:set>
                                    <p:anim calcmode="lin" valueType="num">
                                      <p:cBhvr additive="base">
                                        <p:cTn id="8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bg/>
                                          </p:spTgt>
                                        </p:tgtEl>
                                        <p:attrNameLst>
                                          <p:attrName>style.visibility</p:attrName>
                                        </p:attrNameLst>
                                      </p:cBhvr>
                                      <p:to>
                                        <p:strVal val="visible"/>
                                      </p:to>
                                    </p:set>
                                    <p:anim calcmode="lin" valueType="num">
                                      <p:cBhvr additive="base">
                                        <p:cTn id="91" dur="500" fill="hold"/>
                                        <p:tgtEl>
                                          <p:spTgt spid="5">
                                            <p:bg/>
                                          </p:spTgt>
                                        </p:tgtEl>
                                        <p:attrNameLst>
                                          <p:attrName>ppt_x</p:attrName>
                                        </p:attrNameLst>
                                      </p:cBhvr>
                                      <p:tavLst>
                                        <p:tav tm="0">
                                          <p:val>
                                            <p:strVal val="#ppt_x"/>
                                          </p:val>
                                        </p:tav>
                                        <p:tav tm="100000">
                                          <p:val>
                                            <p:strVal val="#ppt_x"/>
                                          </p:val>
                                        </p:tav>
                                      </p:tavLst>
                                    </p:anim>
                                    <p:anim calcmode="lin" valueType="num">
                                      <p:cBhvr additive="base">
                                        <p:cTn id="92"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0" end="0"/>
                                            </p:txEl>
                                          </p:spTgt>
                                        </p:tgtEl>
                                        <p:attrNameLst>
                                          <p:attrName>style.visibility</p:attrName>
                                        </p:attrNameLst>
                                      </p:cBhvr>
                                      <p:to>
                                        <p:strVal val="visible"/>
                                      </p:to>
                                    </p:set>
                                    <p:anim calcmode="lin" valueType="num">
                                      <p:cBhvr additive="base">
                                        <p:cTn id="9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1" end="1"/>
                                            </p:txEl>
                                          </p:spTgt>
                                        </p:tgtEl>
                                        <p:attrNameLst>
                                          <p:attrName>style.visibility</p:attrName>
                                        </p:attrNameLst>
                                      </p:cBhvr>
                                      <p:to>
                                        <p:strVal val="visible"/>
                                      </p:to>
                                    </p:set>
                                    <p:anim calcmode="lin" valueType="num">
                                      <p:cBhvr additive="base">
                                        <p:cTn id="10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6">
                                            <p:txEl>
                                              <p:pRg st="0" end="0"/>
                                            </p:txEl>
                                          </p:spTgt>
                                        </p:tgtEl>
                                        <p:attrNameLst>
                                          <p:attrName>style.visibility</p:attrName>
                                        </p:attrNameLst>
                                      </p:cBhvr>
                                      <p:to>
                                        <p:strVal val="visible"/>
                                      </p:to>
                                    </p:set>
                                    <p:anim calcmode="lin" valueType="num">
                                      <p:cBhvr additive="base">
                                        <p:cTn id="10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85818"/>
          </a:xfrm>
        </p:spPr>
        <p:txBody>
          <a:bodyPr>
            <a:normAutofit/>
          </a:bodyPr>
          <a:lstStyle/>
          <a:p>
            <a:pPr algn="ctr"/>
            <a:r>
              <a:rPr lang="cs-CZ" sz="3200" b="1" dirty="0" smtClean="0">
                <a:solidFill>
                  <a:srgbClr val="0070C0"/>
                </a:solidFill>
              </a:rPr>
              <a:t>Úroveň   B 2</a:t>
            </a:r>
            <a:endParaRPr lang="cs-CZ" sz="3200" b="1" dirty="0">
              <a:solidFill>
                <a:srgbClr val="FF0000"/>
              </a:solidFill>
            </a:endParaRPr>
          </a:p>
        </p:txBody>
      </p:sp>
      <p:sp>
        <p:nvSpPr>
          <p:cNvPr id="3" name="Obdélník 2"/>
          <p:cNvSpPr/>
          <p:nvPr/>
        </p:nvSpPr>
        <p:spPr>
          <a:xfrm>
            <a:off x="214282" y="1000108"/>
            <a:ext cx="8786874"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endParaRPr lang="cs-CZ" dirty="0" smtClean="0">
              <a:solidFill>
                <a:srgbClr val="00B050"/>
              </a:solidFill>
            </a:endParaRPr>
          </a:p>
          <a:p>
            <a:r>
              <a:rPr lang="cs-CZ" sz="2000" b="1" dirty="0" smtClean="0">
                <a:solidFill>
                  <a:srgbClr val="00B050"/>
                </a:solidFill>
              </a:rPr>
              <a:t>	POROZUMĚNÍ</a:t>
            </a:r>
            <a:endParaRPr lang="cs-CZ" sz="2000" dirty="0" smtClean="0">
              <a:solidFill>
                <a:srgbClr val="00B050"/>
              </a:solidFill>
            </a:endParaRPr>
          </a:p>
          <a:p>
            <a:r>
              <a:rPr lang="cs-CZ" i="1" u="sng" dirty="0" smtClean="0">
                <a:solidFill>
                  <a:schemeClr val="tx1"/>
                </a:solidFill>
              </a:rPr>
              <a:t>Poslech</a:t>
            </a:r>
            <a:r>
              <a:rPr lang="cs-CZ" dirty="0" smtClean="0">
                <a:solidFill>
                  <a:schemeClr val="tx1"/>
                </a:solidFill>
              </a:rPr>
              <a:t> – rozumí delším proslovům a přednáškám, sleduje složitější výměnu názorů,</a:t>
            </a:r>
          </a:p>
          <a:p>
            <a:r>
              <a:rPr lang="cs-CZ" dirty="0" smtClean="0">
                <a:solidFill>
                  <a:schemeClr val="tx1"/>
                </a:solidFill>
              </a:rPr>
              <a:t>	rozumí smyslu televizních zpráv a filmů, textu písní</a:t>
            </a:r>
          </a:p>
          <a:p>
            <a:r>
              <a:rPr lang="cs-CZ" i="1" u="sng" dirty="0" smtClean="0">
                <a:solidFill>
                  <a:schemeClr val="tx1"/>
                </a:solidFill>
              </a:rPr>
              <a:t>Čtení</a:t>
            </a:r>
            <a:r>
              <a:rPr lang="cs-CZ" dirty="0" smtClean="0">
                <a:solidFill>
                  <a:schemeClr val="tx1"/>
                </a:solidFill>
              </a:rPr>
              <a:t> – rozumí článkům a zprávám o aktuálních problémech i textům současné prózy</a:t>
            </a:r>
          </a:p>
          <a:p>
            <a:r>
              <a:rPr lang="cs-CZ" dirty="0" smtClean="0">
                <a:solidFill>
                  <a:schemeClr val="tx1"/>
                </a:solidFill>
              </a:rPr>
              <a:t>  </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2786058"/>
            <a:ext cx="8786874" cy="20002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účastní se rozhovoru plynule a spontánně i s rodilým mluvčím</a:t>
            </a:r>
          </a:p>
          <a:p>
            <a:r>
              <a:rPr lang="cs-CZ" dirty="0" smtClean="0">
                <a:solidFill>
                  <a:schemeClr val="tx1"/>
                </a:solidFill>
              </a:rPr>
              <a:t>	- aktivně se zapojí do diskuze, vysvětlí a obhájí své názory</a:t>
            </a:r>
          </a:p>
          <a:p>
            <a:r>
              <a:rPr lang="cs-CZ" i="1" u="sng" dirty="0" smtClean="0">
                <a:solidFill>
                  <a:schemeClr val="tx1"/>
                </a:solidFill>
              </a:rPr>
              <a:t>Samostatný ústní projev </a:t>
            </a:r>
            <a:r>
              <a:rPr lang="cs-CZ" dirty="0" smtClean="0">
                <a:solidFill>
                  <a:schemeClr val="tx1"/>
                </a:solidFill>
              </a:rPr>
              <a:t>– dokáže se srozumitelně a podrobně vyjadřovat k široké škále témat z oblasti svých zájmů, umí vysvětlit svá stanoviska k aktuálním otázkám, uvést výhody a nevýhody různých řešení</a:t>
            </a:r>
          </a:p>
          <a:p>
            <a:endParaRPr lang="cs-CZ" dirty="0" smtClean="0">
              <a:solidFill>
                <a:schemeClr val="tx1"/>
              </a:solidFill>
            </a:endParaRPr>
          </a:p>
          <a:p>
            <a:endParaRPr lang="cs-CZ" dirty="0" smtClean="0">
              <a:solidFill>
                <a:schemeClr val="tx1"/>
              </a:solidFill>
            </a:endParaRP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000636"/>
            <a:ext cx="8786874"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umí napsat srozumitelné a podrobné texty s různými tématy, umí 	napsat zprávu, předat  informaci, obhájit či vyvrátit určitý názor, umí 	vysvětlit a zdůraznit důležitost události či zážitku</a:t>
            </a:r>
            <a:endParaRPr lang="cs-CZ"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 calcmode="lin" valueType="num">
                                      <p:cBhvr additive="base">
                                        <p:cTn id="49" dur="500" fill="hold"/>
                                        <p:tgtEl>
                                          <p:spTgt spid="4">
                                            <p:bg/>
                                          </p:spTgt>
                                        </p:tgtEl>
                                        <p:attrNameLst>
                                          <p:attrName>ppt_x</p:attrName>
                                        </p:attrNameLst>
                                      </p:cBhvr>
                                      <p:tavLst>
                                        <p:tav tm="0">
                                          <p:val>
                                            <p:strVal val="#ppt_x"/>
                                          </p:val>
                                        </p:tav>
                                        <p:tav tm="100000">
                                          <p:val>
                                            <p:strVal val="#ppt_x"/>
                                          </p:val>
                                        </p:tav>
                                      </p:tavLst>
                                    </p:anim>
                                    <p:anim calcmode="lin" valueType="num">
                                      <p:cBhvr additive="base">
                                        <p:cTn id="50"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anim calcmode="lin" valueType="num">
                                      <p:cBhvr additive="base">
                                        <p:cTn id="5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 calcmode="lin" valueType="num">
                                      <p:cBhvr additive="base">
                                        <p:cTn id="6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anim calcmode="lin" valueType="num">
                                      <p:cBhvr additive="base">
                                        <p:cTn id="6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4" end="4"/>
                                            </p:txEl>
                                          </p:spTgt>
                                        </p:tgtEl>
                                        <p:attrNameLst>
                                          <p:attrName>style.visibility</p:attrName>
                                        </p:attrNameLst>
                                      </p:cBhvr>
                                      <p:to>
                                        <p:strVal val="visible"/>
                                      </p:to>
                                    </p:set>
                                    <p:anim calcmode="lin" valueType="num">
                                      <p:cBhvr additive="base">
                                        <p:cTn id="7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 calcmode="lin" valueType="num">
                                      <p:cBhvr additive="base">
                                        <p:cTn id="7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6" end="6"/>
                                            </p:txEl>
                                          </p:spTgt>
                                        </p:tgtEl>
                                        <p:attrNameLst>
                                          <p:attrName>style.visibility</p:attrName>
                                        </p:attrNameLst>
                                      </p:cBhvr>
                                      <p:to>
                                        <p:strVal val="visible"/>
                                      </p:to>
                                    </p:set>
                                    <p:anim calcmode="lin" valueType="num">
                                      <p:cBhvr additive="base">
                                        <p:cTn id="8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txEl>
                                              <p:pRg st="10" end="10"/>
                                            </p:txEl>
                                          </p:spTgt>
                                        </p:tgtEl>
                                        <p:attrNameLst>
                                          <p:attrName>style.visibility</p:attrName>
                                        </p:attrNameLst>
                                      </p:cBhvr>
                                      <p:to>
                                        <p:strVal val="visible"/>
                                      </p:to>
                                    </p:set>
                                    <p:anim calcmode="lin" valueType="num">
                                      <p:cBhvr additive="base">
                                        <p:cTn id="91"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bg/>
                                          </p:spTgt>
                                        </p:tgtEl>
                                        <p:attrNameLst>
                                          <p:attrName>style.visibility</p:attrName>
                                        </p:attrNameLst>
                                      </p:cBhvr>
                                      <p:to>
                                        <p:strVal val="visible"/>
                                      </p:to>
                                    </p:set>
                                    <p:anim calcmode="lin" valueType="num">
                                      <p:cBhvr additive="base">
                                        <p:cTn id="9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9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0" end="0"/>
                                            </p:txEl>
                                          </p:spTgt>
                                        </p:tgtEl>
                                        <p:attrNameLst>
                                          <p:attrName>style.visibility</p:attrName>
                                        </p:attrNameLst>
                                      </p:cBhvr>
                                      <p:to>
                                        <p:strVal val="visible"/>
                                      </p:to>
                                    </p:set>
                                    <p:anim calcmode="lin" valueType="num">
                                      <p:cBhvr additive="base">
                                        <p:cTn id="10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1" end="1"/>
                                            </p:txEl>
                                          </p:spTgt>
                                        </p:tgtEl>
                                        <p:attrNameLst>
                                          <p:attrName>style.visibility</p:attrName>
                                        </p:attrNameLst>
                                      </p:cBhvr>
                                      <p:to>
                                        <p:strVal val="visible"/>
                                      </p:to>
                                    </p:set>
                                    <p:anim calcmode="lin" valueType="num">
                                      <p:cBhvr additive="base">
                                        <p:cTn id="10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85818"/>
          </a:xfrm>
        </p:spPr>
        <p:txBody>
          <a:bodyPr>
            <a:normAutofit/>
          </a:bodyPr>
          <a:lstStyle/>
          <a:p>
            <a:pPr algn="ctr"/>
            <a:r>
              <a:rPr lang="cs-CZ" sz="3200" b="1" dirty="0" smtClean="0">
                <a:solidFill>
                  <a:srgbClr val="7030A0"/>
                </a:solidFill>
              </a:rPr>
              <a:t>Úroveň   C 1</a:t>
            </a:r>
            <a:endParaRPr lang="cs-CZ" sz="3200" b="1" dirty="0">
              <a:solidFill>
                <a:srgbClr val="7030A0"/>
              </a:solidFill>
            </a:endParaRPr>
          </a:p>
        </p:txBody>
      </p:sp>
      <p:sp>
        <p:nvSpPr>
          <p:cNvPr id="3" name="Obdélník 2"/>
          <p:cNvSpPr/>
          <p:nvPr/>
        </p:nvSpPr>
        <p:spPr>
          <a:xfrm>
            <a:off x="214282" y="1000108"/>
            <a:ext cx="8786874" cy="164307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endParaRPr lang="cs-CZ" dirty="0" smtClean="0">
              <a:solidFill>
                <a:srgbClr val="00B050"/>
              </a:solidFill>
            </a:endParaRPr>
          </a:p>
          <a:p>
            <a:r>
              <a:rPr lang="cs-CZ" sz="2000" b="1" dirty="0" smtClean="0">
                <a:solidFill>
                  <a:srgbClr val="00B050"/>
                </a:solidFill>
              </a:rPr>
              <a:t>	POROZUMĚNÍ</a:t>
            </a:r>
            <a:endParaRPr lang="cs-CZ" sz="2000" dirty="0" smtClean="0">
              <a:solidFill>
                <a:srgbClr val="00B050"/>
              </a:solidFill>
            </a:endParaRPr>
          </a:p>
          <a:p>
            <a:r>
              <a:rPr lang="cs-CZ" i="1" u="sng" dirty="0" smtClean="0">
                <a:solidFill>
                  <a:schemeClr val="tx1"/>
                </a:solidFill>
              </a:rPr>
              <a:t>Poslech</a:t>
            </a:r>
            <a:r>
              <a:rPr lang="cs-CZ" dirty="0" smtClean="0">
                <a:solidFill>
                  <a:schemeClr val="tx1"/>
                </a:solidFill>
              </a:rPr>
              <a:t> – rozumí delším promluvám bez jasné struktury, stavby, s náznaky</a:t>
            </a:r>
          </a:p>
          <a:p>
            <a:r>
              <a:rPr lang="cs-CZ" dirty="0" smtClean="0">
                <a:solidFill>
                  <a:schemeClr val="tx1"/>
                </a:solidFill>
              </a:rPr>
              <a:t>	- rozumí bez problému televizním programům či filmům</a:t>
            </a:r>
          </a:p>
          <a:p>
            <a:r>
              <a:rPr lang="cs-CZ" i="1" u="sng" dirty="0" smtClean="0">
                <a:solidFill>
                  <a:schemeClr val="tx1"/>
                </a:solidFill>
              </a:rPr>
              <a:t>Čtení</a:t>
            </a:r>
            <a:r>
              <a:rPr lang="cs-CZ" dirty="0" smtClean="0">
                <a:solidFill>
                  <a:schemeClr val="tx1"/>
                </a:solidFill>
              </a:rPr>
              <a:t>    – rozumí dlouhým složitým i odborným textům (faktografie, beletrie…), 	technickým i technologickým popisům </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2786058"/>
            <a:ext cx="8786874" cy="221457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umí se vyjadřovat plynule, pohotově bez hledání správných výrazů,</a:t>
            </a:r>
          </a:p>
          <a:p>
            <a:r>
              <a:rPr lang="cs-CZ" dirty="0" smtClean="0">
                <a:solidFill>
                  <a:schemeClr val="tx1"/>
                </a:solidFill>
              </a:rPr>
              <a:t>	umí použít jazyk pro společenské a pracovní účely, formuluje své myšlenky 	a názory</a:t>
            </a:r>
          </a:p>
          <a:p>
            <a:r>
              <a:rPr lang="cs-CZ" i="1" u="sng" dirty="0" smtClean="0">
                <a:solidFill>
                  <a:schemeClr val="tx1"/>
                </a:solidFill>
              </a:rPr>
              <a:t>Samostatný ústní projev </a:t>
            </a:r>
            <a:r>
              <a:rPr lang="cs-CZ" dirty="0" smtClean="0">
                <a:solidFill>
                  <a:schemeClr val="tx1"/>
                </a:solidFill>
              </a:rPr>
              <a:t>– jasně a podrobně popíše či vysvětlí složitá témata, rozvíjí 	je o další vedlejší , umí svou řeč zakončit vhodným závěrem</a:t>
            </a:r>
          </a:p>
          <a:p>
            <a:endParaRPr lang="cs-CZ" dirty="0" smtClean="0">
              <a:solidFill>
                <a:schemeClr val="tx1"/>
              </a:solidFill>
            </a:endParaRPr>
          </a:p>
          <a:p>
            <a:endParaRPr lang="cs-CZ" dirty="0" smtClean="0">
              <a:solidFill>
                <a:schemeClr val="tx1"/>
              </a:solidFill>
            </a:endParaRP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214950"/>
            <a:ext cx="8786874" cy="142876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umí se jasně a srozumitelně písemně vyjádřit, píše podrobné 	dopisy, pojednání či zprávy o složitých problémech; použije správný styl 	a 	formu textu pro příslušné čtenáře</a:t>
            </a:r>
            <a:endParaRPr lang="cs-CZ"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bg/>
                                          </p:spTgt>
                                        </p:tgtEl>
                                        <p:attrNameLst>
                                          <p:attrName>style.visibility</p:attrName>
                                        </p:attrNameLst>
                                      </p:cBhvr>
                                      <p:to>
                                        <p:strVal val="visible"/>
                                      </p:to>
                                    </p:set>
                                    <p:anim calcmode="lin" valueType="num">
                                      <p:cBhvr additive="base">
                                        <p:cTn id="43" dur="500" fill="hold"/>
                                        <p:tgtEl>
                                          <p:spTgt spid="4">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 calcmode="lin" valueType="num">
                                      <p:cBhvr additive="base">
                                        <p:cTn id="7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txEl>
                                              <p:pRg st="10" end="10"/>
                                            </p:txEl>
                                          </p:spTgt>
                                        </p:tgtEl>
                                        <p:attrNameLst>
                                          <p:attrName>style.visibility</p:attrName>
                                        </p:attrNameLst>
                                      </p:cBhvr>
                                      <p:to>
                                        <p:strVal val="visible"/>
                                      </p:to>
                                    </p:set>
                                    <p:anim calcmode="lin" valueType="num">
                                      <p:cBhvr additive="base">
                                        <p:cTn id="85"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bg/>
                                          </p:spTgt>
                                        </p:tgtEl>
                                        <p:attrNameLst>
                                          <p:attrName>style.visibility</p:attrName>
                                        </p:attrNameLst>
                                      </p:cBhvr>
                                      <p:to>
                                        <p:strVal val="visible"/>
                                      </p:to>
                                    </p:set>
                                    <p:anim calcmode="lin" valueType="num">
                                      <p:cBhvr additive="base">
                                        <p:cTn id="91" dur="500" fill="hold"/>
                                        <p:tgtEl>
                                          <p:spTgt spid="5">
                                            <p:bg/>
                                          </p:spTgt>
                                        </p:tgtEl>
                                        <p:attrNameLst>
                                          <p:attrName>ppt_x</p:attrName>
                                        </p:attrNameLst>
                                      </p:cBhvr>
                                      <p:tavLst>
                                        <p:tav tm="0">
                                          <p:val>
                                            <p:strVal val="#ppt_x"/>
                                          </p:val>
                                        </p:tav>
                                        <p:tav tm="100000">
                                          <p:val>
                                            <p:strVal val="#ppt_x"/>
                                          </p:val>
                                        </p:tav>
                                      </p:tavLst>
                                    </p:anim>
                                    <p:anim calcmode="lin" valueType="num">
                                      <p:cBhvr additive="base">
                                        <p:cTn id="92"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0" end="0"/>
                                            </p:txEl>
                                          </p:spTgt>
                                        </p:tgtEl>
                                        <p:attrNameLst>
                                          <p:attrName>style.visibility</p:attrName>
                                        </p:attrNameLst>
                                      </p:cBhvr>
                                      <p:to>
                                        <p:strVal val="visible"/>
                                      </p:to>
                                    </p:set>
                                    <p:anim calcmode="lin" valueType="num">
                                      <p:cBhvr additive="base">
                                        <p:cTn id="9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1" end="1"/>
                                            </p:txEl>
                                          </p:spTgt>
                                        </p:tgtEl>
                                        <p:attrNameLst>
                                          <p:attrName>style.visibility</p:attrName>
                                        </p:attrNameLst>
                                      </p:cBhvr>
                                      <p:to>
                                        <p:strVal val="visible"/>
                                      </p:to>
                                    </p:set>
                                    <p:anim calcmode="lin" valueType="num">
                                      <p:cBhvr additive="base">
                                        <p:cTn id="10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71472" y="285728"/>
            <a:ext cx="2857520" cy="714380"/>
          </a:xfrm>
        </p:spPr>
        <p:txBody>
          <a:bodyPr>
            <a:normAutofit/>
          </a:bodyPr>
          <a:lstStyle/>
          <a:p>
            <a:pPr algn="ctr"/>
            <a:r>
              <a:rPr lang="cs-CZ" sz="3200" b="1" dirty="0" smtClean="0">
                <a:solidFill>
                  <a:srgbClr val="7030A0"/>
                </a:solidFill>
              </a:rPr>
              <a:t>Úroveň   C 2</a:t>
            </a:r>
            <a:endParaRPr lang="cs-CZ" sz="3200" b="1" dirty="0">
              <a:solidFill>
                <a:srgbClr val="7030A0"/>
              </a:solidFill>
            </a:endParaRPr>
          </a:p>
        </p:txBody>
      </p:sp>
      <p:sp>
        <p:nvSpPr>
          <p:cNvPr id="3" name="Obdélník 2"/>
          <p:cNvSpPr/>
          <p:nvPr/>
        </p:nvSpPr>
        <p:spPr>
          <a:xfrm>
            <a:off x="214282" y="1000108"/>
            <a:ext cx="8786874" cy="17145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smtClean="0">
              <a:solidFill>
                <a:schemeClr val="tx1"/>
              </a:solidFill>
            </a:endParaRPr>
          </a:p>
          <a:p>
            <a:r>
              <a:rPr lang="cs-CZ" sz="2000" b="1" dirty="0" smtClean="0">
                <a:solidFill>
                  <a:srgbClr val="00B050"/>
                </a:solidFill>
              </a:rPr>
              <a:t>	POROZUMĚNÍ</a:t>
            </a:r>
          </a:p>
          <a:p>
            <a:r>
              <a:rPr lang="cs-CZ" i="1" u="sng" dirty="0" smtClean="0">
                <a:solidFill>
                  <a:schemeClr val="tx1"/>
                </a:solidFill>
              </a:rPr>
              <a:t>Poslech</a:t>
            </a:r>
            <a:r>
              <a:rPr lang="cs-CZ" dirty="0" smtClean="0">
                <a:solidFill>
                  <a:schemeClr val="tx1"/>
                </a:solidFill>
              </a:rPr>
              <a:t> – bez potíží rozumí jakémukoli druhu mluveného projevu (živého či 	vysílaného), rozumí i rychle mluvenému či čteném slovu</a:t>
            </a:r>
          </a:p>
          <a:p>
            <a:r>
              <a:rPr lang="cs-CZ" i="1" u="sng" dirty="0" smtClean="0">
                <a:solidFill>
                  <a:schemeClr val="tx1"/>
                </a:solidFill>
              </a:rPr>
              <a:t>Čtení</a:t>
            </a:r>
            <a:r>
              <a:rPr lang="cs-CZ" dirty="0" smtClean="0">
                <a:solidFill>
                  <a:schemeClr val="tx1"/>
                </a:solidFill>
              </a:rPr>
              <a:t>    – snadno čte všechny formy písemného projevu (různé stavby,obsahu,určení)</a:t>
            </a:r>
          </a:p>
          <a:p>
            <a:r>
              <a:rPr lang="cs-CZ" dirty="0" smtClean="0">
                <a:solidFill>
                  <a:schemeClr val="tx1"/>
                </a:solidFill>
              </a:rPr>
              <a:t> </a:t>
            </a:r>
            <a:endParaRPr lang="cs-CZ" dirty="0">
              <a:solidFill>
                <a:schemeClr val="tx1"/>
              </a:solidFill>
            </a:endParaRPr>
          </a:p>
        </p:txBody>
      </p:sp>
      <p:sp>
        <p:nvSpPr>
          <p:cNvPr id="4" name="Obdélník 3"/>
          <p:cNvSpPr/>
          <p:nvPr/>
        </p:nvSpPr>
        <p:spPr>
          <a:xfrm>
            <a:off x="214282" y="2786058"/>
            <a:ext cx="8786874" cy="228601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b="1" dirty="0" smtClean="0">
              <a:solidFill>
                <a:srgbClr val="00B050"/>
              </a:solidFill>
            </a:endParaRPr>
          </a:p>
          <a:p>
            <a:r>
              <a:rPr lang="cs-CZ" sz="2000" b="1" dirty="0" smtClean="0">
                <a:solidFill>
                  <a:srgbClr val="00B050"/>
                </a:solidFill>
              </a:rPr>
              <a:t>	</a:t>
            </a:r>
          </a:p>
          <a:p>
            <a:r>
              <a:rPr lang="cs-CZ" sz="2000" b="1" dirty="0" smtClean="0">
                <a:solidFill>
                  <a:srgbClr val="00B050"/>
                </a:solidFill>
              </a:rPr>
              <a:t>	</a:t>
            </a:r>
          </a:p>
          <a:p>
            <a:r>
              <a:rPr lang="cs-CZ" sz="2000" b="1" dirty="0" smtClean="0">
                <a:solidFill>
                  <a:srgbClr val="00B050"/>
                </a:solidFill>
              </a:rPr>
              <a:t>	MLUVENÍ</a:t>
            </a:r>
            <a:endParaRPr lang="cs-CZ" sz="2000" dirty="0" smtClean="0">
              <a:solidFill>
                <a:schemeClr val="tx1"/>
              </a:solidFill>
            </a:endParaRPr>
          </a:p>
          <a:p>
            <a:r>
              <a:rPr lang="cs-CZ" i="1" u="sng" dirty="0" smtClean="0">
                <a:solidFill>
                  <a:schemeClr val="tx1"/>
                </a:solidFill>
              </a:rPr>
              <a:t>Ústní interakce </a:t>
            </a:r>
            <a:r>
              <a:rPr lang="cs-CZ" dirty="0" smtClean="0">
                <a:solidFill>
                  <a:schemeClr val="tx1"/>
                </a:solidFill>
              </a:rPr>
              <a:t>– zapojí se do jakékoli konverzace nebo diskuze, zná různé neobvyklé 	či hovorové výrazy, umí se plynule vyjadřovat, používat různé obraty</a:t>
            </a:r>
          </a:p>
          <a:p>
            <a:r>
              <a:rPr lang="cs-CZ" i="1" u="sng" dirty="0" smtClean="0">
                <a:solidFill>
                  <a:schemeClr val="tx1"/>
                </a:solidFill>
              </a:rPr>
              <a:t>Samostatný ústní projev </a:t>
            </a:r>
            <a:r>
              <a:rPr lang="cs-CZ" dirty="0" smtClean="0">
                <a:solidFill>
                  <a:schemeClr val="tx1"/>
                </a:solidFill>
              </a:rPr>
              <a:t>– umí poskytnout jasný plynulý popis problému, 	přeformulovat jej tak, aby všichni posluchači porozuměli </a:t>
            </a:r>
          </a:p>
          <a:p>
            <a:endParaRPr lang="cs-CZ" dirty="0" smtClean="0">
              <a:solidFill>
                <a:schemeClr val="tx1"/>
              </a:solidFill>
            </a:endParaRPr>
          </a:p>
          <a:p>
            <a:endParaRPr lang="cs-CZ" dirty="0" smtClean="0">
              <a:solidFill>
                <a:schemeClr val="tx1"/>
              </a:solidFill>
            </a:endParaRPr>
          </a:p>
          <a:p>
            <a:endParaRPr lang="cs-CZ" dirty="0" smtClean="0">
              <a:solidFill>
                <a:schemeClr val="tx1"/>
              </a:solidFill>
            </a:endParaRPr>
          </a:p>
          <a:p>
            <a:r>
              <a:rPr lang="cs-CZ" dirty="0" smtClean="0">
                <a:solidFill>
                  <a:schemeClr val="tx1"/>
                </a:solidFill>
              </a:rPr>
              <a:t> </a:t>
            </a:r>
            <a:endParaRPr lang="cs-CZ" dirty="0">
              <a:solidFill>
                <a:schemeClr val="tx1"/>
              </a:solidFill>
            </a:endParaRPr>
          </a:p>
        </p:txBody>
      </p:sp>
      <p:sp>
        <p:nvSpPr>
          <p:cNvPr id="5" name="Obdélník 4"/>
          <p:cNvSpPr/>
          <p:nvPr/>
        </p:nvSpPr>
        <p:spPr>
          <a:xfrm>
            <a:off x="214282" y="5214950"/>
            <a:ext cx="8786874" cy="142876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b="1" dirty="0" smtClean="0">
                <a:solidFill>
                  <a:srgbClr val="00B050"/>
                </a:solidFill>
              </a:rPr>
              <a:t>	</a:t>
            </a:r>
            <a:r>
              <a:rPr lang="cs-CZ" sz="2000" b="1" dirty="0" smtClean="0">
                <a:solidFill>
                  <a:srgbClr val="00B050"/>
                </a:solidFill>
              </a:rPr>
              <a:t>PSANÍ</a:t>
            </a:r>
          </a:p>
          <a:p>
            <a:r>
              <a:rPr lang="cs-CZ" i="1" u="sng" dirty="0" smtClean="0">
                <a:solidFill>
                  <a:schemeClr val="tx1"/>
                </a:solidFill>
              </a:rPr>
              <a:t>Písemný projev </a:t>
            </a:r>
            <a:r>
              <a:rPr lang="cs-CZ" dirty="0" smtClean="0">
                <a:solidFill>
                  <a:schemeClr val="tx1"/>
                </a:solidFill>
              </a:rPr>
              <a:t>– umí napsat jasný plynulý text vhodným stylem , napíše složitější 	dopisy, zprávy nebo texty na logickém základě srozumitelném pro čtenáře, 	umí psát resumé a recenze odborných nebo literárních prací</a:t>
            </a:r>
            <a:endParaRPr lang="cs-CZ" dirty="0">
              <a:solidFill>
                <a:schemeClr val="tx1"/>
              </a:solidFill>
            </a:endParaRPr>
          </a:p>
        </p:txBody>
      </p:sp>
      <p:sp>
        <p:nvSpPr>
          <p:cNvPr id="6" name="Obdélník 5"/>
          <p:cNvSpPr/>
          <p:nvPr/>
        </p:nvSpPr>
        <p:spPr>
          <a:xfrm>
            <a:off x="3643306" y="4572008"/>
            <a:ext cx="5143536" cy="35719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1400" i="1" dirty="0" smtClean="0">
                <a:solidFill>
                  <a:srgbClr val="0070C0"/>
                </a:solidFill>
              </a:rPr>
              <a:t>Otázka:   znáš někoho takového ve svém okolí ?</a:t>
            </a:r>
            <a:endParaRPr lang="cs-CZ" sz="1400" i="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bg/>
                                          </p:spTgt>
                                        </p:tgtEl>
                                        <p:attrNameLst>
                                          <p:attrName>style.visibility</p:attrName>
                                        </p:attrNameLst>
                                      </p:cBhvr>
                                      <p:to>
                                        <p:strVal val="visible"/>
                                      </p:to>
                                    </p:set>
                                    <p:anim calcmode="lin" valueType="num">
                                      <p:cBhvr additive="base">
                                        <p:cTn id="37" dur="500" fill="hold"/>
                                        <p:tgtEl>
                                          <p:spTgt spid="4">
                                            <p:bg/>
                                          </p:spTgt>
                                        </p:tgtEl>
                                        <p:attrNameLst>
                                          <p:attrName>ppt_x</p:attrName>
                                        </p:attrNameLst>
                                      </p:cBhvr>
                                      <p:tavLst>
                                        <p:tav tm="0">
                                          <p:val>
                                            <p:strVal val="#ppt_x"/>
                                          </p:val>
                                        </p:tav>
                                        <p:tav tm="100000">
                                          <p:val>
                                            <p:strVal val="#ppt_x"/>
                                          </p:val>
                                        </p:tav>
                                      </p:tavLst>
                                    </p:anim>
                                    <p:anim calcmode="lin" valueType="num">
                                      <p:cBhvr additive="base">
                                        <p:cTn id="38" dur="500" fill="hold"/>
                                        <p:tgtEl>
                                          <p:spTgt spid="4">
                                            <p:bg/>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1" end="1"/>
                                            </p:txEl>
                                          </p:spTgt>
                                        </p:tgtEl>
                                        <p:attrNameLst>
                                          <p:attrName>style.visibility</p:attrName>
                                        </p:attrNameLst>
                                      </p:cBhvr>
                                      <p:to>
                                        <p:strVal val="visible"/>
                                      </p:to>
                                    </p:set>
                                    <p:anim calcmode="lin" valueType="num">
                                      <p:cBhvr additive="base">
                                        <p:cTn id="4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 calcmode="lin" valueType="num">
                                      <p:cBhvr additive="base">
                                        <p:cTn id="4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anim calcmode="lin" valueType="num">
                                      <p:cBhvr additive="base">
                                        <p:cTn id="6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 calcmode="lin" valueType="num">
                                      <p:cBhvr additive="base">
                                        <p:cTn id="6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9" end="9"/>
                                            </p:txEl>
                                          </p:spTgt>
                                        </p:tgtEl>
                                        <p:attrNameLst>
                                          <p:attrName>style.visibility</p:attrName>
                                        </p:attrNameLst>
                                      </p:cBhvr>
                                      <p:to>
                                        <p:strVal val="visible"/>
                                      </p:to>
                                    </p:set>
                                    <p:anim calcmode="lin" valueType="num">
                                      <p:cBhvr additive="base">
                                        <p:cTn id="7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bg/>
                                          </p:spTgt>
                                        </p:tgtEl>
                                        <p:attrNameLst>
                                          <p:attrName>style.visibility</p:attrName>
                                        </p:attrNameLst>
                                      </p:cBhvr>
                                      <p:to>
                                        <p:strVal val="visible"/>
                                      </p:to>
                                    </p:set>
                                    <p:anim calcmode="lin" valueType="num">
                                      <p:cBhvr additive="base">
                                        <p:cTn id="79"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0"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0" end="0"/>
                                            </p:txEl>
                                          </p:spTgt>
                                        </p:tgtEl>
                                        <p:attrNameLst>
                                          <p:attrName>style.visibility</p:attrName>
                                        </p:attrNameLst>
                                      </p:cBhvr>
                                      <p:to>
                                        <p:strVal val="visible"/>
                                      </p:to>
                                    </p:set>
                                    <p:anim calcmode="lin" valueType="num">
                                      <p:cBhvr additive="base">
                                        <p:cTn id="8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1" end="1"/>
                                            </p:txEl>
                                          </p:spTgt>
                                        </p:tgtEl>
                                        <p:attrNameLst>
                                          <p:attrName>style.visibility</p:attrName>
                                        </p:attrNameLst>
                                      </p:cBhvr>
                                      <p:to>
                                        <p:strVal val="visible"/>
                                      </p:to>
                                    </p:set>
                                    <p:anim calcmode="lin" valueType="num">
                                      <p:cBhvr additive="base">
                                        <p:cTn id="9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6">
                                            <p:txEl>
                                              <p:pRg st="0" end="0"/>
                                            </p:txEl>
                                          </p:spTgt>
                                        </p:tgtEl>
                                        <p:attrNameLst>
                                          <p:attrName>style.visibility</p:attrName>
                                        </p:attrNameLst>
                                      </p:cBhvr>
                                      <p:to>
                                        <p:strVal val="visible"/>
                                      </p:to>
                                    </p:set>
                                    <p:anim calcmode="lin" valueType="num">
                                      <p:cBhvr additive="base">
                                        <p:cTn id="9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build="p" animBg="1"/>
      <p:bldP spid="6"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istický">
  <a:themeElements>
    <a:clrScheme name="Urbanistický">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istický">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istický">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309</TotalTime>
  <Words>178</Words>
  <Application>Microsoft Office PowerPoint</Application>
  <PresentationFormat>Předvádění na obrazovce (4:3)</PresentationFormat>
  <Paragraphs>156</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Urbanistický</vt:lpstr>
      <vt:lpstr>Prezentace aplikace PowerPoint</vt:lpstr>
      <vt:lpstr>Evropské úrovně  –  ve znalosti a užívání cizího jazyka</vt:lpstr>
      <vt:lpstr>Úroveň   A1</vt:lpstr>
      <vt:lpstr>Úroveň   A 2</vt:lpstr>
      <vt:lpstr>Úroveň   B 1</vt:lpstr>
      <vt:lpstr>Úroveň   B 2</vt:lpstr>
      <vt:lpstr>Úroveň   C 1</vt:lpstr>
      <vt:lpstr>Úroveň   C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haha</dc:creator>
  <cp:lastModifiedBy>Milena Vacková</cp:lastModifiedBy>
  <cp:revision>46</cp:revision>
  <dcterms:created xsi:type="dcterms:W3CDTF">2013-05-04T08:44:30Z</dcterms:created>
  <dcterms:modified xsi:type="dcterms:W3CDTF">2013-11-28T11:33:57Z</dcterms:modified>
</cp:coreProperties>
</file>