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"/>
  </p:notesMasterIdLst>
  <p:sldIdLst>
    <p:sldId id="257" r:id="rId2"/>
    <p:sldId id="256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990" autoAdjust="0"/>
  </p:normalViewPr>
  <p:slideViewPr>
    <p:cSldViewPr>
      <p:cViewPr varScale="1">
        <p:scale>
          <a:sx n="96" d="100"/>
          <a:sy n="96" d="100"/>
        </p:scale>
        <p:origin x="-19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F3A6F1-9D3B-4FBB-A256-F7DAF9FBC927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F46527-9251-46D1-912F-99DE0A7C5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604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F46527-9251-46D1-912F-99DE0A7C5DD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Q-eY4NT_GE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189809"/>
              </p:ext>
            </p:extLst>
          </p:nvPr>
        </p:nvGraphicFramePr>
        <p:xfrm>
          <a:off x="214282" y="1844823"/>
          <a:ext cx="8929717" cy="48054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03439"/>
                <a:gridCol w="7326278"/>
              </a:tblGrid>
              <a:tr h="36223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 dirty="0" err="1">
                          <a:effectLst/>
                        </a:rPr>
                        <a:t>Název</a:t>
                      </a:r>
                      <a:r>
                        <a:rPr lang="de-DE" sz="1600" kern="150" dirty="0">
                          <a:effectLst/>
                        </a:rPr>
                        <a:t>:</a:t>
                      </a:r>
                      <a:endParaRPr lang="cs-CZ" sz="1600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b="1" kern="150" dirty="0" smtClean="0">
                          <a:effectLst/>
                        </a:rPr>
                        <a:t>VY_32_INOVACE_V</a:t>
                      </a:r>
                      <a:r>
                        <a:rPr lang="cs-CZ" sz="1600" b="1" kern="150" dirty="0" smtClean="0">
                          <a:effectLst/>
                        </a:rPr>
                        <a:t>V</a:t>
                      </a:r>
                      <a:r>
                        <a:rPr lang="de-DE" sz="1600" b="1" kern="150" dirty="0" smtClean="0">
                          <a:effectLst/>
                        </a:rPr>
                        <a:t>P_9A_</a:t>
                      </a:r>
                      <a:r>
                        <a:rPr lang="cs-CZ" sz="1600" b="1" kern="150" dirty="0" smtClean="0">
                          <a:effectLst/>
                        </a:rPr>
                        <a:t>5F</a:t>
                      </a:r>
                      <a:endParaRPr lang="cs-CZ" sz="1600" b="1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</a:tr>
              <a:tr h="35714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 dirty="0" err="1">
                          <a:effectLst/>
                        </a:rPr>
                        <a:t>Škola</a:t>
                      </a:r>
                      <a:r>
                        <a:rPr lang="de-DE" sz="1600" kern="150" dirty="0">
                          <a:effectLst/>
                        </a:rPr>
                        <a:t>:</a:t>
                      </a:r>
                      <a:endParaRPr lang="cs-CZ" sz="1600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 dirty="0" err="1">
                          <a:effectLst/>
                        </a:rPr>
                        <a:t>Základní</a:t>
                      </a:r>
                      <a:r>
                        <a:rPr lang="de-DE" sz="1600" kern="150" dirty="0">
                          <a:effectLst/>
                        </a:rPr>
                        <a:t> </a:t>
                      </a:r>
                      <a:r>
                        <a:rPr lang="de-DE" sz="1600" kern="150" dirty="0" err="1">
                          <a:effectLst/>
                        </a:rPr>
                        <a:t>škola</a:t>
                      </a:r>
                      <a:r>
                        <a:rPr lang="de-DE" sz="1600" kern="150" dirty="0">
                          <a:effectLst/>
                        </a:rPr>
                        <a:t> </a:t>
                      </a:r>
                      <a:r>
                        <a:rPr lang="de-DE" sz="1600" kern="150" dirty="0" err="1">
                          <a:effectLst/>
                        </a:rPr>
                        <a:t>Nové</a:t>
                      </a:r>
                      <a:r>
                        <a:rPr lang="de-DE" sz="1600" kern="150" dirty="0">
                          <a:effectLst/>
                        </a:rPr>
                        <a:t> </a:t>
                      </a:r>
                      <a:r>
                        <a:rPr lang="de-DE" sz="1600" kern="150" dirty="0" err="1">
                          <a:effectLst/>
                        </a:rPr>
                        <a:t>Město</a:t>
                      </a:r>
                      <a:r>
                        <a:rPr lang="de-DE" sz="1600" kern="150" dirty="0">
                          <a:effectLst/>
                        </a:rPr>
                        <a:t> </a:t>
                      </a:r>
                      <a:r>
                        <a:rPr lang="de-DE" sz="1600" kern="150" dirty="0" err="1">
                          <a:effectLst/>
                        </a:rPr>
                        <a:t>nad</a:t>
                      </a:r>
                      <a:r>
                        <a:rPr lang="de-DE" sz="1600" kern="150" dirty="0">
                          <a:effectLst/>
                        </a:rPr>
                        <a:t> </a:t>
                      </a:r>
                      <a:r>
                        <a:rPr lang="de-DE" sz="1600" kern="150" dirty="0" err="1">
                          <a:effectLst/>
                        </a:rPr>
                        <a:t>Metují</a:t>
                      </a:r>
                      <a:r>
                        <a:rPr lang="de-DE" sz="1600" kern="150" dirty="0">
                          <a:effectLst/>
                        </a:rPr>
                        <a:t>, </a:t>
                      </a:r>
                      <a:r>
                        <a:rPr lang="de-DE" sz="1600" kern="150" dirty="0" err="1">
                          <a:effectLst/>
                        </a:rPr>
                        <a:t>Školní</a:t>
                      </a:r>
                      <a:r>
                        <a:rPr lang="de-DE" sz="1600" kern="150" dirty="0">
                          <a:effectLst/>
                        </a:rPr>
                        <a:t> 1000, </a:t>
                      </a:r>
                      <a:r>
                        <a:rPr lang="de-DE" sz="1600" kern="150" dirty="0" err="1">
                          <a:effectLst/>
                        </a:rPr>
                        <a:t>okres</a:t>
                      </a:r>
                      <a:r>
                        <a:rPr lang="de-DE" sz="1600" kern="150" dirty="0">
                          <a:effectLst/>
                        </a:rPr>
                        <a:t> </a:t>
                      </a:r>
                      <a:r>
                        <a:rPr lang="de-DE" sz="1600" kern="150" dirty="0" err="1">
                          <a:effectLst/>
                        </a:rPr>
                        <a:t>Náchod</a:t>
                      </a:r>
                      <a:endParaRPr lang="cs-CZ" sz="1600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</a:tr>
              <a:tr h="3530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 dirty="0">
                          <a:effectLst/>
                        </a:rPr>
                        <a:t>Autor:</a:t>
                      </a:r>
                      <a:endParaRPr lang="cs-CZ" sz="1600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 dirty="0" err="1">
                          <a:effectLst/>
                        </a:rPr>
                        <a:t>Mgr</a:t>
                      </a:r>
                      <a:r>
                        <a:rPr lang="de-DE" sz="1600" kern="150" dirty="0">
                          <a:effectLst/>
                        </a:rPr>
                        <a:t>. Helena </a:t>
                      </a:r>
                      <a:r>
                        <a:rPr lang="de-DE" sz="1600" kern="150" dirty="0" err="1">
                          <a:effectLst/>
                        </a:rPr>
                        <a:t>Židová</a:t>
                      </a:r>
                      <a:endParaRPr lang="cs-CZ" sz="1600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</a:tr>
              <a:tr h="29171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>
                          <a:effectLst/>
                        </a:rPr>
                        <a:t>Ročník:</a:t>
                      </a:r>
                      <a:endParaRPr lang="cs-CZ" sz="1600" kern="15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150" dirty="0" smtClean="0">
                          <a:effectLst/>
                        </a:rPr>
                        <a:t>9</a:t>
                      </a:r>
                      <a:r>
                        <a:rPr lang="de-DE" sz="1600" kern="150" dirty="0" smtClean="0">
                          <a:effectLst/>
                        </a:rPr>
                        <a:t>.r</a:t>
                      </a:r>
                      <a:r>
                        <a:rPr lang="de-DE" sz="1600" kern="150" dirty="0">
                          <a:effectLst/>
                        </a:rPr>
                        <a:t>.</a:t>
                      </a:r>
                      <a:endParaRPr lang="cs-CZ" sz="1600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</a:tr>
              <a:tr h="77105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>
                          <a:effectLst/>
                        </a:rPr>
                        <a:t>Tematický okruh, předmět:</a:t>
                      </a:r>
                      <a:endParaRPr lang="cs-CZ" sz="1600" kern="15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 dirty="0" err="1">
                          <a:effectLst/>
                        </a:rPr>
                        <a:t>Využívání</a:t>
                      </a:r>
                      <a:r>
                        <a:rPr lang="de-DE" sz="1600" kern="150" dirty="0">
                          <a:effectLst/>
                        </a:rPr>
                        <a:t>  </a:t>
                      </a:r>
                      <a:r>
                        <a:rPr lang="de-DE" sz="1600" kern="150" dirty="0" err="1">
                          <a:effectLst/>
                        </a:rPr>
                        <a:t>informační</a:t>
                      </a:r>
                      <a:r>
                        <a:rPr lang="de-DE" sz="1600" kern="150" dirty="0">
                          <a:effectLst/>
                        </a:rPr>
                        <a:t> a </a:t>
                      </a:r>
                      <a:r>
                        <a:rPr lang="de-DE" sz="1600" kern="150" dirty="0" err="1">
                          <a:effectLst/>
                        </a:rPr>
                        <a:t>komunikační</a:t>
                      </a:r>
                      <a:r>
                        <a:rPr lang="de-DE" sz="1600" kern="150" dirty="0">
                          <a:effectLst/>
                        </a:rPr>
                        <a:t> </a:t>
                      </a:r>
                      <a:r>
                        <a:rPr lang="de-DE" sz="1600" kern="150" dirty="0" err="1" smtClean="0">
                          <a:effectLst/>
                        </a:rPr>
                        <a:t>technologie</a:t>
                      </a:r>
                      <a:r>
                        <a:rPr lang="cs-CZ" sz="1600" kern="150" baseline="0" dirty="0" smtClean="0">
                          <a:effectLst/>
                        </a:rPr>
                        <a:t> (PC, dataprojektor)</a:t>
                      </a:r>
                      <a:r>
                        <a:rPr lang="de-DE" sz="1600" kern="150" dirty="0" smtClean="0">
                          <a:effectLst/>
                        </a:rPr>
                        <a:t> </a:t>
                      </a:r>
                      <a:endParaRPr lang="cs-CZ" sz="1600" kern="15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 dirty="0" err="1" smtClean="0">
                          <a:effectLst/>
                        </a:rPr>
                        <a:t>Výchova</a:t>
                      </a:r>
                      <a:r>
                        <a:rPr lang="de-DE" sz="1600" kern="150" dirty="0" smtClean="0">
                          <a:effectLst/>
                        </a:rPr>
                        <a:t> </a:t>
                      </a:r>
                      <a:r>
                        <a:rPr lang="de-DE" sz="1600" kern="150" dirty="0">
                          <a:effectLst/>
                        </a:rPr>
                        <a:t>k </a:t>
                      </a:r>
                      <a:r>
                        <a:rPr lang="de-DE" sz="1600" kern="150" dirty="0" err="1">
                          <a:effectLst/>
                        </a:rPr>
                        <a:t>volbě</a:t>
                      </a:r>
                      <a:r>
                        <a:rPr lang="de-DE" sz="1600" kern="150" dirty="0">
                          <a:effectLst/>
                        </a:rPr>
                        <a:t> </a:t>
                      </a:r>
                      <a:r>
                        <a:rPr lang="de-DE" sz="1600" kern="150" dirty="0" err="1">
                          <a:effectLst/>
                        </a:rPr>
                        <a:t>povolání</a:t>
                      </a:r>
                      <a:endParaRPr lang="cs-CZ" sz="1600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</a:tr>
              <a:tr h="23724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>
                          <a:effectLst/>
                        </a:rPr>
                        <a:t>Téma:</a:t>
                      </a:r>
                      <a:endParaRPr lang="cs-CZ" sz="1600" kern="15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b="1" kern="150" dirty="0" smtClean="0">
                          <a:effectLst/>
                          <a:latin typeface="Times New Roman"/>
                          <a:ea typeface="Andale Sans UI"/>
                          <a:cs typeface="Tahoma"/>
                        </a:rPr>
                        <a:t>Přijímací pohovor</a:t>
                      </a:r>
                      <a:endParaRPr lang="cs-CZ" sz="1600" b="1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</a:tr>
              <a:tr h="3558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>
                          <a:effectLst/>
                        </a:rPr>
                        <a:t>Číslo projektu:</a:t>
                      </a:r>
                      <a:endParaRPr lang="cs-CZ" sz="1600" kern="15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 dirty="0">
                          <a:effectLst/>
                        </a:rPr>
                        <a:t>CZ.1.07/1.4.00/21.2336</a:t>
                      </a:r>
                      <a:endParaRPr lang="cs-CZ" sz="1600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</a:tr>
              <a:tr h="2484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>
                          <a:effectLst/>
                        </a:rPr>
                        <a:t>Datum:</a:t>
                      </a:r>
                      <a:endParaRPr lang="cs-CZ" sz="1600" kern="15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b="1" kern="150" dirty="0" smtClean="0">
                          <a:effectLst/>
                        </a:rPr>
                        <a:t>23.1.2013</a:t>
                      </a:r>
                      <a:endParaRPr lang="cs-CZ" sz="1600" b="1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</a:tr>
              <a:tr h="18220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de-DE" sz="1600" kern="150" dirty="0" err="1">
                          <a:effectLst/>
                        </a:rPr>
                        <a:t>Anotace</a:t>
                      </a:r>
                      <a:r>
                        <a:rPr lang="de-DE" sz="1600" kern="150" dirty="0">
                          <a:effectLst/>
                        </a:rPr>
                        <a:t>:</a:t>
                      </a:r>
                      <a:endParaRPr lang="cs-CZ" sz="1600" kern="150" dirty="0">
                        <a:effectLst/>
                        <a:latin typeface="Times New Roman"/>
                        <a:ea typeface="Andale Sans UI"/>
                        <a:cs typeface="Tahoma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150" dirty="0" smtClean="0">
                          <a:effectLst/>
                        </a:rPr>
                        <a:t>Žáci se seznámí</a:t>
                      </a:r>
                      <a:r>
                        <a:rPr lang="cs-CZ" sz="1600" kern="150" baseline="0" dirty="0" smtClean="0">
                          <a:effectLst/>
                        </a:rPr>
                        <a:t> s průběhem  a formami přijímacího pohovoru . Zkusí si v modelových situacích klást otázky či odpovídat na ně.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600" kern="150" baseline="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150" baseline="0" dirty="0" smtClean="0">
                          <a:effectLst/>
                        </a:rPr>
                        <a:t>V prezentaci použity zdroje:    Ing. M. </a:t>
                      </a:r>
                      <a:r>
                        <a:rPr lang="cs-CZ" sz="1600" kern="150" baseline="0" dirty="0" err="1" smtClean="0">
                          <a:effectLst/>
                        </a:rPr>
                        <a:t>Šikýř</a:t>
                      </a:r>
                      <a:r>
                        <a:rPr lang="cs-CZ" sz="1600" kern="150" baseline="0" dirty="0" smtClean="0">
                          <a:effectLst/>
                        </a:rPr>
                        <a:t> </a:t>
                      </a:r>
                      <a:r>
                        <a:rPr lang="cs-CZ" sz="1600" kern="150" baseline="0" dirty="0" err="1" smtClean="0">
                          <a:effectLst/>
                        </a:rPr>
                        <a:t>Ph.D</a:t>
                      </a:r>
                      <a:r>
                        <a:rPr lang="cs-CZ" sz="1600" kern="150" baseline="0" dirty="0" smtClean="0">
                          <a:effectLst/>
                        </a:rPr>
                        <a:t>.  „ Jak připravit a vést výběrový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150" baseline="0" dirty="0" smtClean="0">
                          <a:effectLst/>
                        </a:rPr>
                        <a:t>                                                                             pohovor“   Řízení školy  3/ 11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150" dirty="0" smtClean="0">
                          <a:effectLst/>
                        </a:rPr>
                        <a:t> a pořad ČT1   „ ETIKETA  - přijímací pohovor „</a:t>
                      </a:r>
                      <a:endParaRPr lang="cs-CZ" sz="1600" kern="150" dirty="0" smtClean="0">
                        <a:solidFill>
                          <a:srgbClr val="0070C0"/>
                        </a:solidFill>
                        <a:effectLst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60000"/>
                <a:lumOff val="40000"/>
              </a:schemeClr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85725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PŘIJÍMACÍ POHOVOR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976" y="1643050"/>
            <a:ext cx="7643866" cy="492922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	Je nejvhodnější metoda výběru uchazečů, neboť umožňuje komplexní a efektivní posouzení způsobilosti     a předpokladů uchazeče vykonávat požadovanou práci.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	Je osobním setkáním </a:t>
            </a:r>
            <a:r>
              <a:rPr lang="cs-CZ" smtClean="0">
                <a:solidFill>
                  <a:schemeClr val="tx1"/>
                </a:solidFill>
              </a:rPr>
              <a:t>představitelů školy nebo </a:t>
            </a:r>
            <a:r>
              <a:rPr lang="cs-CZ" dirty="0" smtClean="0">
                <a:solidFill>
                  <a:schemeClr val="tx1"/>
                </a:solidFill>
              </a:rPr>
              <a:t>zaměstnavatele s uchazečem</a:t>
            </a:r>
          </a:p>
          <a:p>
            <a:pPr lvl="1" algn="l"/>
            <a:r>
              <a:rPr lang="cs-CZ" dirty="0" err="1" smtClean="0">
                <a:solidFill>
                  <a:schemeClr val="tx1"/>
                </a:solidFill>
              </a:rPr>
              <a:t>Např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lvl="1" algn="l"/>
            <a:r>
              <a:rPr lang="cs-CZ" dirty="0" smtClean="0">
                <a:solidFill>
                  <a:schemeClr val="tx1"/>
                </a:solidFill>
              </a:rPr>
              <a:t>		-  na střední školu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		-  </a:t>
            </a:r>
            <a:r>
              <a:rPr lang="cs-CZ" sz="2800" dirty="0" smtClean="0">
                <a:solidFill>
                  <a:schemeClr val="tx1"/>
                </a:solidFill>
              </a:rPr>
              <a:t>do zaměstnání</a:t>
            </a:r>
          </a:p>
          <a:p>
            <a:pPr lvl="4" algn="l">
              <a:buFontTx/>
              <a:buChar char="-"/>
            </a:pPr>
            <a:endParaRPr lang="cs-CZ" dirty="0" smtClean="0">
              <a:solidFill>
                <a:schemeClr val="tx1"/>
              </a:solidFill>
            </a:endParaRPr>
          </a:p>
          <a:p>
            <a:pPr lvl="4" algn="l"/>
            <a:r>
              <a:rPr lang="cs-CZ" dirty="0" smtClean="0">
                <a:solidFill>
                  <a:schemeClr val="tx1"/>
                </a:solidFill>
                <a:hlinkClick r:id="rId2"/>
              </a:rPr>
              <a:t>http://www.</a:t>
            </a:r>
            <a:r>
              <a:rPr lang="cs-CZ" dirty="0" err="1" smtClean="0">
                <a:solidFill>
                  <a:schemeClr val="tx1"/>
                </a:solidFill>
                <a:hlinkClick r:id="rId2"/>
              </a:rPr>
              <a:t>youtube.com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tx1"/>
                </a:solidFill>
                <a:hlinkClick r:id="rId2"/>
              </a:rPr>
              <a:t>watch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?v=</a:t>
            </a:r>
            <a:r>
              <a:rPr lang="cs-CZ" dirty="0" err="1" smtClean="0">
                <a:solidFill>
                  <a:schemeClr val="tx1"/>
                </a:solidFill>
                <a:hlinkClick r:id="rId2"/>
              </a:rPr>
              <a:t>dQ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-eY4NT_GE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Účelem výběrového pohovoru je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ověřit a doplnit rozhodné údaje o uchazeči</a:t>
            </a:r>
          </a:p>
          <a:p>
            <a:r>
              <a:rPr lang="cs-CZ" sz="2800" dirty="0" smtClean="0"/>
              <a:t>posoudit způsobilost, chování a zájem uchazeče</a:t>
            </a:r>
          </a:p>
          <a:p>
            <a:r>
              <a:rPr lang="cs-CZ" sz="2800" dirty="0" smtClean="0"/>
              <a:t>informovat uchazeče o podmínkách práce a zaměstnání</a:t>
            </a:r>
          </a:p>
          <a:p>
            <a:r>
              <a:rPr lang="cs-CZ" sz="2800" dirty="0" smtClean="0"/>
              <a:t>zjistit představu uchazeče o podmínkách práce  a zaměstnání</a:t>
            </a:r>
          </a:p>
          <a:p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tzv. </a:t>
            </a:r>
            <a:r>
              <a:rPr lang="cs-CZ" sz="2800" dirty="0" smtClean="0">
                <a:solidFill>
                  <a:srgbClr val="FF0000"/>
                </a:solidFill>
              </a:rPr>
              <a:t>strukturovaný výběrový pohovor</a:t>
            </a:r>
            <a:r>
              <a:rPr lang="cs-CZ" sz="2800" dirty="0" smtClean="0"/>
              <a:t> </a:t>
            </a:r>
            <a:r>
              <a:rPr lang="cs-CZ" sz="2400" dirty="0" smtClean="0"/>
              <a:t>(30 – 90 min)</a:t>
            </a: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92869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Postup výběrového pohovoru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214422"/>
            <a:ext cx="7543824" cy="5286412"/>
          </a:xfrm>
        </p:spPr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rgbClr val="00B050"/>
                </a:solidFill>
              </a:rPr>
              <a:t>Úvod</a:t>
            </a:r>
            <a:r>
              <a:rPr lang="cs-CZ" dirty="0" smtClean="0"/>
              <a:t>  </a:t>
            </a:r>
            <a:r>
              <a:rPr lang="cs-CZ" sz="2800" dirty="0" smtClean="0"/>
              <a:t>pozdrav, klidná atmosféra, úvodní informace</a:t>
            </a:r>
          </a:p>
          <a:p>
            <a:r>
              <a:rPr lang="cs-CZ" u="sng" dirty="0" smtClean="0">
                <a:solidFill>
                  <a:srgbClr val="00B050"/>
                </a:solidFill>
              </a:rPr>
              <a:t>Představení zaměstnavatele</a:t>
            </a:r>
            <a:r>
              <a:rPr lang="cs-CZ" sz="2800" dirty="0" smtClean="0"/>
              <a:t>   základní informace  o podmínkách a obsahu práce</a:t>
            </a:r>
          </a:p>
          <a:p>
            <a:r>
              <a:rPr lang="cs-CZ" sz="2800" u="sng" dirty="0" smtClean="0">
                <a:solidFill>
                  <a:srgbClr val="00B050"/>
                </a:solidFill>
              </a:rPr>
              <a:t>Představení uchazeče  </a:t>
            </a:r>
            <a:r>
              <a:rPr lang="cs-CZ" sz="2800" dirty="0" smtClean="0"/>
              <a:t>jméno, zájem o práci, přednosti, zkušenosti a praxe, stručný životopis</a:t>
            </a:r>
          </a:p>
          <a:p>
            <a:r>
              <a:rPr lang="cs-CZ" sz="2800" u="sng" dirty="0" smtClean="0">
                <a:solidFill>
                  <a:srgbClr val="00B050"/>
                </a:solidFill>
              </a:rPr>
              <a:t>Otázky a odpovědi  </a:t>
            </a:r>
            <a:r>
              <a:rPr lang="cs-CZ" sz="2800" dirty="0" smtClean="0"/>
              <a:t>vzájemné vyjasnění představ           o zaměstnání a uplatnění, přínos zaměstnání uchazeče pro obě strany, dostatek informací  pro rozhodování</a:t>
            </a:r>
          </a:p>
          <a:p>
            <a:r>
              <a:rPr lang="cs-CZ" u="sng" dirty="0" smtClean="0">
                <a:solidFill>
                  <a:srgbClr val="00B050"/>
                </a:solidFill>
              </a:rPr>
              <a:t>Závěr</a:t>
            </a:r>
            <a:r>
              <a:rPr lang="cs-CZ" dirty="0" smtClean="0"/>
              <a:t>   </a:t>
            </a:r>
            <a:r>
              <a:rPr lang="cs-CZ" sz="2800" dirty="0" smtClean="0"/>
              <a:t>způsob a termín informace o rozhodnutí  přijetí, poděkování, rozloučení</a:t>
            </a:r>
            <a:endParaRPr lang="cs-CZ" sz="2800" u="sng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2690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 t á z k y   a   o d p o v ě d i </a:t>
            </a:r>
            <a:r>
              <a:rPr lang="cs-CZ" dirty="0" smtClean="0">
                <a:solidFill>
                  <a:srgbClr val="C00000"/>
                </a:solidFill>
              </a:rPr>
              <a:t>	    </a:t>
            </a:r>
            <a:r>
              <a:rPr lang="cs-CZ" sz="1600" dirty="0" smtClean="0">
                <a:solidFill>
                  <a:schemeClr val="tx1"/>
                </a:solidFill>
              </a:rPr>
              <a:t>(SKUPINOVÁ PRÁCE ŽÁKŮ)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214290"/>
            <a:ext cx="4023360" cy="5715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00B050"/>
                </a:solidFill>
              </a:rPr>
              <a:t>Ze strany zaměstnavatele</a:t>
            </a:r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63440" y="214290"/>
            <a:ext cx="4023360" cy="5715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00B050"/>
                </a:solidFill>
              </a:rPr>
              <a:t>Ze strany uchazeče</a:t>
            </a:r>
          </a:p>
          <a:p>
            <a:pPr algn="ctr"/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Proč zájem o práci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Jaké vzdělání a kde studia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Jaké předchozí zkušenosti a praxe 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Jaké jazykové znalosti, zahraniční cesty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Jaké dovednosti v ovládání PC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Jaké úspěchy v minulé době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Co se nepodařilo</a:t>
            </a:r>
          </a:p>
          <a:p>
            <a:pPr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Jaké znalosti a informace o firmě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Jaká představa pracovních podmínek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S jakými lidmi příjemná spolupráce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Jaké cíle a plány do budoucna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Jaké dopravní spojení do práce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Jaká představa o platu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Jaký obsah práce, požadavky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Jaká pracovní doba, kde výkon práce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Jaké pracovní pomůcky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Jaké nutné zdravotní předpoklady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Možnost </a:t>
            </a:r>
            <a:r>
              <a:rPr lang="cs-CZ" sz="1800" dirty="0" err="1" smtClean="0">
                <a:solidFill>
                  <a:schemeClr val="tx1"/>
                </a:solidFill>
              </a:rPr>
              <a:t>benefitů</a:t>
            </a:r>
            <a:r>
              <a:rPr lang="cs-CZ" sz="1800" dirty="0" smtClean="0">
                <a:solidFill>
                  <a:schemeClr val="tx1"/>
                </a:solidFill>
              </a:rPr>
              <a:t>, stravování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Pracovní cesty 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Kulturní akce pořádané firmou, dovolené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9" grpId="0" build="p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104</TotalTime>
  <Words>353</Words>
  <Application>Microsoft Office PowerPoint</Application>
  <PresentationFormat>Předvádění na obrazovce (4:3)</PresentationFormat>
  <Paragraphs>69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PŘIJÍMACÍ POHOVOR</vt:lpstr>
      <vt:lpstr>Účelem výběrového pohovoru je</vt:lpstr>
      <vt:lpstr>Postup výběrového pohovoru</vt:lpstr>
      <vt:lpstr>O t á z k y   a   o d p o v ě d i      (SKUPINOVÁ PRÁCE ŽÁKŮ)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Milena Vacková</cp:lastModifiedBy>
  <cp:revision>21</cp:revision>
  <dcterms:created xsi:type="dcterms:W3CDTF">2013-01-22T17:57:29Z</dcterms:created>
  <dcterms:modified xsi:type="dcterms:W3CDTF">2013-11-28T11:30:30Z</dcterms:modified>
</cp:coreProperties>
</file>