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7"/>
  </p:handout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6377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26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826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B4692F-EED7-45DD-BA13-1DF694CE3866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153525"/>
            <a:ext cx="2971800" cy="4826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9153525"/>
            <a:ext cx="2971800" cy="4826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1006DC-8359-4189-84E8-60F6EDD697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9539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8358788"/>
              </p:ext>
            </p:extLst>
          </p:nvPr>
        </p:nvGraphicFramePr>
        <p:xfrm>
          <a:off x="323528" y="1700805"/>
          <a:ext cx="8463314" cy="4942904"/>
        </p:xfrm>
        <a:graphic>
          <a:graphicData uri="http://schemas.openxmlformats.org/drawingml/2006/table">
            <a:tbl>
              <a:tblPr/>
              <a:tblGrid>
                <a:gridCol w="1646089"/>
                <a:gridCol w="6817225"/>
              </a:tblGrid>
              <a:tr h="511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VY_42_INOVACE_MA_7B_2C                 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1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Škola: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Základní škola Nové Město nad Metují,  Školní 1000,  okres Náchod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1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Mgr. Helena Židová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1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26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Tematický okruh, předmět: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Matematika a její aplikace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Matematika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1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Společné</a:t>
                      </a:r>
                      <a:r>
                        <a:rPr lang="cs-CZ" sz="1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opakování před písemnou prací</a:t>
                      </a:r>
                      <a:endParaRPr lang="cs-CZ" sz="14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1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CZ.1.07/1.4.00/21.2336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1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Datum: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26.4.2013</a:t>
                      </a:r>
                      <a:endParaRPr lang="cs-CZ" sz="14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29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Žáci si zopakují řešení číselných výrazů, geometrických úloh i </a:t>
                      </a:r>
                      <a:r>
                        <a:rPr lang="cs-CZ" sz="1400" smtClean="0">
                          <a:latin typeface="Times New Roman"/>
                          <a:ea typeface="Calibri"/>
                          <a:cs typeface="Times New Roman"/>
                        </a:rPr>
                        <a:t>pravidla </a:t>
                      </a:r>
                      <a:r>
                        <a:rPr lang="cs-CZ" sz="1400" smtClean="0">
                          <a:latin typeface="Times New Roman"/>
                          <a:ea typeface="Calibri"/>
                          <a:cs typeface="Times New Roman"/>
                        </a:rPr>
                        <a:t>rýsování v </a:t>
                      </a: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konstrukčních úlohách.</a:t>
                      </a:r>
                      <a:endParaRPr lang="cs-CZ" sz="14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16632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428604"/>
            <a:ext cx="84296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1)    Je dán </a:t>
            </a:r>
            <a:r>
              <a:rPr lang="cs-CZ" u="sng" dirty="0" smtClean="0"/>
              <a:t>rovnoběžník ABCD</a:t>
            </a:r>
            <a:r>
              <a:rPr lang="cs-CZ" dirty="0" smtClean="0"/>
              <a:t>:     a = 7 cm ;	b = 5 cm ;       | AB; CD | = 35 mm</a:t>
            </a:r>
          </a:p>
          <a:p>
            <a:endParaRPr lang="cs-CZ" dirty="0" smtClean="0"/>
          </a:p>
          <a:p>
            <a:r>
              <a:rPr lang="cs-CZ" dirty="0" smtClean="0"/>
              <a:t>	Proveď rozbor a konstrukci, vypočítej obvod a obsah.    </a:t>
            </a:r>
            <a:endParaRPr lang="cs-CZ" dirty="0"/>
          </a:p>
        </p:txBody>
      </p:sp>
      <p:sp>
        <p:nvSpPr>
          <p:cNvPr id="1026" name="AutoShape 2"/>
          <p:cNvSpPr>
            <a:spLocks noChangeArrowheads="1"/>
          </p:cNvSpPr>
          <p:nvPr/>
        </p:nvSpPr>
        <p:spPr bwMode="auto">
          <a:xfrm>
            <a:off x="1000100" y="1857364"/>
            <a:ext cx="3286148" cy="1285884"/>
          </a:xfrm>
          <a:prstGeom prst="parallelogram">
            <a:avLst>
              <a:gd name="adj" fmla="val 65104"/>
            </a:avLst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596" y="1571612"/>
            <a:ext cx="12858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u="sng" dirty="0" smtClean="0"/>
              <a:t>rozbor</a:t>
            </a:r>
            <a:endParaRPr lang="cs-CZ" sz="1200" i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4348" y="3143248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14678" y="321468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7686" y="1643050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28728" y="157161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57356" y="321468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034" y="1857364"/>
            <a:ext cx="7858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(cm)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86182" y="2571744"/>
            <a:ext cx="541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cxnSp>
        <p:nvCxnSpPr>
          <p:cNvPr id="15" name="Přímá spojovací čára 14"/>
          <p:cNvCxnSpPr/>
          <p:nvPr/>
        </p:nvCxnSpPr>
        <p:spPr>
          <a:xfrm rot="5400000">
            <a:off x="1785918" y="2500306"/>
            <a:ext cx="128588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500298" y="2143116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3,5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57752" y="1571612"/>
            <a:ext cx="20717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obvod</a:t>
            </a:r>
            <a:endParaRPr lang="cs-CZ" sz="1200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57818" y="1857364"/>
            <a:ext cx="257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 = 2 . ( a + b )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86380" y="2357430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O = 2 . ( 7 + 5 )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286380" y="3000372"/>
            <a:ext cx="20717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dbl" dirty="0" smtClean="0">
                <a:solidFill>
                  <a:schemeClr val="tx2"/>
                </a:solidFill>
              </a:rPr>
              <a:t>   O = 24 cm</a:t>
            </a:r>
            <a:endParaRPr lang="cs-CZ" sz="2400" b="1" u="dbl" dirty="0">
              <a:solidFill>
                <a:schemeClr val="tx2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57752" y="3857628"/>
            <a:ext cx="15001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obsah</a:t>
            </a:r>
            <a:endParaRPr lang="cs-CZ" sz="1200" i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500694" y="4286256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 = a . </a:t>
            </a:r>
            <a:r>
              <a:rPr lang="cs-CZ" sz="2400" dirty="0" err="1" smtClean="0">
                <a:solidFill>
                  <a:srgbClr val="FF0000"/>
                </a:solidFill>
              </a:rPr>
              <a:t>v</a:t>
            </a:r>
            <a:r>
              <a:rPr lang="cs-CZ" sz="2400" baseline="-25000" dirty="0" err="1" smtClean="0">
                <a:solidFill>
                  <a:srgbClr val="FF0000"/>
                </a:solidFill>
              </a:rPr>
              <a:t>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500694" y="4929198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= 7 . 3,5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500694" y="5572140"/>
            <a:ext cx="2023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dbl" dirty="0" smtClean="0">
                <a:solidFill>
                  <a:schemeClr val="tx2"/>
                </a:solidFill>
              </a:rPr>
              <a:t>S = 24,5 cm</a:t>
            </a:r>
            <a:r>
              <a:rPr lang="cs-CZ" sz="2400" b="1" u="dbl" baseline="30000" dirty="0" smtClean="0">
                <a:solidFill>
                  <a:schemeClr val="tx2"/>
                </a:solidFill>
              </a:rPr>
              <a:t>2</a:t>
            </a:r>
            <a:endParaRPr lang="cs-CZ" sz="2400" b="1" u="dbl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 animBg="1"/>
      <p:bldP spid="6" grpId="0" build="p"/>
      <p:bldP spid="7" grpId="0" build="p"/>
      <p:bldP spid="8" grpId="0" build="p"/>
      <p:bldP spid="9" grpId="0" build="p"/>
      <p:bldP spid="10" grpId="0" build="p"/>
      <p:bldP spid="11" grpId="0" build="p"/>
      <p:bldP spid="12" grpId="0" build="p"/>
      <p:bldP spid="13" grpId="0" build="p"/>
      <p:bldP spid="16" grpId="0" build="p"/>
      <p:bldP spid="17" grpId="0" build="p"/>
      <p:bldP spid="18" grpId="0" build="p"/>
      <p:bldP spid="19" grpId="0" build="p"/>
      <p:bldP spid="20" grpId="0" build="p"/>
      <p:bldP spid="21" grpId="0" build="p"/>
      <p:bldP spid="22" grpId="0" build="p"/>
      <p:bldP spid="23" grpId="0" build="p"/>
      <p:bldP spid="2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85728"/>
            <a:ext cx="8001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2)  </a:t>
            </a:r>
            <a:r>
              <a:rPr lang="cs-CZ" u="sng" dirty="0" smtClean="0"/>
              <a:t>Vypočítej:</a:t>
            </a:r>
            <a:r>
              <a:rPr lang="cs-CZ" dirty="0" smtClean="0"/>
              <a:t>	</a:t>
            </a:r>
            <a:r>
              <a:rPr lang="cs-CZ" sz="1200" dirty="0" smtClean="0"/>
              <a:t>číselný výraz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928670"/>
            <a:ext cx="3429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1,8 . ( – 0,2) + 5,6 : 7 – ( – 2,16 ) = 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7620" y="928670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– 0,36 + 0,80 + 2,16 =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00760" y="928670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2,96 – 0,36 = 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58082" y="857232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dbl" dirty="0" smtClean="0">
                <a:solidFill>
                  <a:srgbClr val="0070C0"/>
                </a:solidFill>
              </a:rPr>
              <a:t>2,6</a:t>
            </a:r>
            <a:endParaRPr lang="cs-CZ" sz="2400" b="1" u="dbl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00232" y="3571876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0,36 : x = 5,4 : 6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4348" y="3643314"/>
            <a:ext cx="714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X = ?</a:t>
            </a:r>
          </a:p>
          <a:p>
            <a:r>
              <a:rPr lang="cs-CZ" sz="1400" dirty="0" smtClean="0"/>
              <a:t>úměra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2910" y="1857364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složený zlomek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71670" y="4071942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5,4 x = 0,36 . 6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43108" y="4572008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5,4 x = 2,16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28860" y="5000636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X = 2,16 : 5,4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28860" y="5500702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dbl" dirty="0" smtClean="0">
                <a:solidFill>
                  <a:srgbClr val="0070C0"/>
                </a:solidFill>
              </a:rPr>
              <a:t>X = 0,4</a:t>
            </a:r>
            <a:endParaRPr lang="cs-CZ" sz="2400" b="1" u="dbl" dirty="0">
              <a:solidFill>
                <a:srgbClr val="0070C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633340" y="1733034"/>
                <a:ext cx="1210468" cy="9426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𝟏</m:t>
                        </m:r>
                        <m:f>
                          <m:fPr>
                            <m:ctrlPr>
                              <a:rPr lang="cs-CZ" sz="2400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1" i="1" smtClean="0">
                                <a:latin typeface="Cambria Math"/>
                              </a:rPr>
                              <m:t>𝟏</m:t>
                            </m:r>
                          </m:num>
                          <m:den>
                            <m:r>
                              <a:rPr lang="cs-CZ" sz="2400" b="1" i="1" smtClean="0">
                                <a:latin typeface="Cambria Math"/>
                              </a:rPr>
                              <m:t>𝟐</m:t>
                            </m:r>
                          </m:den>
                        </m:f>
                        <m:r>
                          <a:rPr lang="cs-CZ" sz="2400" b="1" i="1" smtClean="0">
                            <a:latin typeface="Cambria Math"/>
                          </a:rPr>
                          <m:t>+ </m:t>
                        </m:r>
                        <m:f>
                          <m:fPr>
                            <m:ctrlPr>
                              <a:rPr lang="cs-CZ" sz="2400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1" i="1" smtClean="0">
                                <a:latin typeface="Cambria Math"/>
                              </a:rPr>
                              <m:t>𝟐</m:t>
                            </m:r>
                          </m:num>
                          <m:den>
                            <m:r>
                              <a:rPr lang="cs-CZ" sz="2400" b="1" i="1" smtClean="0">
                                <a:latin typeface="Cambria Math"/>
                              </a:rPr>
                              <m:t>𝟑</m:t>
                            </m:r>
                          </m:den>
                        </m:f>
                        <m:r>
                          <a:rPr lang="cs-CZ" sz="2400" b="1" i="1" smtClean="0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−</m:t>
                        </m:r>
                        <m:f>
                          <m:fPr>
                            <m:ctrlPr>
                              <a:rPr lang="cs-CZ" sz="2400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1" i="1" smtClean="0">
                                <a:latin typeface="Cambria Math"/>
                              </a:rPr>
                              <m:t>𝟏</m:t>
                            </m:r>
                          </m:num>
                          <m:den>
                            <m:r>
                              <a:rPr lang="cs-CZ" sz="2400" b="1" i="1" smtClean="0">
                                <a:latin typeface="Cambria Math"/>
                              </a:rPr>
                              <m:t>𝟓</m:t>
                            </m:r>
                          </m:den>
                        </m:f>
                        <m:r>
                          <a:rPr lang="cs-CZ" sz="2400" b="1" i="1" smtClean="0">
                            <a:latin typeface="Cambria Math"/>
                          </a:rPr>
                          <m:t> .  </m:t>
                        </m:r>
                        <m:f>
                          <m:fPr>
                            <m:ctrlPr>
                              <a:rPr lang="cs-CZ" sz="2400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1" i="1" smtClean="0">
                                <a:latin typeface="Cambria Math"/>
                              </a:rPr>
                              <m:t>𝟓</m:t>
                            </m:r>
                          </m:num>
                          <m:den>
                            <m:r>
                              <a:rPr lang="cs-CZ" sz="2400" b="1" i="1" smtClean="0">
                                <a:latin typeface="Cambria Math"/>
                              </a:rPr>
                              <m:t>𝟔</m:t>
                            </m:r>
                          </m:den>
                        </m:f>
                        <m:r>
                          <a:rPr lang="cs-CZ" sz="2400" b="1" i="1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400" b="1" dirty="0" smtClean="0"/>
                  <a:t>  =</a:t>
                </a:r>
                <a:endParaRPr lang="cs-CZ" sz="2400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33340" y="1733034"/>
                <a:ext cx="1210468" cy="94263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818634" y="1851015"/>
                <a:ext cx="792088" cy="7259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𝟑</m:t>
                            </m:r>
                          </m:num>
                          <m:den>
                            <m:r>
                              <a:rPr lang="cs-CZ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𝟐</m:t>
                            </m:r>
                          </m:den>
                        </m:f>
                        <m:r>
                          <a:rPr lang="cs-CZ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+ </m:t>
                        </m:r>
                        <m:f>
                          <m:fPr>
                            <m:ctrlPr>
                              <a:rPr lang="cs-CZ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𝟐</m:t>
                            </m:r>
                          </m:num>
                          <m:den>
                            <m:r>
                              <a:rPr lang="cs-CZ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𝟑</m:t>
                            </m:r>
                          </m:den>
                        </m:f>
                      </m:num>
                      <m:den>
                        <m:r>
                          <a:rPr lang="cs-CZ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−</m:t>
                        </m:r>
                        <m:f>
                          <m:fPr>
                            <m:ctrlPr>
                              <a:rPr lang="cs-CZ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𝟏</m:t>
                            </m:r>
                          </m:num>
                          <m:den>
                            <m:r>
                              <a:rPr lang="cs-CZ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𝟔</m:t>
                            </m:r>
                          </m:den>
                        </m:f>
                      </m:den>
                    </m:f>
                  </m:oMath>
                </a14:m>
                <a:r>
                  <a:rPr lang="cs-CZ" b="1" dirty="0" smtClean="0">
                    <a:solidFill>
                      <a:schemeClr val="tx2"/>
                    </a:solidFill>
                  </a:rPr>
                  <a:t>  =</a:t>
                </a:r>
                <a:endParaRPr lang="cs-CZ" b="1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8634" y="1851015"/>
                <a:ext cx="792088" cy="72590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714744" y="1857364"/>
                <a:ext cx="714380" cy="7259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𝟗</m:t>
                            </m:r>
                            <m:r>
                              <a:rPr lang="cs-CZ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𝟒</m:t>
                            </m:r>
                          </m:num>
                          <m:den>
                            <m:r>
                              <a:rPr lang="cs-CZ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𝟔</m:t>
                            </m:r>
                          </m:den>
                        </m:f>
                      </m:num>
                      <m:den>
                        <m:f>
                          <m:fPr>
                            <m:ctrlPr>
                              <a:rPr lang="cs-CZ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− </m:t>
                            </m:r>
                            <m:r>
                              <a:rPr lang="cs-CZ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𝟏</m:t>
                            </m:r>
                          </m:num>
                          <m:den>
                            <m:r>
                              <a:rPr lang="cs-CZ" b="1" i="1" smtClean="0">
                                <a:solidFill>
                                  <a:schemeClr val="tx2"/>
                                </a:solidFill>
                                <a:latin typeface="Cambria Math"/>
                              </a:rPr>
                              <m:t>𝟔</m:t>
                            </m:r>
                          </m:den>
                        </m:f>
                      </m:den>
                    </m:f>
                  </m:oMath>
                </a14:m>
                <a:r>
                  <a:rPr lang="cs-CZ" b="1" dirty="0" smtClean="0">
                    <a:solidFill>
                      <a:schemeClr val="tx2"/>
                    </a:solidFill>
                  </a:rPr>
                  <a:t> =</a:t>
                </a:r>
                <a:endParaRPr lang="cs-CZ" b="1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14744" y="1857364"/>
                <a:ext cx="714380" cy="72590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429124" y="1961462"/>
                <a:ext cx="1150418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𝟏𝟑</m:t>
                        </m:r>
                      </m:num>
                      <m:den>
                        <m:r>
                          <a:rPr lang="cs-CZ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chemeClr val="tx2"/>
                    </a:solidFill>
                  </a:rPr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− </m:t>
                        </m:r>
                        <m:r>
                          <a:rPr lang="cs-CZ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𝟏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chemeClr val="tx2"/>
                    </a:solidFill>
                  </a:rPr>
                  <a:t> =</a:t>
                </a:r>
                <a:endParaRPr lang="cs-CZ" b="1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9124" y="1961462"/>
                <a:ext cx="1150418" cy="492443"/>
              </a:xfrm>
              <a:prstGeom prst="rect">
                <a:avLst/>
              </a:prstGeom>
              <a:blipFill rotWithShape="1">
                <a:blip r:embed="rId5"/>
                <a:stretch>
                  <a:fillRect b="-74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532708" y="1958695"/>
                <a:ext cx="936104" cy="4840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− 13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2"/>
                    </a:solidFill>
                  </a:rPr>
                  <a:t> =</a:t>
                </a:r>
                <a:endParaRPr lang="cs-CZ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2708" y="1958695"/>
                <a:ext cx="936104" cy="484043"/>
              </a:xfrm>
              <a:prstGeom prst="rect">
                <a:avLst/>
              </a:prstGeom>
              <a:blipFill rotWithShape="1">
                <a:blip r:embed="rId6"/>
                <a:stretch>
                  <a:fillRect b="-7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6468812" y="1958695"/>
            <a:ext cx="1020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dbl" dirty="0" smtClean="0">
                <a:solidFill>
                  <a:schemeClr val="tx2"/>
                </a:solidFill>
              </a:rPr>
              <a:t>- 13</a:t>
            </a:r>
            <a:endParaRPr lang="cs-CZ" sz="2400" b="1" u="dbl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build="p"/>
      <p:bldP spid="12" grpId="0"/>
      <p:bldP spid="13" grpId="0"/>
      <p:bldP spid="14" grpId="0"/>
      <p:bldP spid="15" grpId="0"/>
      <p:bldP spid="16" grpId="0"/>
      <p:bldP spid="8" grpId="0"/>
      <p:bldP spid="17" grpId="0"/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357166"/>
            <a:ext cx="8215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3)   Vejde se jeden a půl litru vody do misky tvaru kolmého hranolu s podstavou rovnoramenného lichoběžníku?</a:t>
            </a:r>
            <a:endParaRPr lang="cs-CZ" dirty="0"/>
          </a:p>
        </p:txBody>
      </p:sp>
      <p:sp>
        <p:nvSpPr>
          <p:cNvPr id="3" name="Lichoběžník 2"/>
          <p:cNvSpPr/>
          <p:nvPr/>
        </p:nvSpPr>
        <p:spPr>
          <a:xfrm>
            <a:off x="1285852" y="2000240"/>
            <a:ext cx="2857520" cy="1500198"/>
          </a:xfrm>
          <a:prstGeom prst="trapezoid">
            <a:avLst>
              <a:gd name="adj" fmla="val 48607"/>
            </a:avLst>
          </a:prstGeom>
          <a:noFill/>
          <a:scene3d>
            <a:camera prst="orthographicFront">
              <a:rot lat="0" lon="0" rev="10799999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ovací čára 4"/>
          <p:cNvCxnSpPr/>
          <p:nvPr/>
        </p:nvCxnSpPr>
        <p:spPr>
          <a:xfrm flipV="1">
            <a:off x="1285852" y="1285860"/>
            <a:ext cx="2071702" cy="7143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4143372" y="1285860"/>
            <a:ext cx="1714512" cy="7143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3428992" y="2714620"/>
            <a:ext cx="1785950" cy="7858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357554" y="1285860"/>
            <a:ext cx="242889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4822033" y="1678769"/>
            <a:ext cx="1428760" cy="6429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857224" y="4500570"/>
            <a:ext cx="3429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 smtClean="0"/>
              <a:t>v</a:t>
            </a:r>
            <a:r>
              <a:rPr lang="cs-CZ" dirty="0" smtClean="0"/>
              <a:t> = 1,5  l = 1,5 dm</a:t>
            </a:r>
            <a:r>
              <a:rPr lang="cs-CZ" baseline="30000" dirty="0" smtClean="0"/>
              <a:t>3 </a:t>
            </a:r>
            <a:r>
              <a:rPr lang="cs-CZ" dirty="0" smtClean="0"/>
              <a:t> =  1500 cm</a:t>
            </a:r>
            <a:r>
              <a:rPr lang="cs-CZ" baseline="30000" dirty="0" smtClean="0"/>
              <a:t>3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357422" y="350043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 cm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286248" y="314324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 cm</a:t>
            </a:r>
            <a:endParaRPr lang="cs-CZ" dirty="0"/>
          </a:p>
        </p:txBody>
      </p:sp>
      <p:cxnSp>
        <p:nvCxnSpPr>
          <p:cNvPr id="23" name="Přímá spojovací čára 22"/>
          <p:cNvCxnSpPr/>
          <p:nvPr/>
        </p:nvCxnSpPr>
        <p:spPr>
          <a:xfrm rot="16200000" flipH="1">
            <a:off x="1500166" y="2714620"/>
            <a:ext cx="1500198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2285984" y="242886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 cm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571736" y="164305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 cm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715140" y="2357430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= </a:t>
            </a:r>
            <a:r>
              <a:rPr lang="cs-CZ" sz="2400" b="1" dirty="0" err="1" smtClean="0">
                <a:solidFill>
                  <a:srgbClr val="FF0000"/>
                </a:solidFill>
              </a:rPr>
              <a:t>s</a:t>
            </a:r>
            <a:r>
              <a:rPr lang="cs-CZ" sz="2400" b="1" baseline="-25000" dirty="0" err="1" smtClean="0">
                <a:solidFill>
                  <a:srgbClr val="FF0000"/>
                </a:solidFill>
              </a:rPr>
              <a:t>p</a:t>
            </a:r>
            <a:r>
              <a:rPr lang="cs-CZ" sz="2400" b="1" baseline="-25000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. v</a:t>
            </a:r>
            <a:endParaRPr lang="cs-CZ" sz="2400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5786446" y="3433368"/>
                <a:ext cx="2214578" cy="5085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V</a:t>
                </a:r>
                <a:r>
                  <a:rPr lang="cs-CZ" b="1" baseline="-25000" dirty="0" err="1" smtClean="0"/>
                  <a:t>m</a:t>
                </a:r>
                <a:r>
                  <a:rPr lang="cs-CZ" b="1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latin typeface="Cambria Math"/>
                              </a:rPr>
                              <m:t> 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𝟔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+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𝟏𝟖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 </m:t>
                            </m:r>
                          </m:e>
                        </m:d>
                        <m:r>
                          <a:rPr lang="cs-CZ" b="1" i="1" smtClean="0">
                            <a:latin typeface="Cambria Math"/>
                          </a:rPr>
                          <m:t>.   </m:t>
                        </m:r>
                        <m:r>
                          <a:rPr lang="cs-CZ" b="1" i="1" smtClean="0">
                            <a:latin typeface="Cambria Math"/>
                          </a:rPr>
                          <m:t>𝟖</m:t>
                        </m:r>
                        <m:r>
                          <a:rPr lang="cs-CZ" b="1" i="1" smtClean="0">
                            <a:latin typeface="Cambria Math"/>
                          </a:rPr>
                          <m:t>  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b="1" dirty="0" smtClean="0"/>
                  <a:t>  . 15</a:t>
                </a:r>
                <a:endParaRPr lang="cs-CZ" b="1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86446" y="3433368"/>
                <a:ext cx="2214578" cy="508537"/>
              </a:xfrm>
              <a:prstGeom prst="rect">
                <a:avLst/>
              </a:prstGeom>
              <a:blipFill rotWithShape="1">
                <a:blip r:embed="rId2"/>
                <a:stretch>
                  <a:fillRect l="-2198" b="-59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838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838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838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57224" y="4143380"/>
            <a:ext cx="9286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voda</a:t>
            </a:r>
            <a:endParaRPr lang="cs-CZ" sz="1200" i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828140" y="3038534"/>
            <a:ext cx="857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miska</a:t>
            </a:r>
            <a:endParaRPr lang="cs-CZ" sz="1200" i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929322" y="4131238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 smtClean="0"/>
              <a:t>m</a:t>
            </a:r>
            <a:r>
              <a:rPr lang="cs-CZ" dirty="0" smtClean="0"/>
              <a:t> = 96 . 15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929322" y="4578833"/>
            <a:ext cx="271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 smtClean="0"/>
              <a:t>m</a:t>
            </a:r>
            <a:r>
              <a:rPr lang="cs-CZ" dirty="0" smtClean="0"/>
              <a:t> = 1440 cm</a:t>
            </a:r>
            <a:r>
              <a:rPr lang="cs-CZ" baseline="30000" dirty="0" smtClean="0"/>
              <a:t>3</a:t>
            </a:r>
            <a:r>
              <a:rPr lang="cs-CZ" dirty="0" smtClean="0"/>
              <a:t> = </a:t>
            </a:r>
            <a:r>
              <a:rPr lang="cs-CZ" u="dbl" dirty="0" smtClean="0"/>
              <a:t>1,44  l</a:t>
            </a:r>
            <a:endParaRPr lang="cs-CZ" u="dbl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143372" y="5072074"/>
            <a:ext cx="2786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0070C0"/>
                </a:solidFill>
              </a:rPr>
              <a:t>V</a:t>
            </a:r>
            <a:r>
              <a:rPr lang="cs-CZ" b="1" baseline="-25000" dirty="0" err="1" smtClean="0">
                <a:solidFill>
                  <a:srgbClr val="0070C0"/>
                </a:solidFill>
              </a:rPr>
              <a:t>v</a:t>
            </a:r>
            <a:r>
              <a:rPr lang="cs-CZ" b="1" dirty="0" smtClean="0">
                <a:solidFill>
                  <a:srgbClr val="0070C0"/>
                </a:solidFill>
              </a:rPr>
              <a:t>  </a:t>
            </a:r>
            <a:r>
              <a:rPr lang="cs-CZ" b="1" dirty="0" smtClean="0">
                <a:solidFill>
                  <a:srgbClr val="0070C0"/>
                </a:solidFill>
                <a:latin typeface="Calibri"/>
                <a:cs typeface="Calibri"/>
              </a:rPr>
              <a:t>˃  </a:t>
            </a:r>
            <a:r>
              <a:rPr lang="cs-CZ" b="1" dirty="0" err="1" smtClean="0">
                <a:solidFill>
                  <a:srgbClr val="0070C0"/>
                </a:solidFill>
                <a:latin typeface="Calibri"/>
                <a:cs typeface="Calibri"/>
              </a:rPr>
              <a:t>V</a:t>
            </a:r>
            <a:r>
              <a:rPr lang="cs-CZ" b="1" baseline="-25000" dirty="0" err="1" smtClean="0">
                <a:solidFill>
                  <a:srgbClr val="0070C0"/>
                </a:solidFill>
                <a:latin typeface="Calibri"/>
                <a:cs typeface="Calibri"/>
              </a:rPr>
              <a:t>m</a:t>
            </a:r>
            <a:r>
              <a:rPr lang="cs-CZ" b="1" baseline="-25000" dirty="0" smtClean="0">
                <a:solidFill>
                  <a:srgbClr val="0070C0"/>
                </a:solidFill>
                <a:latin typeface="Calibri"/>
                <a:cs typeface="Calibri"/>
              </a:rPr>
              <a:t> </a:t>
            </a:r>
            <a:r>
              <a:rPr lang="cs-CZ" b="1" dirty="0" smtClean="0">
                <a:solidFill>
                  <a:srgbClr val="0070C0"/>
                </a:solidFill>
                <a:latin typeface="Calibri"/>
                <a:cs typeface="Calibri"/>
              </a:rPr>
              <a:t>            </a:t>
            </a:r>
            <a:r>
              <a:rPr lang="cs-CZ" sz="1200" b="1" dirty="0" smtClean="0">
                <a:solidFill>
                  <a:srgbClr val="0070C0"/>
                </a:solidFill>
                <a:latin typeface="Calibri"/>
                <a:cs typeface="Calibri"/>
              </a:rPr>
              <a:t>vody je víc</a:t>
            </a:r>
            <a:endParaRPr lang="cs-CZ" sz="1200" b="1" dirty="0">
              <a:solidFill>
                <a:srgbClr val="0070C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357290" y="5715016"/>
            <a:ext cx="59293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Uvedené množství vody se do misky nevejde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2059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60" name="Rectangle 12"/>
          <p:cNvSpPr>
            <a:spLocks noChangeArrowheads="1"/>
          </p:cNvSpPr>
          <p:nvPr/>
        </p:nvSpPr>
        <p:spPr bwMode="auto">
          <a:xfrm>
            <a:off x="0" y="838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6" grpId="0"/>
      <p:bldP spid="27" grpId="0"/>
      <p:bldP spid="39" grpId="0"/>
      <p:bldP spid="40" grpId="0"/>
      <p:bldP spid="41" grpId="0"/>
      <p:bldP spid="4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357166"/>
            <a:ext cx="85011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4)   Osobní auto přijede do cíle průměrnou rychlostí  72 km/h  za 5 hodin. Za kolik hodin      přijede do stejného cíle nákladní auto, které jede průměrnou rychlostí 60 km/h 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42976" y="1285860"/>
            <a:ext cx="4000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os.auto      72 km/h ……………………. za 5 h</a:t>
            </a:r>
          </a:p>
          <a:p>
            <a:r>
              <a:rPr lang="cs-CZ" dirty="0" err="1" smtClean="0"/>
              <a:t>nákl.auto</a:t>
            </a:r>
            <a:r>
              <a:rPr lang="cs-CZ" dirty="0" smtClean="0"/>
              <a:t>  60 km/h……………………… za x h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 rot="5400000" flipH="1" flipV="1">
            <a:off x="5000628" y="1571612"/>
            <a:ext cx="57150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5400000">
            <a:off x="534959" y="1607331"/>
            <a:ext cx="500860" cy="7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214414" y="2071678"/>
            <a:ext cx="3786214" cy="15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765242" y="2500306"/>
                <a:ext cx="2006558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solidFill>
                      <a:schemeClr val="tx2"/>
                    </a:solidFill>
                  </a:rPr>
                  <a:t>X = 5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𝟕𝟐</m:t>
                        </m:r>
                      </m:num>
                      <m:den>
                        <m:r>
                          <a:rPr lang="cs-CZ" b="1" i="0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𝟔𝟎</m:t>
                        </m:r>
                      </m:den>
                    </m:f>
                    <m:r>
                      <a:rPr lang="cs-CZ" b="1" i="0" smtClean="0">
                        <a:solidFill>
                          <a:schemeClr val="tx2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𝟕𝟐</m:t>
                        </m:r>
                      </m:num>
                      <m:den>
                        <m:r>
                          <a:rPr lang="cs-CZ" b="1" i="0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𝟏𝟐</m:t>
                        </m:r>
                      </m:den>
                    </m:f>
                    <m:r>
                      <a:rPr lang="cs-CZ" b="1" i="0" smtClean="0">
                        <a:solidFill>
                          <a:schemeClr val="tx2"/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b="1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5242" y="2500306"/>
                <a:ext cx="2006558" cy="492443"/>
              </a:xfrm>
              <a:prstGeom prst="rect">
                <a:avLst/>
              </a:prstGeom>
              <a:blipFill rotWithShape="1">
                <a:blip r:embed="rId2"/>
                <a:stretch>
                  <a:fillRect l="-2736" b="-74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1857356" y="3286124"/>
            <a:ext cx="6143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Nákladní auto přijede do cíle za 6 hodin.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1472" y="4286256"/>
            <a:ext cx="3064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*</a:t>
            </a:r>
            <a:r>
              <a:rPr lang="cs-CZ" dirty="0" smtClean="0"/>
              <a:t>   Zapiš rovnici této úlohy: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42910" y="4929198"/>
            <a:ext cx="32810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*</a:t>
            </a:r>
            <a:r>
              <a:rPr lang="cs-CZ" dirty="0" smtClean="0"/>
              <a:t>   Jak daleko od startu je cíl?     </a:t>
            </a:r>
            <a:endParaRPr lang="cs-CZ" sz="2400" u="dbl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89048" y="5021531"/>
            <a:ext cx="1002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s</a:t>
            </a:r>
            <a:r>
              <a:rPr lang="cs-CZ" b="1" dirty="0" smtClean="0">
                <a:solidFill>
                  <a:srgbClr val="C00000"/>
                </a:solidFill>
              </a:rPr>
              <a:t> = v . t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43504" y="5021531"/>
            <a:ext cx="1156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= 72 . 5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34528" y="4950747"/>
            <a:ext cx="1666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dbl" dirty="0">
                <a:solidFill>
                  <a:schemeClr val="tx2"/>
                </a:solidFill>
              </a:rPr>
              <a:t>s</a:t>
            </a:r>
            <a:r>
              <a:rPr lang="cs-CZ" sz="2400" b="1" u="dbl" dirty="0" smtClean="0">
                <a:solidFill>
                  <a:schemeClr val="tx2"/>
                </a:solidFill>
              </a:rPr>
              <a:t> = 360 km</a:t>
            </a:r>
            <a:endParaRPr lang="cs-CZ" sz="2400" b="1" u="dbl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99792" y="2500306"/>
            <a:ext cx="1289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dbl" dirty="0" smtClean="0">
                <a:solidFill>
                  <a:schemeClr val="tx2"/>
                </a:solidFill>
              </a:rPr>
              <a:t>6 hod</a:t>
            </a:r>
            <a:endParaRPr lang="cs-CZ" sz="2400" b="1" u="dbl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878186" y="4204182"/>
                <a:ext cx="1224136" cy="6258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>
                    <a:solidFill>
                      <a:schemeClr val="tx2"/>
                    </a:solidFill>
                  </a:rPr>
                  <a:t>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solidFill>
                              <a:schemeClr val="tx2"/>
                            </a:solidFill>
                            <a:latin typeface="Cambria Math"/>
                          </a:rPr>
                          <m:t>𝟑𝟔𝟎</m:t>
                        </m:r>
                      </m:num>
                      <m:den>
                        <m:r>
                          <a:rPr lang="cs-CZ" sz="2400" b="1" i="1">
                            <a:solidFill>
                              <a:schemeClr val="tx2"/>
                            </a:solidFill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2400" b="1" dirty="0">
                    <a:solidFill>
                      <a:schemeClr val="tx2"/>
                    </a:solidFill>
                  </a:rPr>
                  <a:t> </a:t>
                </a:r>
                <a:endParaRPr lang="cs-CZ" sz="24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8186" y="4204182"/>
                <a:ext cx="1224136" cy="625812"/>
              </a:xfrm>
              <a:prstGeom prst="rect">
                <a:avLst/>
              </a:prstGeom>
              <a:blipFill rotWithShape="1">
                <a:blip r:embed="rId3"/>
                <a:stretch>
                  <a:fillRect l="-7463" b="-98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/>
      <p:bldP spid="19" grpId="0"/>
      <p:bldP spid="4" grpId="0"/>
      <p:bldP spid="6" grpId="0"/>
      <p:bldP spid="8" grpId="0"/>
      <p:bldP spid="9" grpId="0"/>
      <p:bldP spid="11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463</Words>
  <Application>Microsoft Office PowerPoint</Application>
  <PresentationFormat>Předvádění na obrazovce (4:3)</PresentationFormat>
  <Paragraphs>84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haha</dc:creator>
  <cp:lastModifiedBy>Vackovi</cp:lastModifiedBy>
  <cp:revision>38</cp:revision>
  <cp:lastPrinted>2013-04-29T12:04:53Z</cp:lastPrinted>
  <dcterms:created xsi:type="dcterms:W3CDTF">2013-04-28T17:33:42Z</dcterms:created>
  <dcterms:modified xsi:type="dcterms:W3CDTF">2013-11-28T17:29:27Z</dcterms:modified>
</cp:coreProperties>
</file>