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6"/>
  </p:handoutMasterIdLst>
  <p:sldIdLst>
    <p:sldId id="256" r:id="rId2"/>
    <p:sldId id="257" r:id="rId3"/>
    <p:sldId id="258" r:id="rId4"/>
    <p:sldId id="259" r:id="rId5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9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image" Target="../media/image2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87C560-02D4-4FB1-9772-FBB7B3BB62DE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817F94-22B9-4DAF-B97E-46930F5FA3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987821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czso.cz/csu/csu.nsf/informace/cnez043013.doc" TargetMode="Externa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2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4142959"/>
              </p:ext>
            </p:extLst>
          </p:nvPr>
        </p:nvGraphicFramePr>
        <p:xfrm>
          <a:off x="395536" y="1698714"/>
          <a:ext cx="8319868" cy="4944996"/>
        </p:xfrm>
        <a:graphic>
          <a:graphicData uri="http://schemas.openxmlformats.org/drawingml/2006/table">
            <a:tbl>
              <a:tblPr/>
              <a:tblGrid>
                <a:gridCol w="1618190"/>
                <a:gridCol w="6701678"/>
              </a:tblGrid>
              <a:tr h="5218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Calibri"/>
                          <a:cs typeface="Times New Roman"/>
                        </a:rPr>
                        <a:t>VY_42_INOVACE_MA_7B_22C                  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18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Škola: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Základní škola Nové Město nad Metují,  Školní 1000,  okres Náchod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18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Mgr. Helena Židová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86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7.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71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Tematický okruh, předmět: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Matematika a její aplikace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Matematika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35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latin typeface="Times New Roman"/>
                          <a:ea typeface="Calibri"/>
                          <a:cs typeface="Times New Roman"/>
                        </a:rPr>
                        <a:t>Procento</a:t>
                      </a:r>
                      <a:endParaRPr lang="cs-CZ" sz="14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18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CZ.1.07/1.4.00/21.2336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18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Datum: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latin typeface="Times New Roman"/>
                          <a:ea typeface="Calibri"/>
                          <a:cs typeface="Times New Roman"/>
                        </a:rPr>
                        <a:t>3.5.2013</a:t>
                      </a:r>
                      <a:endParaRPr lang="cs-CZ" sz="14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43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01295" algn="l"/>
                        </a:tabLs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Seznámení s novými pojmy v oblasti procentuálního počtu, výpočet jednoho procenta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01295" algn="l"/>
                        </a:tabLst>
                      </a:pPr>
                      <a:r>
                        <a:rPr lang="cs-CZ" sz="14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z daného základu.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01295" algn="l"/>
                        </a:tabLs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  <a:hlinkClick r:id="rId2"/>
                        </a:rPr>
                        <a:t>http://www.</a:t>
                      </a:r>
                      <a:r>
                        <a:rPr lang="cs-CZ" sz="1400" dirty="0" err="1" smtClean="0">
                          <a:latin typeface="Times New Roman"/>
                          <a:ea typeface="Calibri"/>
                          <a:cs typeface="Times New Roman"/>
                          <a:hlinkClick r:id="rId2"/>
                        </a:rPr>
                        <a:t>czso.cz</a:t>
                      </a: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  <a:hlinkClick r:id="rId2"/>
                        </a:rPr>
                        <a:t>/</a:t>
                      </a:r>
                      <a:r>
                        <a:rPr lang="cs-CZ" sz="1400" dirty="0" err="1" smtClean="0">
                          <a:latin typeface="Times New Roman"/>
                          <a:ea typeface="Calibri"/>
                          <a:cs typeface="Times New Roman"/>
                          <a:hlinkClick r:id="rId2"/>
                        </a:rPr>
                        <a:t>csu</a:t>
                      </a: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  <a:hlinkClick r:id="rId2"/>
                        </a:rPr>
                        <a:t>/</a:t>
                      </a:r>
                      <a:r>
                        <a:rPr lang="cs-CZ" sz="1400" dirty="0" err="1" smtClean="0">
                          <a:latin typeface="Times New Roman"/>
                          <a:ea typeface="Calibri"/>
                          <a:cs typeface="Times New Roman"/>
                          <a:hlinkClick r:id="rId2"/>
                        </a:rPr>
                        <a:t>csu.nsf</a:t>
                      </a: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  <a:hlinkClick r:id="rId2"/>
                        </a:rPr>
                        <a:t>/informace/cnez043013.doc</a:t>
                      </a:r>
                      <a:endParaRPr lang="cs-CZ" sz="14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350" y="116632"/>
            <a:ext cx="6083300" cy="1485900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5" name="Picture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2750" y="116632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Autofit/>
          </a:bodyPr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Procento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357298"/>
            <a:ext cx="8643998" cy="5214974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0070C0"/>
                </a:solidFill>
              </a:rPr>
              <a:t>  Hypotéka s úrokovou sazbou 3,6 %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0070C0"/>
                </a:solidFill>
              </a:rPr>
              <a:t>  Smetana s obsahem 12 % tuku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0070C0"/>
                </a:solidFill>
              </a:rPr>
              <a:t>  Výroba oděvů vzrostla o 2 %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0070C0"/>
                </a:solidFill>
              </a:rPr>
              <a:t>  Necelých 28 % mladých lidí kouří od 15 let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0070C0"/>
                </a:solidFill>
              </a:rPr>
              <a:t>  Na sezonní zboží je dočasná sleva 30 až 50 %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0070C0"/>
                </a:solidFill>
              </a:rPr>
              <a:t>  Ve třídě je 48 % dívek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0070C0"/>
                </a:solidFill>
              </a:rPr>
              <a:t>  Nebezpečné klesání silnice 12 %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0070C0"/>
                </a:solidFill>
              </a:rPr>
              <a:t>  V paštice je pouze 30 % vepřového masa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714612" y="428604"/>
            <a:ext cx="5715040" cy="42862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      - kde se s tímto výrazem můžeš setkat?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FF0000"/>
                </a:solidFill>
              </a:rPr>
              <a:t>Základní pojmy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71546"/>
            <a:ext cx="8643998" cy="5500726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		1 procento </a:t>
            </a:r>
            <a:r>
              <a:rPr lang="cs-CZ" dirty="0" smtClean="0"/>
              <a:t>[ 1 % ]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dirty="0" smtClean="0"/>
              <a:t>= </a:t>
            </a:r>
            <a:r>
              <a:rPr lang="cs-CZ" sz="2800" dirty="0" smtClean="0"/>
              <a:t>jedna setina ze základu</a:t>
            </a:r>
          </a:p>
          <a:p>
            <a:pPr>
              <a:buNone/>
            </a:pPr>
            <a:r>
              <a:rPr lang="cs-CZ" dirty="0" smtClean="0"/>
              <a:t>      			</a:t>
            </a: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Základ</a:t>
            </a:r>
            <a:r>
              <a:rPr lang="cs-CZ" dirty="0" smtClean="0"/>
              <a:t> </a:t>
            </a:r>
            <a:r>
              <a:rPr lang="cs-CZ" sz="2800" dirty="0" smtClean="0"/>
              <a:t>(100 %) – celkový počet, množství …. </a:t>
            </a:r>
            <a:r>
              <a:rPr lang="cs-CZ" b="1" dirty="0" smtClean="0">
                <a:solidFill>
                  <a:srgbClr val="00B050"/>
                </a:solidFill>
              </a:rPr>
              <a:t>z</a:t>
            </a:r>
            <a:r>
              <a:rPr lang="cs-CZ" dirty="0" smtClean="0">
                <a:solidFill>
                  <a:srgbClr val="00B050"/>
                </a:solidFill>
              </a:rPr>
              <a:t> = </a:t>
            </a:r>
            <a:r>
              <a:rPr lang="cs-CZ" dirty="0" smtClean="0"/>
              <a:t>500 Kč 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								</a:t>
            </a:r>
            <a:endParaRPr lang="cs-CZ" b="1" dirty="0" smtClean="0"/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Počet procent </a:t>
            </a:r>
            <a:r>
              <a:rPr lang="cs-CZ" dirty="0" smtClean="0"/>
              <a:t>– </a:t>
            </a:r>
            <a:r>
              <a:rPr lang="cs-CZ" sz="2800" dirty="0" smtClean="0"/>
              <a:t>číslo před symbolem % …… </a:t>
            </a:r>
            <a:r>
              <a:rPr lang="cs-CZ" b="1" dirty="0" smtClean="0">
                <a:solidFill>
                  <a:srgbClr val="00B050"/>
                </a:solidFill>
              </a:rPr>
              <a:t>p</a:t>
            </a:r>
            <a:r>
              <a:rPr lang="cs-CZ" dirty="0" smtClean="0">
                <a:solidFill>
                  <a:srgbClr val="00B050"/>
                </a:solidFill>
              </a:rPr>
              <a:t> = </a:t>
            </a:r>
            <a:r>
              <a:rPr lang="cs-CZ" dirty="0" smtClean="0"/>
              <a:t>72 %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Část základu </a:t>
            </a:r>
            <a:r>
              <a:rPr lang="cs-CZ" dirty="0" smtClean="0"/>
              <a:t>– </a:t>
            </a:r>
            <a:r>
              <a:rPr lang="cs-CZ" sz="2800" dirty="0" smtClean="0"/>
              <a:t>menší nebo větší než základ (počet, množství, délka…), ve stejných jednotkách… </a:t>
            </a:r>
            <a:r>
              <a:rPr lang="cs-CZ" sz="2800" b="1" dirty="0" smtClean="0">
                <a:solidFill>
                  <a:srgbClr val="00B050"/>
                </a:solidFill>
              </a:rPr>
              <a:t>č </a:t>
            </a:r>
            <a:r>
              <a:rPr lang="cs-CZ" sz="2800" dirty="0" smtClean="0">
                <a:solidFill>
                  <a:srgbClr val="00B050"/>
                </a:solidFill>
              </a:rPr>
              <a:t>= </a:t>
            </a:r>
            <a:r>
              <a:rPr lang="cs-CZ" dirty="0" smtClean="0"/>
              <a:t>360 Kč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i="1" dirty="0" smtClean="0"/>
              <a:t>př.   </a:t>
            </a:r>
            <a:r>
              <a:rPr lang="cs-CZ" sz="3600" i="1" u="sng" dirty="0" smtClean="0"/>
              <a:t>Urči jedno procento </a:t>
            </a:r>
            <a:r>
              <a:rPr lang="cs-CZ" sz="3600" i="1" dirty="0" smtClean="0"/>
              <a:t>z daného základu: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214422"/>
            <a:ext cx="885831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    z = 3 800 lidí		</a:t>
            </a:r>
            <a:r>
              <a:rPr lang="cs-CZ" sz="2400" dirty="0" smtClean="0">
                <a:solidFill>
                  <a:srgbClr val="0070C0"/>
                </a:solidFill>
              </a:rPr>
              <a:t>a)   </a:t>
            </a:r>
            <a:r>
              <a:rPr lang="cs-CZ" sz="2400" dirty="0" smtClean="0"/>
              <a:t>1 % ….. 3800 </a:t>
            </a:r>
            <a:r>
              <a:rPr lang="cs-CZ" sz="2400" b="1" dirty="0" smtClean="0">
                <a:solidFill>
                  <a:srgbClr val="0070C0"/>
                </a:solidFill>
              </a:rPr>
              <a:t>: 100 </a:t>
            </a:r>
            <a:r>
              <a:rPr lang="cs-CZ" sz="2400" dirty="0" smtClean="0"/>
              <a:t>= </a:t>
            </a:r>
            <a:r>
              <a:rPr lang="cs-CZ" sz="2400" u="dbl" dirty="0" smtClean="0"/>
              <a:t>38 osob</a:t>
            </a:r>
          </a:p>
          <a:p>
            <a:pPr>
              <a:buNone/>
            </a:pPr>
            <a:r>
              <a:rPr lang="cs-CZ" sz="2400" dirty="0" smtClean="0"/>
              <a:t>   </a:t>
            </a:r>
            <a:r>
              <a:rPr lang="cs-CZ" sz="1800" i="1" dirty="0" smtClean="0"/>
              <a:t>(tři způsoby)	</a:t>
            </a:r>
            <a:r>
              <a:rPr lang="cs-CZ" sz="2400" dirty="0" smtClean="0"/>
              <a:t>	</a:t>
            </a:r>
            <a:r>
              <a:rPr lang="cs-CZ" sz="2400" dirty="0" smtClean="0">
                <a:solidFill>
                  <a:srgbClr val="0070C0"/>
                </a:solidFill>
              </a:rPr>
              <a:t>b)</a:t>
            </a:r>
            <a:r>
              <a:rPr lang="cs-CZ" sz="2400" dirty="0" smtClean="0"/>
              <a:t>	 ……3800 </a:t>
            </a:r>
            <a:r>
              <a:rPr lang="cs-CZ" sz="2400" b="1" dirty="0" smtClean="0">
                <a:solidFill>
                  <a:srgbClr val="0070C0"/>
                </a:solidFill>
              </a:rPr>
              <a:t>. 0,01 </a:t>
            </a:r>
            <a:r>
              <a:rPr lang="cs-CZ" sz="2400" dirty="0" smtClean="0"/>
              <a:t>= </a:t>
            </a:r>
            <a:r>
              <a:rPr lang="cs-CZ" sz="2400" u="dbl" dirty="0" smtClean="0"/>
              <a:t>38 osob</a:t>
            </a:r>
          </a:p>
          <a:p>
            <a:pPr>
              <a:buNone/>
            </a:pPr>
            <a:r>
              <a:rPr lang="cs-CZ" sz="2400" dirty="0" smtClean="0"/>
              <a:t>				</a:t>
            </a:r>
            <a:r>
              <a:rPr lang="cs-CZ" sz="2400" dirty="0" smtClean="0">
                <a:solidFill>
                  <a:srgbClr val="0070C0"/>
                </a:solidFill>
              </a:rPr>
              <a:t>c)</a:t>
            </a:r>
            <a:r>
              <a:rPr lang="cs-CZ" sz="2400" dirty="0" smtClean="0"/>
              <a:t>	 ……        </a:t>
            </a:r>
            <a:r>
              <a:rPr lang="cs-CZ" sz="2400" b="1" dirty="0" smtClean="0">
                <a:solidFill>
                  <a:srgbClr val="0070C0"/>
                </a:solidFill>
              </a:rPr>
              <a:t>z</a:t>
            </a:r>
            <a:r>
              <a:rPr lang="cs-CZ" sz="2400" dirty="0" smtClean="0"/>
              <a:t> 3800 os  =        </a:t>
            </a:r>
            <a:r>
              <a:rPr lang="cs-CZ" sz="2400" b="1" dirty="0" smtClean="0">
                <a:solidFill>
                  <a:srgbClr val="0070C0"/>
                </a:solidFill>
              </a:rPr>
              <a:t>.</a:t>
            </a:r>
            <a:r>
              <a:rPr lang="cs-CZ" sz="2400" dirty="0" smtClean="0"/>
              <a:t> 3800 =</a:t>
            </a:r>
            <a:r>
              <a:rPr lang="cs-CZ" sz="2400" u="dbl" dirty="0" smtClean="0"/>
              <a:t>38 osob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z = 400 m			1 % …………	</a:t>
            </a:r>
          </a:p>
          <a:p>
            <a:pPr>
              <a:buNone/>
            </a:pPr>
            <a:r>
              <a:rPr lang="cs-CZ" sz="2400" dirty="0" smtClean="0"/>
              <a:t>z = 250 </a:t>
            </a:r>
            <a:r>
              <a:rPr lang="cs-CZ" sz="2400" dirty="0" err="1" smtClean="0"/>
              <a:t>hl</a:t>
            </a:r>
            <a:r>
              <a:rPr lang="cs-CZ" sz="2400" dirty="0" smtClean="0"/>
              <a:t>		 	1 % …………</a:t>
            </a:r>
          </a:p>
          <a:p>
            <a:pPr>
              <a:buNone/>
            </a:pPr>
            <a:r>
              <a:rPr lang="cs-CZ" sz="2400" dirty="0" smtClean="0"/>
              <a:t>z = 20 000 Kč		 	1 % …………</a:t>
            </a:r>
          </a:p>
          <a:p>
            <a:pPr>
              <a:buNone/>
            </a:pPr>
            <a:r>
              <a:rPr lang="cs-CZ" sz="2400" dirty="0" smtClean="0"/>
              <a:t>z = 600 aut/denně	 	1 % …………</a:t>
            </a:r>
          </a:p>
          <a:p>
            <a:pPr>
              <a:buNone/>
            </a:pPr>
            <a:r>
              <a:rPr lang="cs-CZ" sz="2400" dirty="0" smtClean="0"/>
              <a:t>z = 580 zaměstnanců	 	1 % …………</a:t>
            </a:r>
          </a:p>
          <a:p>
            <a:pPr>
              <a:buNone/>
            </a:pPr>
            <a:r>
              <a:rPr lang="cs-CZ" sz="2400" dirty="0" smtClean="0"/>
              <a:t>z = 1,6 mil. 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    	 	1 % ………… 		</a:t>
            </a:r>
            <a:endParaRPr lang="cs-CZ" sz="2400" u="dbl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429124" y="2071678"/>
          <a:ext cx="428628" cy="60397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6" name="Rovnice" r:id="rId3" imgW="279360" imgH="393480" progId="Equation.3">
                  <p:embed/>
                </p:oleObj>
              </mc:Choice>
              <mc:Fallback>
                <p:oleObj name="Rovnice" r:id="rId3" imgW="27936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29124" y="2071678"/>
                        <a:ext cx="428628" cy="60397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6429388" y="2071678"/>
          <a:ext cx="428628" cy="60397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7" name="Rovnice" r:id="rId5" imgW="279360" imgH="393480" progId="Equation.3">
                  <p:embed/>
                </p:oleObj>
              </mc:Choice>
              <mc:Fallback>
                <p:oleObj name="Rovnice" r:id="rId5" imgW="27936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8" y="2071678"/>
                        <a:ext cx="428628" cy="60397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Obdélník 7"/>
          <p:cNvSpPr/>
          <p:nvPr/>
        </p:nvSpPr>
        <p:spPr>
          <a:xfrm>
            <a:off x="5429256" y="3429000"/>
            <a:ext cx="928694" cy="357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4 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429256" y="3857628"/>
            <a:ext cx="928694" cy="357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2,5 </a:t>
            </a:r>
            <a:r>
              <a:rPr lang="cs-CZ" sz="2400" dirty="0" err="1" smtClean="0">
                <a:solidFill>
                  <a:schemeClr val="tx1"/>
                </a:solidFill>
              </a:rPr>
              <a:t>hl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429256" y="4357694"/>
            <a:ext cx="1214446" cy="357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200 Kč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429256" y="4786322"/>
            <a:ext cx="2071702" cy="357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6 aut/denně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429256" y="5214950"/>
            <a:ext cx="2357454" cy="357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5,8 zaměstnanců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429256" y="5643578"/>
            <a:ext cx="2286016" cy="357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16 000 m</a:t>
            </a:r>
            <a:r>
              <a:rPr lang="cs-CZ" sz="2400" baseline="30000" dirty="0" smtClean="0">
                <a:solidFill>
                  <a:schemeClr val="tx1"/>
                </a:solidFill>
              </a:rPr>
              <a:t>3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9" grpId="0" build="p"/>
      <p:bldP spid="10" grpId="0" build="p"/>
      <p:bldP spid="11" grpId="0" build="p"/>
      <p:bldP spid="12" grpId="0" build="p"/>
      <p:bldP spid="1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173</Words>
  <Application>Microsoft Office PowerPoint</Application>
  <PresentationFormat>Předvádění na obrazovce (4:3)</PresentationFormat>
  <Paragraphs>57</Paragraphs>
  <Slides>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Motiv sady Office</vt:lpstr>
      <vt:lpstr>Rovnice</vt:lpstr>
      <vt:lpstr>Prezentace aplikace PowerPoint</vt:lpstr>
      <vt:lpstr>Procento</vt:lpstr>
      <vt:lpstr>Základní pojmy</vt:lpstr>
      <vt:lpstr>př.   Urči jedno procento z daného základu: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haha</dc:creator>
  <cp:lastModifiedBy>Vackovi</cp:lastModifiedBy>
  <cp:revision>19</cp:revision>
  <dcterms:created xsi:type="dcterms:W3CDTF">2013-05-05T14:34:58Z</dcterms:created>
  <dcterms:modified xsi:type="dcterms:W3CDTF">2013-11-28T17:45:47Z</dcterms:modified>
</cp:coreProperties>
</file>