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6377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860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18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818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EFCB6D-E0B2-4750-ACF1-8D7E6AEC7E07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154154"/>
            <a:ext cx="2971800" cy="4818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9154154"/>
            <a:ext cx="2971800" cy="4818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901B35-F46C-4023-A630-290FB01F32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18549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4930930"/>
              </p:ext>
            </p:extLst>
          </p:nvPr>
        </p:nvGraphicFramePr>
        <p:xfrm>
          <a:off x="179512" y="1772815"/>
          <a:ext cx="8678768" cy="4869610"/>
        </p:xfrm>
        <a:graphic>
          <a:graphicData uri="http://schemas.openxmlformats.org/drawingml/2006/table">
            <a:tbl>
              <a:tblPr/>
              <a:tblGrid>
                <a:gridCol w="1687995"/>
                <a:gridCol w="6990773"/>
              </a:tblGrid>
              <a:tr h="4673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VY_42_INOVACE_MA_7B_24C                   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3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Škola: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Základní škola Nové Město nad Metují,  Školní 1000,  okres Náchod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3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Mgr. Helena Židová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3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7.r.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97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Tematický okruh, předmět: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Matematika a její aplikace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Matematika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3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Opakování základních matematických pojmů a jevů</a:t>
                      </a:r>
                      <a:r>
                        <a:rPr lang="cs-CZ" sz="1600" b="0" dirty="0" smtClean="0">
                          <a:latin typeface="Times New Roman"/>
                          <a:ea typeface="Calibri"/>
                          <a:cs typeface="Times New Roman"/>
                        </a:rPr>
                        <a:t> – učivo 6.třídy</a:t>
                      </a:r>
                      <a:endParaRPr lang="cs-CZ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3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CZ.1.07/1.4.00/21.2336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3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Datum: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29.5.2013</a:t>
                      </a:r>
                      <a:endParaRPr lang="cs-CZ" sz="16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736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Calibri"/>
                          <a:cs typeface="Times New Roman"/>
                        </a:rPr>
                        <a:t>Anotace: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  <a:tabLst>
                          <a:tab pos="201295" algn="l"/>
                        </a:tabLst>
                      </a:pP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Během prezentace</a:t>
                      </a:r>
                      <a:r>
                        <a:rPr lang="cs-CZ" sz="1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žáci vyplňují své odpovědi do tabulky, po 4 otázkách lístek předá spolužákovi, který vyhodnotí správnost. Lístky s tabulkou se posouvají mezi žáky jako při hře „Kdo, s kým, kde,…“</a:t>
                      </a:r>
                      <a:endParaRPr lang="cs-CZ" sz="1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633" marR="6563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116632"/>
            <a:ext cx="6083300" cy="148590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786314" y="857232"/>
          <a:ext cx="39290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273"/>
                <a:gridCol w="982273"/>
                <a:gridCol w="982273"/>
                <a:gridCol w="98227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571604" y="85723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Jméno …………………….............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57158" y="571480"/>
            <a:ext cx="1143008" cy="785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Otázka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   1 až 4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4786314" y="2000240"/>
          <a:ext cx="39290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273"/>
                <a:gridCol w="982273"/>
                <a:gridCol w="982273"/>
                <a:gridCol w="98227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1643042" y="207167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Jméno …………………….............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28596" y="1785926"/>
            <a:ext cx="1143008" cy="785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Otázka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   5 až 8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4786314" y="3214686"/>
          <a:ext cx="39290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273"/>
                <a:gridCol w="982273"/>
                <a:gridCol w="982273"/>
                <a:gridCol w="98227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1643042" y="3286124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Jméno …………………….............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428596" y="3000372"/>
            <a:ext cx="1143008" cy="785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Otázka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  9 až 12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15" name="Tabulka 14"/>
          <p:cNvGraphicFramePr>
            <a:graphicFrameLocks noGrp="1"/>
          </p:cNvGraphicFramePr>
          <p:nvPr/>
        </p:nvGraphicFramePr>
        <p:xfrm>
          <a:off x="4786314" y="4357694"/>
          <a:ext cx="39290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273"/>
                <a:gridCol w="982273"/>
                <a:gridCol w="982273"/>
                <a:gridCol w="98227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1643042" y="4429132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Jméno …………………….............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428596" y="4143380"/>
            <a:ext cx="1143008" cy="785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Otázka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13 až 16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4786314" y="5643578"/>
          <a:ext cx="39290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273"/>
                <a:gridCol w="982273"/>
                <a:gridCol w="982273"/>
                <a:gridCol w="982273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1643042" y="5715016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Jméno …………………….............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428596" y="5429264"/>
            <a:ext cx="1143008" cy="78581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Otázka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   17 až 20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19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85720" y="642918"/>
            <a:ext cx="8358246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1.  Dvě na sebe kolmé osy s průsečíkem nula nazýváme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85720" y="2357430"/>
            <a:ext cx="8429684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2.  Na druhém místě vpravo za desetinnou čárkou v čísle jsou  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57158" y="3786190"/>
            <a:ext cx="8429684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3.  Zlomek  je číslo se zlomkovou čarou, kde nad ní je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28596" y="5500702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4.   Osy kružnic, úhlů a jiných osově souměrných útvarů rýsujeme čarou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00034" y="135729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kříž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071802" y="1357298"/>
            <a:ext cx="2714644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systém souřadnic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572264" y="135729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kolmice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42910" y="307181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jednotky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86116" y="307181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tisíciny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572264" y="307181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setiny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42910" y="4643446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činitel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286116" y="4643446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čitatel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42910" y="628652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čerchovanou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3428992" y="628652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čárkovanou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643702" y="4643446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jmenovatel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786578" y="628652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přerušovanou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5" grpId="0" build="allAtOnce"/>
      <p:bldP spid="6" grpId="0" build="allAtOnce"/>
      <p:bldP spid="7" grpId="0" build="allAtOnce"/>
      <p:bldP spid="10" grpId="0" build="allAtOnce"/>
      <p:bldP spid="10" grpId="1" build="allAtOnce"/>
      <p:bldP spid="11" grpId="0" build="allAtOnce"/>
      <p:bldP spid="12" grpId="0" build="allAtOnce"/>
      <p:bldP spid="12" grpId="1" build="allAtOnce"/>
      <p:bldP spid="13" grpId="0" build="allAtOnce"/>
      <p:bldP spid="13" grpId="1" build="allAtOnce"/>
      <p:bldP spid="14" grpId="0" build="allAtOnce"/>
      <p:bldP spid="14" grpId="1" build="allAtOnce"/>
      <p:bldP spid="15" grpId="0" build="allAtOnce"/>
      <p:bldP spid="16" grpId="0" build="allAtOnce"/>
      <p:bldP spid="16" grpId="1" build="allAtOnce"/>
      <p:bldP spid="17" grpId="0" build="allAtOnce"/>
      <p:bldP spid="18" grpId="0" build="allAtOnce"/>
      <p:bldP spid="22" grpId="0" build="allAtOnce"/>
      <p:bldP spid="22" grpId="1" build="allAtOnce"/>
      <p:bldP spid="25" grpId="0" build="allAtOnce"/>
      <p:bldP spid="25" grpId="1" build="allAtOnce"/>
      <p:bldP spid="26" grpId="0" build="allAtOnce"/>
      <p:bldP spid="26" grpI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7158" y="500042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5.   Zápis       </a:t>
            </a:r>
            <a:r>
              <a:rPr lang="cs-CZ" sz="2000" b="1" dirty="0" smtClean="0">
                <a:solidFill>
                  <a:srgbClr val="FF0000"/>
                </a:solidFill>
                <a:latin typeface="Calibri"/>
                <a:cs typeface="Calibri"/>
              </a:rPr>
              <a:t>| AB </a:t>
            </a:r>
            <a:r>
              <a:rPr lang="cs-CZ" sz="2000" b="1" dirty="0" smtClean="0">
                <a:solidFill>
                  <a:srgbClr val="FF0000"/>
                </a:solidFill>
                <a:cs typeface="Calibri"/>
              </a:rPr>
              <a:t>| = 6,2 cm      čteme</a:t>
            </a:r>
            <a:r>
              <a:rPr lang="cs-CZ" sz="2000" b="1" dirty="0" smtClean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85720" y="2214554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6.   Řecká písmena     </a:t>
            </a:r>
            <a:r>
              <a:rPr lang="el-GR" sz="2000" b="1" dirty="0" smtClean="0">
                <a:solidFill>
                  <a:srgbClr val="FF0000"/>
                </a:solidFill>
                <a:latin typeface="Calibri"/>
                <a:cs typeface="Calibri"/>
              </a:rPr>
              <a:t>δ</a:t>
            </a:r>
            <a:r>
              <a:rPr lang="cs-CZ" sz="2000" b="1" dirty="0" smtClean="0">
                <a:solidFill>
                  <a:srgbClr val="FF0000"/>
                </a:solidFill>
                <a:latin typeface="Calibri"/>
                <a:cs typeface="Calibri"/>
              </a:rPr>
              <a:t>, </a:t>
            </a:r>
            <a:r>
              <a:rPr lang="el-GR" sz="2000" b="1" dirty="0" smtClean="0">
                <a:solidFill>
                  <a:srgbClr val="FF0000"/>
                </a:solidFill>
                <a:latin typeface="Calibri"/>
                <a:cs typeface="Calibri"/>
              </a:rPr>
              <a:t>π</a:t>
            </a:r>
            <a:r>
              <a:rPr lang="cs-CZ" sz="2000" b="1" dirty="0" smtClean="0">
                <a:solidFill>
                  <a:srgbClr val="FF0000"/>
                </a:solidFill>
                <a:latin typeface="Calibri"/>
                <a:cs typeface="Calibri"/>
              </a:rPr>
              <a:t>    čteme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57158" y="1357298"/>
            <a:ext cx="3000396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úsečka AB je dlouhá 6,2 cm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034" y="3000372"/>
            <a:ext cx="192882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gama, </a:t>
            </a:r>
            <a:r>
              <a:rPr lang="cs-CZ" dirty="0" err="1" smtClean="0">
                <a:solidFill>
                  <a:schemeClr val="tx1"/>
                </a:solidFill>
              </a:rPr>
              <a:t>ný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571868" y="1357298"/>
            <a:ext cx="2286016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</a:t>
            </a:r>
            <a:r>
              <a:rPr lang="cs-CZ" dirty="0" err="1" smtClean="0">
                <a:solidFill>
                  <a:schemeClr val="tx1"/>
                </a:solidFill>
              </a:rPr>
              <a:t>ABsolutní</a:t>
            </a:r>
            <a:r>
              <a:rPr lang="cs-CZ" dirty="0" smtClean="0">
                <a:solidFill>
                  <a:schemeClr val="tx1"/>
                </a:solidFill>
              </a:rPr>
              <a:t> hodnota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86116" y="3000372"/>
            <a:ext cx="257176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alfa, omega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072198" y="1357298"/>
            <a:ext cx="2643206" cy="5000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vzdálenost rovnoběžek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715140" y="307181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delta,   pí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85720" y="3857628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7.  Úhel, jehož velikost je 132° 48 ´   nazveme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158" y="5357826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8.   Který zápis velikosti úhlu není správný?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0034" y="457200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vedlejší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1472" y="6143644"/>
            <a:ext cx="2143140" cy="4286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</a:t>
            </a:r>
            <a:r>
              <a:rPr lang="cs-CZ" dirty="0" smtClean="0">
                <a:solidFill>
                  <a:schemeClr val="tx1"/>
                </a:solidFill>
                <a:cs typeface="Calibri"/>
              </a:rPr>
              <a:t>| </a:t>
            </a:r>
            <a:r>
              <a:rPr lang="cs-CZ" sz="2800" dirty="0" smtClean="0">
                <a:solidFill>
                  <a:schemeClr val="tx1"/>
                </a:solidFill>
                <a:latin typeface="Calibri"/>
                <a:cs typeface="Calibri"/>
              </a:rPr>
              <a:t>˂</a:t>
            </a:r>
            <a:r>
              <a:rPr lang="cs-CZ" dirty="0" smtClean="0">
                <a:solidFill>
                  <a:schemeClr val="tx1"/>
                </a:solidFill>
                <a:cs typeface="Calibri"/>
              </a:rPr>
              <a:t>  AVB | = 30 °</a:t>
            </a:r>
            <a:r>
              <a:rPr lang="cs-CZ" dirty="0" smtClean="0">
                <a:solidFill>
                  <a:schemeClr val="tx1"/>
                </a:solidFill>
              </a:rPr>
              <a:t>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571868" y="457200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tupý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571868" y="6215082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</a:t>
            </a:r>
            <a:r>
              <a:rPr lang="el-GR" dirty="0" smtClean="0">
                <a:solidFill>
                  <a:schemeClr val="tx1"/>
                </a:solidFill>
              </a:rPr>
              <a:t>α</a:t>
            </a:r>
            <a:r>
              <a:rPr lang="cs-CZ" dirty="0" smtClean="0">
                <a:solidFill>
                  <a:schemeClr val="tx1"/>
                </a:solidFill>
              </a:rPr>
              <a:t> =  30°     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786578" y="457200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velký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643702" y="6215082"/>
            <a:ext cx="192882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AV </a:t>
            </a:r>
            <a:r>
              <a:rPr lang="cs-CZ" dirty="0" smtClean="0">
                <a:solidFill>
                  <a:schemeClr val="tx1"/>
                </a:solidFill>
                <a:cs typeface="Calibri"/>
              </a:rPr>
              <a:t>˂  VB  = 30 °     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  <p:bldP spid="5" grpId="0" build="allAtOnce"/>
      <p:bldP spid="5" grpId="1" build="allAtOnce"/>
      <p:bldP spid="6" grpId="0" build="allAtOnce"/>
      <p:bldP spid="6" grpId="1" build="allAtOnce"/>
      <p:bldP spid="7" grpId="0" build="allAtOnce"/>
      <p:bldP spid="7" grpId="1" build="allAtOnce"/>
      <p:bldP spid="8" grpId="0" build="allAtOnce"/>
      <p:bldP spid="8" grpId="1" build="allAtOnce"/>
      <p:bldP spid="9" grpId="0" build="allAtOnce"/>
      <p:bldP spid="10" grpId="0" build="allAtOnce"/>
      <p:bldP spid="11" grpId="0" build="allAtOnce"/>
      <p:bldP spid="12" grpId="0" build="allAtOnce"/>
      <p:bldP spid="12" grpId="1" build="allAtOnce"/>
      <p:bldP spid="13" grpId="0" build="allAtOnce"/>
      <p:bldP spid="13" grpId="1" build="allAtOnce"/>
      <p:bldP spid="14" grpId="0" build="allAtOnce"/>
      <p:bldP spid="15" grpId="0" build="allAtOnce"/>
      <p:bldP spid="15" grpId="1" build="allAtOnce"/>
      <p:bldP spid="16" grpId="0" build="allAtOnce"/>
      <p:bldP spid="16" grpId="1" build="allAtOnce"/>
      <p:bldP spid="1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500042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9.   Převeď na minuty:      12°  18´  = 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57158" y="2000240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10.   Součet vnitřních úhlů trojúhelníku je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00034" y="121442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   1 218´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034" y="300037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 180 °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571868" y="121442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 738 ´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00430" y="300037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90 °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786578" y="121442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  138 ´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715140" y="307181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 360 °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85720" y="3714752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11.   Věta - součet dvou stran je větší než strana třetí platí pro trojúhelník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158" y="5286388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12.   Střed kružnice vepsané  obecnému trojúhelníku je průsečíkem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0034" y="471488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každý libovolný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1472" y="621508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těžnic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571868" y="471488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 vysoký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571868" y="621508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os stran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715140" y="4643446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 souměrný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786578" y="614364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os úhlů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  <p:bldP spid="4" grpId="1" build="allAtOnce"/>
      <p:bldP spid="5" grpId="0" build="allAtOnce"/>
      <p:bldP spid="6" grpId="0" build="allAtOnce"/>
      <p:bldP spid="7" grpId="0" build="allAtOnce"/>
      <p:bldP spid="7" grpId="1" build="allAtOnce"/>
      <p:bldP spid="8" grpId="0" build="allAtOnce"/>
      <p:bldP spid="8" grpId="1" build="allAtOnce"/>
      <p:bldP spid="9" grpId="0" build="allAtOnce"/>
      <p:bldP spid="9" grpId="1" build="allAtOnce"/>
      <p:bldP spid="10" grpId="0" build="allAtOnce"/>
      <p:bldP spid="11" grpId="0" build="allAtOnce"/>
      <p:bldP spid="12" grpId="0" build="allAtOnce"/>
      <p:bldP spid="13" grpId="0" build="allAtOnce"/>
      <p:bldP spid="13" grpId="1" build="allAtOnce"/>
      <p:bldP spid="14" grpId="0" build="allAtOnce"/>
      <p:bldP spid="14" grpId="1" build="allAtOnce"/>
      <p:bldP spid="15" grpId="0" build="allAtOnce"/>
      <p:bldP spid="15" grpId="1" build="allAtOnce"/>
      <p:bldP spid="16" grpId="0" build="allAtOnce"/>
      <p:bldP spid="16" grpId="1" build="allAtOnce"/>
      <p:bldP spid="17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500042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13.   Spojnice středů stran libovolného trojúhelníku se nazývají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85720" y="2000240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14.   Průsečík těžnic nazýváme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00034" y="121442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výšky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034" y="300037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těžítko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86116" y="121442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střední příčky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86116" y="300037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střed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786578" y="121442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těžnice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715140" y="300037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těžiště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85720" y="3643314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15.   Osová souměrnost je shodné zobrazení dané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5214950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16.   Obrazem obdélníku v osové souměrnosti je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0034" y="4572008"/>
            <a:ext cx="228601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osou souměrnosti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1472" y="6215082"/>
            <a:ext cx="257176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poloviční obdélník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86116" y="4572008"/>
            <a:ext cx="2571768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středem souměrnosti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357554" y="6215082"/>
            <a:ext cx="257176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shodný obdélník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357950" y="4572008"/>
            <a:ext cx="2357454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velikostí vzoru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357950" y="6215082"/>
            <a:ext cx="235745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podobný čtverec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  <p:bldP spid="4" grpId="1" build="allAtOnce"/>
      <p:bldP spid="5" grpId="0" build="allAtOnce"/>
      <p:bldP spid="5" grpId="1" build="allAtOnce"/>
      <p:bldP spid="6" grpId="0" build="allAtOnce"/>
      <p:bldP spid="7" grpId="0" build="allAtOnce"/>
      <p:bldP spid="7" grpId="1" build="allAtOnce"/>
      <p:bldP spid="8" grpId="0" build="allAtOnce"/>
      <p:bldP spid="8" grpId="1" build="allAtOnce"/>
      <p:bldP spid="9" grpId="0" build="allAtOnce"/>
      <p:bldP spid="10" grpId="0" build="allAtOnce"/>
      <p:bldP spid="11" grpId="0" build="allAtOnce"/>
      <p:bldP spid="12" grpId="0" build="allAtOnce"/>
      <p:bldP spid="13" grpId="0" build="allAtOnce"/>
      <p:bldP spid="13" grpId="1" build="allAtOnce"/>
      <p:bldP spid="14" grpId="0" build="allAtOnce"/>
      <p:bldP spid="14" grpId="1" build="allAtOnce"/>
      <p:bldP spid="15" grpId="0" uiExpand="1" build="allAtOnce"/>
      <p:bldP spid="16" grpId="0" build="allAtOnce"/>
      <p:bldP spid="16" grpId="1" build="allAtOnce"/>
      <p:bldP spid="17" grpId="0" build="allAtOnce"/>
      <p:bldP spid="17" grpId="1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500042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17.   Dvojici stejných čísel, ale s opačným znaménkem nazýváme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85720" y="2214554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18.   Libovolné číslo nemůžeme dělit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57158" y="1357298"/>
            <a:ext cx="2357454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převrácená čísla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00034" y="3000372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jedničkou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86116" y="1357298"/>
            <a:ext cx="2500330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nestejná čísla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428992" y="3071810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nulou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29388" y="1357298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opačná čísla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286512" y="3000372"/>
            <a:ext cx="235745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záporným číslem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85720" y="3857628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19.   Které z uvedených slov nevyjadřuje obsah útvaru ?  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7158" y="5429264"/>
            <a:ext cx="842968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20.   Záměna činitelů v součinu se nazývá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0034" y="4643446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 výměra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71472" y="6215082"/>
            <a:ext cx="2214578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A) komutativní zákon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500430" y="471488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objem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357554" y="6215082"/>
            <a:ext cx="228601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B)  asociativní zákon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715140" y="4714884"/>
            <a:ext cx="192882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 plocha 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500826" y="6215082"/>
            <a:ext cx="2214578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schemeClr val="tx1"/>
                </a:solidFill>
              </a:rPr>
              <a:t>C)  distributivní zákon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 build="allAtOnce"/>
      <p:bldP spid="4" grpId="0" build="allAtOnce"/>
      <p:bldP spid="4" grpId="1" build="allAtOnce"/>
      <p:bldP spid="5" grpId="0" build="allAtOnce"/>
      <p:bldP spid="5" grpId="1" build="allAtOnce"/>
      <p:bldP spid="6" grpId="0" build="allAtOnce"/>
      <p:bldP spid="6" grpId="1" build="allAtOnce"/>
      <p:bldP spid="7" grpId="0" build="allAtOnce"/>
      <p:bldP spid="8" grpId="0" build="allAtOnce"/>
      <p:bldP spid="9" grpId="0" build="allAtOnce"/>
      <p:bldP spid="9" grpId="1" build="allAtOnce"/>
      <p:bldP spid="10" grpId="0" build="allAtOnce"/>
      <p:bldP spid="11" grpId="0" build="allAtOnce"/>
      <p:bldP spid="12" grpId="0" build="allAtOnce"/>
      <p:bldP spid="12" grpId="1" build="allAtOnce"/>
      <p:bldP spid="13" grpId="0" build="allAtOnce"/>
      <p:bldP spid="14" grpId="0" build="allAtOnce"/>
      <p:bldP spid="15" grpId="0" build="allAtOnce"/>
      <p:bldP spid="15" grpId="1" build="allAtOnce"/>
      <p:bldP spid="16" grpId="0" build="allAtOnce"/>
      <p:bldP spid="16" grpId="1" build="allAtOnce"/>
      <p:bldP spid="17" grpId="0" build="allAtOnce"/>
      <p:bldP spid="17" grpId="1" build="allAtOnce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557</Words>
  <Application>Microsoft Office PowerPoint</Application>
  <PresentationFormat>Předvádění na obrazovce (4:3)</PresentationFormat>
  <Paragraphs>114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haha</dc:creator>
  <cp:lastModifiedBy>Vackovi</cp:lastModifiedBy>
  <cp:revision>33</cp:revision>
  <cp:lastPrinted>2013-05-28T12:28:46Z</cp:lastPrinted>
  <dcterms:created xsi:type="dcterms:W3CDTF">2013-05-25T11:43:53Z</dcterms:created>
  <dcterms:modified xsi:type="dcterms:W3CDTF">2013-11-28T17:36:39Z</dcterms:modified>
</cp:coreProperties>
</file>