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9" r:id="rId3"/>
    <p:sldId id="257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73" autoAdjust="0"/>
  </p:normalViewPr>
  <p:slideViewPr>
    <p:cSldViewPr>
      <p:cViewPr varScale="1">
        <p:scale>
          <a:sx n="107" d="100"/>
          <a:sy n="107" d="100"/>
        </p:scale>
        <p:origin x="-1650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-181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255F1-238D-42F2-ADE9-455D42A1C09E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39C7FE-EE2E-4B0D-9E31-219B3EC0DB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1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39C7FE-EE2E-4B0D-9E31-219B3EC0DB40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832858"/>
              </p:ext>
            </p:extLst>
          </p:nvPr>
        </p:nvGraphicFramePr>
        <p:xfrm>
          <a:off x="467544" y="1700807"/>
          <a:ext cx="8390736" cy="5060551"/>
        </p:xfrm>
        <a:graphic>
          <a:graphicData uri="http://schemas.openxmlformats.org/drawingml/2006/table">
            <a:tbl>
              <a:tblPr/>
              <a:tblGrid>
                <a:gridCol w="1631974"/>
                <a:gridCol w="6758762"/>
              </a:tblGrid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VY_42_INOVACE_MA_8A_25C                  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Škola: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Základní škola Nové Město nad Metují,  Školní 1000,  okres Náchod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Mgr. Helena Židová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Times New Roman"/>
                          <a:ea typeface="Calibri"/>
                          <a:cs typeface="Times New Roman"/>
                        </a:rPr>
                        <a:t>8.r</a:t>
                      </a: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Tematický okruh, předmět: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Matematika a její aplikace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Matematika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Opakování základních matematických pojmů a jevů – učivo 7.třídy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CZ.1.07/1.4.00/21.2336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Datum: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29.5.2013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87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Anotace: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01295" algn="l"/>
                        </a:tabLs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Během prezentace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žáci vyplňují své odpovědi do tabulky,  po 4 otázkách lístek předají spolužákovi, který vyhodnotí správnost. Lístky s tabulkou se posouvají mezi žáky jako při hře „Kdo, s kým, kde,…“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16632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786314" y="857232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571604" y="8572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57158" y="571480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1 až 4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4786314" y="2000240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643042" y="207167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28596" y="1785926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5 až 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4786314" y="3214686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1643042" y="328612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28596" y="3000372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9 až 12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4786314" y="4357694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43042" y="44291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28596" y="4143380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13 až 16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4786314" y="5643578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643042" y="571501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28596" y="5429264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17 až 20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642918"/>
            <a:ext cx="835824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1.  Dvě čísla dělitelná beze zbytku stejným číslem nazýváme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357430"/>
            <a:ext cx="8429684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2.  Číslo je celé dělitelné čtyřmi, jestliže lze dělit jeho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7158" y="3786190"/>
            <a:ext cx="84296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3.  Nejmenší společný násobek čísel 12 a 15 ,          tzn.   n(12; 15) =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28596" y="550070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4.   Největší společný dělitel čísel 24; 42 a 60           tzn.    D(24; 42; 60) =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0034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čísla opačná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071802" y="1357298"/>
            <a:ext cx="271464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čísla soudělná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572264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čísla složená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5720" y="3071810"/>
            <a:ext cx="228601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první číslici čtyřmi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000364" y="3071810"/>
            <a:ext cx="271464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ciferný součet čtyřmi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72198" y="3071810"/>
            <a:ext cx="2786082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poslední dvojčíslí čtyřmi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71472" y="4714884"/>
            <a:ext cx="157163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286116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šedesát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42910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28992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dvě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643702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180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86578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840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5" grpId="0" build="allAtOnce"/>
      <p:bldP spid="6" grpId="0" build="allAtOnce"/>
      <p:bldP spid="6" grpId="1" build="allAtOnce"/>
      <p:bldP spid="7" grpId="0" build="allAtOnce"/>
      <p:bldP spid="8" grpId="0" build="allAtOnce"/>
      <p:bldP spid="8" grpId="1" build="allAtOnce"/>
      <p:bldP spid="9" grpId="0" build="allAtOnce"/>
      <p:bldP spid="9" grpId="1" build="allAtOnce"/>
      <p:bldP spid="10" grpId="0" build="allAtOnce"/>
      <p:bldP spid="10" grpId="1" build="allAtOnce"/>
      <p:bldP spid="11" grpId="0" build="allAtOnce"/>
      <p:bldP spid="12" grpId="0" build="allAtOnce"/>
      <p:bldP spid="12" grpId="1" build="allAtOnce"/>
      <p:bldP spid="13" grpId="0" build="allAtOnce"/>
      <p:bldP spid="14" grpId="0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  <p:bldP spid="17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5.   Úhly souhlasné jsou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21455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6.   Úhly střídavé jsou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357298"/>
            <a:ext cx="214314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shodné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57224" y="300037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totožné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71802" y="1357298"/>
            <a:ext cx="278608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totožné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28926" y="3000372"/>
            <a:ext cx="242889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B) jejich součet je 360 ° 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857884" y="1357298"/>
            <a:ext cx="285752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jejich součet je 180 °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000760" y="3071810"/>
            <a:ext cx="235745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shodné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85762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7.  Úhly vrcholové jsou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357826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8.   Úhly vedlejší jsou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85786" y="4572008"/>
            <a:ext cx="271464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jejich součet je 180 °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28662" y="6143644"/>
            <a:ext cx="1643074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shodné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786182" y="4572008"/>
            <a:ext cx="150019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shodné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28992" y="6215082"/>
            <a:ext cx="164307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totožné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072198" y="4572008"/>
            <a:ext cx="264320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totožné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000760" y="6215082"/>
            <a:ext cx="285752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jejich součet je 180 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5" grpId="0" build="allAtOnce"/>
      <p:bldP spid="5" grpId="1" build="allAtOnce"/>
      <p:bldP spid="6" grpId="0" build="allAtOnce"/>
      <p:bldP spid="6" grpId="1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10" grpId="0" build="allAtOnce"/>
      <p:bldP spid="11" grpId="0" build="allAtOnce"/>
      <p:bldP spid="12" grpId="0" build="allAtOnce"/>
      <p:bldP spid="12" grpId="1" build="allAtOnce"/>
      <p:bldP spid="13" grpId="0" build="allAtOnce"/>
      <p:bldP spid="13" grpId="1" build="allAtOnce"/>
      <p:bldP spid="14" grpId="0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9.   Zlomky  pět pětin,   čtrnáct čtrnáctin,  560 pětsetšedesátin se rovnají 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7158" y="200024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10.   Délka	</a:t>
            </a:r>
            <a:r>
              <a:rPr lang="cs-CZ" sz="2000" b="1" dirty="0" smtClean="0">
                <a:solidFill>
                  <a:schemeClr val="tx1"/>
                </a:solidFill>
              </a:rPr>
              <a:t>m  </a:t>
            </a:r>
            <a:r>
              <a:rPr lang="cs-CZ" sz="2000" b="1" dirty="0" smtClean="0">
                <a:solidFill>
                  <a:srgbClr val="FF0000"/>
                </a:solidFill>
              </a:rPr>
              <a:t>se rovná délce      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34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   nule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 250  cm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1868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 jedné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00430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5,2 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86578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 nekonečnu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15140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500,2 cm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71475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11.   Hodnota nepravého zlomku je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28638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12.   Je-li hodnota daného zlomku menší než jedna, nazývá se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  </a:t>
            </a:r>
            <a:r>
              <a:rPr lang="cs-CZ" dirty="0" smtClean="0">
                <a:solidFill>
                  <a:schemeClr val="tx1"/>
                </a:solidFill>
                <a:cs typeface="Calibri"/>
              </a:rPr>
              <a:t>˃ </a:t>
            </a:r>
            <a:r>
              <a:rPr lang="cs-CZ" dirty="0" smtClean="0">
                <a:solidFill>
                  <a:schemeClr val="tx1"/>
                </a:solidFill>
                <a:latin typeface="Calibri"/>
                <a:cs typeface="Calibri"/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21508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složený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    </a:t>
            </a:r>
            <a:r>
              <a:rPr lang="cs-CZ" dirty="0" smtClean="0">
                <a:solidFill>
                  <a:schemeClr val="tx1"/>
                </a:solidFill>
                <a:latin typeface="Calibri"/>
                <a:cs typeface="Calibri"/>
              </a:rPr>
              <a:t>˂  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71868" y="621508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smíšený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15140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nula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86578" y="614364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pravý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36" name="Objekt 35"/>
          <p:cNvGraphicFramePr>
            <a:graphicFrameLocks noChangeAspect="1"/>
          </p:cNvGraphicFramePr>
          <p:nvPr/>
        </p:nvGraphicFramePr>
        <p:xfrm>
          <a:off x="1857356" y="1857364"/>
          <a:ext cx="304287" cy="7143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56" y="1857364"/>
                        <a:ext cx="304287" cy="7143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6" grpId="0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9" grpId="1" build="allAtOnce"/>
      <p:bldP spid="10" grpId="0" build="allAtOnce"/>
      <p:bldP spid="11" grpId="0" build="allAtOnce"/>
      <p:bldP spid="12" grpId="0" build="allAtOnce"/>
      <p:bldP spid="13" grpId="0" build="allAtOnce"/>
      <p:bldP spid="13" grpId="1" build="allAtOnce"/>
      <p:bldP spid="14" grpId="0" build="allAtOnce"/>
      <p:bldP spid="14" grpId="1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13.   Násobíme-li ve zlomku čitatele i jmenovatele stejným číslem, pak zlomek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00024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14. Dělíme-li ve zlomku čitatele i jmenovatele stejným číslem, pak zlomek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34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krátíme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zobrazujeme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86116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rozšiřujeme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86116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rozšiřujeme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215074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zobrazujeme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43636" y="3000372"/>
            <a:ext cx="1714512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krátíme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64331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15.   Je – li zlomek v základním tvaru, jsou čitatel i jmenovatel čísla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521495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16.   Záporný zlomek je podíl dvou čísel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572008"/>
            <a:ext cx="228601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nesoudělná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71472" y="6072206"/>
            <a:ext cx="2071702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kladných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4572008"/>
            <a:ext cx="257176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opačná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786050" y="6072206"/>
            <a:ext cx="257176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kladného a záporného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357950" y="4572008"/>
            <a:ext cx="235745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římská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57950" y="6072206"/>
            <a:ext cx="192882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záporných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5" grpId="1" build="allAtOnce"/>
      <p:bldP spid="6" grpId="0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3" grpId="1" build="allAtOnce"/>
      <p:bldP spid="14" grpId="0" build="allAtOnce"/>
      <p:bldP spid="14" grpId="1" build="allAtOnce"/>
      <p:bldP spid="15" grpId="0" build="allAtOnce"/>
      <p:bldP spid="16" grpId="0" build="allAtOnce"/>
      <p:bldP spid="16" grpId="1" build="allAtOnce"/>
      <p:bldP spid="17" grpId="0" build="allAtOnce"/>
      <p:bldP spid="17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17.   Středová souměrnost je shodné zobrazení dané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21455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18.   Mezi středově souměrné útvary nepatří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7158" y="1357298"/>
            <a:ext cx="235745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osou souměrnosti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nula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86116" y="1357298"/>
            <a:ext cx="185738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obrazem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28992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úhel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15008" y="1357298"/>
            <a:ext cx="264320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středem souměrnosti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86512" y="3000372"/>
            <a:ext cx="235745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čtverec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85762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19.   Zápis  </a:t>
            </a:r>
            <a:r>
              <a:rPr lang="el-GR" sz="2000" b="1" dirty="0" smtClean="0">
                <a:solidFill>
                  <a:srgbClr val="FF0000"/>
                </a:solidFill>
                <a:latin typeface="Calibri"/>
                <a:cs typeface="Calibri"/>
              </a:rPr>
              <a:t>Δ</a:t>
            </a:r>
            <a:r>
              <a:rPr lang="cs-CZ" sz="2000" b="1" dirty="0" smtClean="0">
                <a:solidFill>
                  <a:srgbClr val="FF0000"/>
                </a:solidFill>
                <a:latin typeface="Calibri"/>
                <a:cs typeface="Calibri"/>
              </a:rPr>
              <a:t>  ABC </a:t>
            </a:r>
            <a:r>
              <a:rPr lang="cs-CZ" sz="2800" b="1" dirty="0" smtClean="0">
                <a:solidFill>
                  <a:srgbClr val="FF0000"/>
                </a:solidFill>
                <a:latin typeface="Calibri"/>
                <a:cs typeface="Calibri"/>
              </a:rPr>
              <a:t>~ </a:t>
            </a:r>
            <a:r>
              <a:rPr lang="el-GR" sz="2000" b="1" dirty="0" smtClean="0">
                <a:solidFill>
                  <a:srgbClr val="FF0000"/>
                </a:solidFill>
                <a:cs typeface="Calibri"/>
              </a:rPr>
              <a:t>Δ</a:t>
            </a:r>
            <a:r>
              <a:rPr lang="cs-CZ" sz="2000" b="1" dirty="0" smtClean="0">
                <a:solidFill>
                  <a:srgbClr val="FF0000"/>
                </a:solidFill>
                <a:cs typeface="Calibri"/>
              </a:rPr>
              <a:t>  RST  znamená, že oba trojúhelníky jsou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42926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20.   V trojúhelníku spuštěná kolmice z vrcholu na protější stranu se nazývá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643446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shodné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215082"/>
            <a:ext cx="221457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výška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00430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podobné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357554" y="6215082"/>
            <a:ext cx="228601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základna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15140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totožné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00826" y="6215082"/>
            <a:ext cx="221457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osa 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5" grpId="1" build="allAtOnce"/>
      <p:bldP spid="6" grpId="0" build="allAtOnce"/>
      <p:bldP spid="6" grpId="1" build="allAtOnce"/>
      <p:bldP spid="7" grpId="0" build="allAtOnce"/>
      <p:bldP spid="8" grpId="0" build="allAtOnce"/>
      <p:bldP spid="9" grpId="0" build="allAtOnce"/>
      <p:bldP spid="9" grpId="1" build="allAtOnce"/>
      <p:bldP spid="10" grpId="0" build="allAtOnce"/>
      <p:bldP spid="11" grpId="0" build="allAtOnce"/>
      <p:bldP spid="12" grpId="0" build="allAtOnce"/>
      <p:bldP spid="12" grpId="1" build="allAtOnce"/>
      <p:bldP spid="13" grpId="0" build="allAtOnce"/>
      <p:bldP spid="14" grpId="0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  <p:bldP spid="17" grpId="1" build="allAtOnce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549</Words>
  <Application>Microsoft Office PowerPoint</Application>
  <PresentationFormat>Předvádění na obrazovce (4:3)</PresentationFormat>
  <Paragraphs>116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haha</dc:creator>
  <cp:lastModifiedBy>Vackovi</cp:lastModifiedBy>
  <cp:revision>19</cp:revision>
  <dcterms:created xsi:type="dcterms:W3CDTF">2013-05-25T15:22:09Z</dcterms:created>
  <dcterms:modified xsi:type="dcterms:W3CDTF">2013-11-28T17:37:34Z</dcterms:modified>
</cp:coreProperties>
</file>