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258" r:id="rId2"/>
    <p:sldId id="257" r:id="rId3"/>
    <p:sldId id="315" r:id="rId4"/>
    <p:sldId id="259" r:id="rId5"/>
    <p:sldId id="261" r:id="rId6"/>
    <p:sldId id="262" r:id="rId7"/>
    <p:sldId id="276" r:id="rId8"/>
    <p:sldId id="277" r:id="rId9"/>
    <p:sldId id="279" r:id="rId10"/>
    <p:sldId id="278" r:id="rId11"/>
    <p:sldId id="295" r:id="rId12"/>
    <p:sldId id="296" r:id="rId13"/>
    <p:sldId id="312" r:id="rId14"/>
    <p:sldId id="313" r:id="rId15"/>
    <p:sldId id="314" r:id="rId16"/>
    <p:sldId id="260" r:id="rId17"/>
    <p:sldId id="267" r:id="rId18"/>
    <p:sldId id="280" r:id="rId19"/>
    <p:sldId id="289" r:id="rId20"/>
    <p:sldId id="300" r:id="rId21"/>
    <p:sldId id="306" r:id="rId22"/>
    <p:sldId id="307" r:id="rId23"/>
    <p:sldId id="263" r:id="rId24"/>
    <p:sldId id="264" r:id="rId25"/>
    <p:sldId id="265" r:id="rId26"/>
    <p:sldId id="266" r:id="rId27"/>
    <p:sldId id="268" r:id="rId28"/>
    <p:sldId id="269" r:id="rId29"/>
    <p:sldId id="270" r:id="rId30"/>
    <p:sldId id="271" r:id="rId31"/>
    <p:sldId id="272" r:id="rId32"/>
    <p:sldId id="273" r:id="rId33"/>
    <p:sldId id="274" r:id="rId34"/>
    <p:sldId id="275" r:id="rId35"/>
    <p:sldId id="281" r:id="rId36"/>
    <p:sldId id="282" r:id="rId37"/>
    <p:sldId id="283" r:id="rId38"/>
    <p:sldId id="284" r:id="rId39"/>
    <p:sldId id="285" r:id="rId40"/>
    <p:sldId id="286" r:id="rId41"/>
    <p:sldId id="288" r:id="rId42"/>
    <p:sldId id="290" r:id="rId43"/>
    <p:sldId id="294" r:id="rId44"/>
    <p:sldId id="291" r:id="rId45"/>
    <p:sldId id="292" r:id="rId46"/>
    <p:sldId id="293" r:id="rId47"/>
    <p:sldId id="297" r:id="rId48"/>
    <p:sldId id="298" r:id="rId49"/>
    <p:sldId id="299" r:id="rId50"/>
    <p:sldId id="301" r:id="rId51"/>
    <p:sldId id="302" r:id="rId52"/>
    <p:sldId id="303" r:id="rId53"/>
    <p:sldId id="304" r:id="rId54"/>
    <p:sldId id="305" r:id="rId55"/>
    <p:sldId id="308" r:id="rId56"/>
    <p:sldId id="309" r:id="rId57"/>
    <p:sldId id="310" r:id="rId58"/>
    <p:sldId id="311" r:id="rId5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056"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360DE9E-5CAD-4F89-AB3C-4F75AD73435C}" type="datetimeFigureOut">
              <a:rPr lang="cs-CZ" smtClean="0"/>
              <a:pPr/>
              <a:t>5.5.2014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F01D92-555B-4B19-87CD-8356AEAD3BA3}"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FCF01D92-555B-4B19-87CD-8356AEAD3BA3}" type="slidenum">
              <a:rPr lang="cs-CZ" smtClean="0"/>
              <a:pPr/>
              <a:t>19</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5203501C-6A68-4462-B1FA-A58F5F1977F4}"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607CEC-404E-450F-9970-B36891FA30A0}"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203501C-6A68-4462-B1FA-A58F5F1977F4}"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607CEC-404E-450F-9970-B36891FA30A0}"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5203501C-6A68-4462-B1FA-A58F5F1977F4}"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607CEC-404E-450F-9970-B36891FA30A0}"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203501C-6A68-4462-B1FA-A58F5F1977F4}" type="datetimeFigureOut">
              <a:rPr lang="cs-CZ" smtClean="0"/>
              <a:pPr/>
              <a:t>5.5.2014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607CEC-404E-450F-9970-B36891FA30A0}"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203501C-6A68-4462-B1FA-A58F5F1977F4}" type="datetimeFigureOut">
              <a:rPr lang="cs-CZ" smtClean="0"/>
              <a:pPr/>
              <a:t>5.5.2014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A607CEC-404E-450F-9970-B36891FA30A0}"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5203501C-6A68-4462-B1FA-A58F5F1977F4}" type="datetimeFigureOut">
              <a:rPr lang="cs-CZ" smtClean="0"/>
              <a:pPr/>
              <a:t>5.5.2014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A607CEC-404E-450F-9970-B36891FA30A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203501C-6A68-4462-B1FA-A58F5F1977F4}" type="datetimeFigureOut">
              <a:rPr lang="cs-CZ" smtClean="0"/>
              <a:pPr/>
              <a:t>5.5.2014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A607CEC-404E-450F-9970-B36891FA30A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203501C-6A68-4462-B1FA-A58F5F1977F4}" type="datetimeFigureOut">
              <a:rPr lang="cs-CZ" smtClean="0"/>
              <a:pPr/>
              <a:t>5.5.2014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607CEC-404E-450F-9970-B36891FA30A0}"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203501C-6A68-4462-B1FA-A58F5F1977F4}" type="datetimeFigureOut">
              <a:rPr lang="cs-CZ" smtClean="0"/>
              <a:pPr/>
              <a:t>5.5.2014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607CEC-404E-450F-9970-B36891FA30A0}"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203501C-6A68-4462-B1FA-A58F5F1977F4}"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607CEC-404E-450F-9970-B36891FA30A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203501C-6A68-4462-B1FA-A58F5F1977F4}"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607CEC-404E-450F-9970-B36891FA30A0}"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03501C-6A68-4462-B1FA-A58F5F1977F4}" type="datetimeFigureOut">
              <a:rPr lang="cs-CZ" smtClean="0"/>
              <a:pPr/>
              <a:t>5.5.2014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607CEC-404E-450F-9970-B36891FA30A0}"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 Target="slide23.xml"/><Relationship Id="rId2" Type="http://schemas.openxmlformats.org/officeDocument/2006/relationships/slide" Target="slide24.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slide" Target="slide25.xml"/><Relationship Id="rId4" Type="http://schemas.openxmlformats.org/officeDocument/2006/relationships/slide" Target="slide26.xml"/></Relationships>
</file>

<file path=ppt/slides/_rels/slide5.xml.rels><?xml version="1.0" encoding="UTF-8" standalone="yes"?>
<Relationships xmlns="http://schemas.openxmlformats.org/package/2006/relationships"><Relationship Id="rId3" Type="http://schemas.openxmlformats.org/officeDocument/2006/relationships/slide" Target="slide28.xml"/><Relationship Id="rId2" Type="http://schemas.openxmlformats.org/officeDocument/2006/relationships/slide" Target="slide29.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slide" Target="slide31.xml"/><Relationship Id="rId4" Type="http://schemas.openxmlformats.org/officeDocument/2006/relationships/slide" Target="slide30.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 Target="slide57.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 Target="slide32.xml"/><Relationship Id="rId7" Type="http://schemas.openxmlformats.org/officeDocument/2006/relationships/image" Target="../media/image5.jpeg"/><Relationship Id="rId2" Type="http://schemas.openxmlformats.org/officeDocument/2006/relationships/slide" Target="slide34.xml"/><Relationship Id="rId1" Type="http://schemas.openxmlformats.org/officeDocument/2006/relationships/slideLayout" Target="../slideLayouts/slideLayout2.xml"/><Relationship Id="rId6" Type="http://schemas.openxmlformats.org/officeDocument/2006/relationships/slide" Target="slide56.xml"/><Relationship Id="rId5" Type="http://schemas.openxmlformats.org/officeDocument/2006/relationships/slide" Target="slide46.xml"/><Relationship Id="rId4" Type="http://schemas.openxmlformats.org/officeDocument/2006/relationships/slide" Target="slide33.xml"/></Relationships>
</file>

<file path=ppt/slides/_rels/slide8.xml.rels><?xml version="1.0" encoding="UTF-8" standalone="yes"?>
<Relationships xmlns="http://schemas.openxmlformats.org/package/2006/relationships"><Relationship Id="rId8" Type="http://schemas.openxmlformats.org/officeDocument/2006/relationships/slide" Target="slide36.xml"/><Relationship Id="rId3" Type="http://schemas.openxmlformats.org/officeDocument/2006/relationships/slide" Target="slide39.xml"/><Relationship Id="rId7" Type="http://schemas.openxmlformats.org/officeDocument/2006/relationships/slide" Target="slide37.xml"/><Relationship Id="rId2" Type="http://schemas.openxmlformats.org/officeDocument/2006/relationships/slide" Target="slide35.xml"/><Relationship Id="rId1" Type="http://schemas.openxmlformats.org/officeDocument/2006/relationships/slideLayout" Target="../slideLayouts/slideLayout2.xml"/><Relationship Id="rId6" Type="http://schemas.openxmlformats.org/officeDocument/2006/relationships/slide" Target="slide55.xml"/><Relationship Id="rId5" Type="http://schemas.openxmlformats.org/officeDocument/2006/relationships/slide" Target="slide38.xml"/><Relationship Id="rId4" Type="http://schemas.openxmlformats.org/officeDocument/2006/relationships/slide" Target="slide22.xml"/><Relationship Id="rId9" Type="http://schemas.openxmlformats.org/officeDocument/2006/relationships/image" Target="../media/image5.jpeg"/></Relationships>
</file>

<file path=ppt/slides/_rels/slide9.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slide" Target="slide41.xml"/><Relationship Id="rId7" Type="http://schemas.openxmlformats.org/officeDocument/2006/relationships/slide" Target="slide45.xml"/><Relationship Id="rId2" Type="http://schemas.openxmlformats.org/officeDocument/2006/relationships/slide" Target="slide40.xml"/><Relationship Id="rId1" Type="http://schemas.openxmlformats.org/officeDocument/2006/relationships/slideLayout" Target="../slideLayouts/slideLayout2.xml"/><Relationship Id="rId6" Type="http://schemas.openxmlformats.org/officeDocument/2006/relationships/slide" Target="slide44.xml"/><Relationship Id="rId5" Type="http://schemas.openxmlformats.org/officeDocument/2006/relationships/slide" Target="slide43.xml"/><Relationship Id="rId4" Type="http://schemas.openxmlformats.org/officeDocument/2006/relationships/slide" Target="slide42.xml"/></Relationships>
</file>

<file path=ppt/slides/_rels/slide10.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slide" Target="slide53.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slide" Target="slide54.xml"/></Relationships>
</file>

<file path=ppt/slides/_rels/slide11.xml.rels><?xml version="1.0" encoding="UTF-8" standalone="yes"?>
<Relationships xmlns="http://schemas.openxmlformats.org/package/2006/relationships"><Relationship Id="rId3" Type="http://schemas.openxmlformats.org/officeDocument/2006/relationships/slide" Target="slide58.xml"/><Relationship Id="rId2" Type="http://schemas.openxmlformats.org/officeDocument/2006/relationships/slide" Target="slide5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 Target="slide48.xml"/><Relationship Id="rId2" Type="http://schemas.openxmlformats.org/officeDocument/2006/relationships/slide" Target="slide49.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slide" Target="slide50.xml"/><Relationship Id="rId4" Type="http://schemas.openxmlformats.org/officeDocument/2006/relationships/slide" Target="slide4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hyperlink" Target="http://upload.wikimedia.org/wikipedia/commons/8/85/Banditaccia_Sarcofago_Degli_Sposi.jpg" TargetMode="External"/><Relationship Id="rId2" Type="http://schemas.openxmlformats.org/officeDocument/2006/relationships/hyperlink" Target="http://cs.wikipedia.org/wiki/%C5%98%C3%AD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commons.wikimedia.org/wiki/File:Trier_Kaiserthermen_BW_4.JPG?uselang=cs" TargetMode="External"/><Relationship Id="rId2" Type="http://schemas.openxmlformats.org/officeDocument/2006/relationships/hyperlink" Target="http://commons.wikimedia.org/wiki/File:Colosseum_Roma_2011_8.jpg?uselang=cs" TargetMode="External"/><Relationship Id="rId1" Type="http://schemas.openxmlformats.org/officeDocument/2006/relationships/slideLayout" Target="../slideLayouts/slideLayout2.xml"/><Relationship Id="rId6" Type="http://schemas.openxmlformats.org/officeDocument/2006/relationships/hyperlink" Target="http://commons.wikimedia.org/wiki/File:ImageRomeArchofTitus02.jpg" TargetMode="External"/><Relationship Id="rId5" Type="http://schemas.openxmlformats.org/officeDocument/2006/relationships/hyperlink" Target="http://commons.wikimedia.org/wiki/File:Castel_S-Angelo_2013e.jpg?uselang=cs" TargetMode="External"/><Relationship Id="rId4" Type="http://schemas.openxmlformats.org/officeDocument/2006/relationships/hyperlink" Target="http://cs.wikipedia.org/wiki/Soubor:Roma06(js).jpg"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commons.wikimedia.org/wiki/File:Roma_Arch_of_Titus_inside.jp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upload.wikimedia.org/wikipedia/commons/5/5a/Villa_Mystery_fresco.jpg?uselang=cs" TargetMode="External"/><Relationship Id="rId5" Type="http://schemas.openxmlformats.org/officeDocument/2006/relationships/hyperlink" Target="http://commons.wikimedia.org/wiki/File:Relief_Kolumna_Trajana.jpg" TargetMode="External"/><Relationship Id="rId4" Type="http://schemas.openxmlformats.org/officeDocument/2006/relationships/hyperlink" Target="http://upload.wikimedia.org/wikipedia/commons/c/c6/Fra-titusbuen.jpg"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commons.wikimedia.org/wiki/File:Affresco_romano_-_Pompei_-_arimaspe_e_grifo_1.JPG?uselang=c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 Target="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 Target="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 Target="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 Target="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 Target="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 Target="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 Target="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 Target="slide7.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 Target="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 Target="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 Target="slide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3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 Target="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 Target="slide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 Target="slide9.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4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 Target="slide9.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4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 Target="slide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 Target="slide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 Target="slide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 Target="slide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 Target="slide12.xml"/><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jpeg"/></Relationships>
</file>

<file path=ppt/slides/_rels/slide4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 Target="slide12.xm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5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slide" Target="slide10.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slide" Target="slide1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 Target="slide10.xml"/><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5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 Target="slide11.xml"/><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5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slide" Target="slide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 Target="slide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slide" Target="slide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 Target="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endParaRPr lang="cs-CZ" dirty="0"/>
          </a:p>
        </p:txBody>
      </p:sp>
      <p:sp>
        <p:nvSpPr>
          <p:cNvPr id="3" name="Podnadpis 2"/>
          <p:cNvSpPr>
            <a:spLocks noGrp="1"/>
          </p:cNvSpPr>
          <p:nvPr>
            <p:ph type="subTitle" idx="1"/>
          </p:nvPr>
        </p:nvSpPr>
        <p:spPr/>
        <p:txBody>
          <a:bodyPr/>
          <a:lstStyle/>
          <a:p>
            <a:endParaRPr lang="cs-CZ"/>
          </a:p>
        </p:txBody>
      </p:sp>
      <p:pic>
        <p:nvPicPr>
          <p:cNvPr id="4" name="Obrázek 2"/>
          <p:cNvPicPr>
            <a:picLocks noChangeAspect="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979613" y="908050"/>
            <a:ext cx="5407025" cy="1046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 xmlns:p14="http://schemas.microsoft.com/office/powerpoint/2010/main" val="425090715"/>
              </p:ext>
            </p:extLst>
          </p:nvPr>
        </p:nvGraphicFramePr>
        <p:xfrm>
          <a:off x="614363" y="2816225"/>
          <a:ext cx="8137525" cy="2967010"/>
        </p:xfrm>
        <a:graphic>
          <a:graphicData uri="http://schemas.openxmlformats.org/drawingml/2006/table">
            <a:tbl>
              <a:tblPr firstRow="1" bandRow="1">
                <a:tableStyleId>{5C22544A-7EE6-4342-B048-85BDC9FD1C3A}</a:tableStyleId>
              </a:tblPr>
              <a:tblGrid>
                <a:gridCol w="1941088"/>
                <a:gridCol w="6196437"/>
              </a:tblGrid>
              <a:tr h="86386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sz="1800" dirty="0"/>
                    </a:p>
                  </a:txBody>
                  <a:tcPr marL="91447" marR="91447" marT="45709" marB="45709"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dirty="0" smtClean="0"/>
                        <a:t>Gymnázium</a:t>
                      </a:r>
                      <a:r>
                        <a:rPr lang="cs-CZ" sz="1800" baseline="0" dirty="0" smtClean="0"/>
                        <a:t> Lovosice</a:t>
                      </a:r>
                      <a:endParaRPr lang="cs-CZ" sz="1800" dirty="0"/>
                    </a:p>
                  </a:txBody>
                  <a:tcPr marL="91447" marR="91447" marT="45709" marB="45709" anchor="ctr"/>
                </a:tc>
              </a:tr>
              <a:tr h="365765">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marL="91447" marR="91447" marT="45709" marB="45709" anchor="ctr"/>
                </a:tc>
                <a:tc>
                  <a:txBody>
                    <a:bodyPr/>
                    <a:lstStyle/>
                    <a:p>
                      <a:r>
                        <a:rPr lang="cs-CZ" sz="1800" b="1" kern="1200" dirty="0" smtClean="0">
                          <a:solidFill>
                            <a:srgbClr val="2C3036"/>
                          </a:solidFill>
                          <a:latin typeface="Calibri" pitchFamily="34" charset="0"/>
                          <a:ea typeface="+mn-ea"/>
                          <a:cs typeface="+mn-cs"/>
                        </a:rPr>
                        <a:t>Mgr. Radmila</a:t>
                      </a:r>
                      <a:r>
                        <a:rPr lang="cs-CZ" sz="1800" b="1" kern="1200" baseline="0" dirty="0" smtClean="0">
                          <a:solidFill>
                            <a:srgbClr val="2C3036"/>
                          </a:solidFill>
                          <a:latin typeface="Calibri" pitchFamily="34" charset="0"/>
                          <a:ea typeface="+mn-ea"/>
                          <a:cs typeface="+mn-cs"/>
                        </a:rPr>
                        <a:t> </a:t>
                      </a:r>
                      <a:r>
                        <a:rPr lang="cs-CZ" sz="1800" b="1" kern="1200" baseline="0" dirty="0" err="1" smtClean="0">
                          <a:solidFill>
                            <a:srgbClr val="2C3036"/>
                          </a:solidFill>
                          <a:latin typeface="Calibri" pitchFamily="34" charset="0"/>
                          <a:ea typeface="+mn-ea"/>
                          <a:cs typeface="+mn-cs"/>
                        </a:rPr>
                        <a:t>Vorasická</a:t>
                      </a:r>
                      <a:endParaRPr lang="cs-CZ" sz="1800" b="1" kern="1200" dirty="0">
                        <a:solidFill>
                          <a:srgbClr val="2C3036"/>
                        </a:solidFill>
                        <a:latin typeface="Calibri" pitchFamily="34" charset="0"/>
                        <a:ea typeface="+mn-ea"/>
                        <a:cs typeface="+mn-cs"/>
                      </a:endParaRPr>
                    </a:p>
                  </a:txBody>
                  <a:tcPr marL="91447" marR="91447" marT="45709" marB="45709" anchor="ctr"/>
                </a:tc>
              </a:tr>
              <a:tr h="640113">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marL="91447" marR="91447" marT="45709" marB="45709" anchor="ctr"/>
                </a:tc>
                <a:tc>
                  <a:txBody>
                    <a:bodyPr/>
                    <a:lstStyle/>
                    <a:p>
                      <a:r>
                        <a:rPr lang="cs-CZ" sz="1800" b="1" kern="1200" dirty="0" smtClean="0">
                          <a:solidFill>
                            <a:srgbClr val="2C3036"/>
                          </a:solidFill>
                          <a:latin typeface="Calibri" pitchFamily="34" charset="0"/>
                          <a:ea typeface="+mn-ea"/>
                          <a:cs typeface="+mn-cs"/>
                        </a:rPr>
                        <a:t>VY_32_INOVACE_</a:t>
                      </a:r>
                      <a:r>
                        <a:rPr lang="cs-CZ" sz="1800" b="1" kern="1200" dirty="0" err="1" smtClean="0">
                          <a:solidFill>
                            <a:srgbClr val="2C3036"/>
                          </a:solidFill>
                          <a:latin typeface="Calibri" pitchFamily="34" charset="0"/>
                          <a:ea typeface="+mn-ea"/>
                          <a:cs typeface="+mn-cs"/>
                        </a:rPr>
                        <a:t>5C</a:t>
                      </a:r>
                      <a:r>
                        <a:rPr lang="cs-CZ" sz="1800" b="1" kern="1200" dirty="0" smtClean="0">
                          <a:solidFill>
                            <a:srgbClr val="2C3036"/>
                          </a:solidFill>
                          <a:latin typeface="Calibri" pitchFamily="34" charset="0"/>
                          <a:ea typeface="+mn-ea"/>
                          <a:cs typeface="+mn-cs"/>
                        </a:rPr>
                        <a:t>_05_Řím</a:t>
                      </a:r>
                      <a:endParaRPr lang="cs-CZ" sz="1800" b="1" kern="1200" dirty="0" smtClean="0">
                        <a:solidFill>
                          <a:srgbClr val="2C3036"/>
                        </a:solidFill>
                        <a:latin typeface="Calibri" pitchFamily="34" charset="0"/>
                        <a:ea typeface="+mn-ea"/>
                        <a:cs typeface="+mn-cs"/>
                      </a:endParaRPr>
                    </a:p>
                  </a:txBody>
                  <a:tcPr marL="91447" marR="91447" marT="45709" marB="45709" anchor="ctr"/>
                </a:tc>
              </a:tr>
              <a:tr h="365765">
                <a:tc>
                  <a:txBody>
                    <a:bodyPr/>
                    <a:lstStyle/>
                    <a:p>
                      <a:r>
                        <a:rPr lang="cs-CZ" sz="1800" b="1" kern="1200" dirty="0" smtClean="0">
                          <a:solidFill>
                            <a:srgbClr val="2C3036"/>
                          </a:solidFill>
                          <a:latin typeface="Calibri" pitchFamily="34" charset="0"/>
                          <a:ea typeface="+mn-ea"/>
                          <a:cs typeface="+mn-cs"/>
                        </a:rPr>
                        <a:t>TÉMA:</a:t>
                      </a:r>
                      <a:endParaRPr lang="cs-CZ" sz="1800" b="1" kern="1200" dirty="0">
                        <a:solidFill>
                          <a:srgbClr val="2C3036"/>
                        </a:solidFill>
                        <a:latin typeface="Calibri" pitchFamily="34" charset="0"/>
                        <a:ea typeface="+mn-ea"/>
                        <a:cs typeface="+mn-cs"/>
                      </a:endParaRPr>
                    </a:p>
                  </a:txBody>
                  <a:tcPr marL="91447" marR="91447" marT="45709" marB="45709" anchor="ctr"/>
                </a:tc>
                <a:tc>
                  <a:txBody>
                    <a:bodyPr/>
                    <a:lstStyle/>
                    <a:p>
                      <a:r>
                        <a:rPr lang="cs-CZ" sz="1800" b="1" kern="1200" baseline="0" dirty="0" smtClean="0">
                          <a:solidFill>
                            <a:srgbClr val="2C3036"/>
                          </a:solidFill>
                          <a:latin typeface="Calibri" pitchFamily="34" charset="0"/>
                          <a:ea typeface="+mn-ea"/>
                          <a:cs typeface="+mn-cs"/>
                        </a:rPr>
                        <a:t>Dějiny umění</a:t>
                      </a:r>
                      <a:endParaRPr lang="cs-CZ" sz="1800" b="1" kern="1200" dirty="0" smtClean="0">
                        <a:solidFill>
                          <a:srgbClr val="2C3036"/>
                        </a:solidFill>
                        <a:latin typeface="Calibri" pitchFamily="34" charset="0"/>
                        <a:ea typeface="+mn-ea"/>
                        <a:cs typeface="+mn-cs"/>
                      </a:endParaRPr>
                    </a:p>
                  </a:txBody>
                  <a:tcPr marL="91447" marR="91447" marT="45709" marB="45709" anchor="ctr"/>
                </a:tc>
              </a:tr>
              <a:tr h="0">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marL="91447" marR="91447" marT="45709" marB="45709"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err="1" smtClean="0">
                          <a:solidFill>
                            <a:srgbClr val="2C3036"/>
                          </a:solidFill>
                          <a:latin typeface="Calibri" pitchFamily="34" charset="0"/>
                          <a:ea typeface="+mn-ea"/>
                          <a:cs typeface="+mn-cs"/>
                        </a:rPr>
                        <a:t>CZ.1.07</a:t>
                      </a:r>
                      <a:r>
                        <a:rPr lang="cs-CZ" sz="1800" b="1" kern="1200" dirty="0" smtClean="0">
                          <a:solidFill>
                            <a:srgbClr val="2C3036"/>
                          </a:solidFill>
                          <a:latin typeface="Calibri" pitchFamily="34" charset="0"/>
                          <a:ea typeface="+mn-ea"/>
                          <a:cs typeface="+mn-cs"/>
                        </a:rPr>
                        <a:t>/1.5.00/34.1073</a:t>
                      </a:r>
                      <a:endParaRPr lang="cs-CZ" sz="1800" b="1" kern="1200" dirty="0">
                        <a:solidFill>
                          <a:srgbClr val="2C3036"/>
                        </a:solidFill>
                        <a:latin typeface="Calibri" pitchFamily="34" charset="0"/>
                        <a:ea typeface="+mn-ea"/>
                        <a:cs typeface="+mn-cs"/>
                      </a:endParaRPr>
                    </a:p>
                  </a:txBody>
                  <a:tcPr marL="91447" marR="91447" marT="45709" marB="45709" anchor="ctr"/>
                </a:tc>
              </a:tr>
              <a:tr h="365765">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marL="91447" marR="91447" marT="45709" marB="45709" anchor="ctr"/>
                </a:tc>
                <a:tc>
                  <a:txBody>
                    <a:bodyPr/>
                    <a:lstStyle/>
                    <a:p>
                      <a:r>
                        <a:rPr lang="cs-CZ" sz="1800" b="1" kern="1200" dirty="0" smtClean="0">
                          <a:solidFill>
                            <a:srgbClr val="2C3036"/>
                          </a:solidFill>
                          <a:latin typeface="Calibri" pitchFamily="34" charset="0"/>
                          <a:ea typeface="+mn-ea"/>
                          <a:cs typeface="+mn-cs"/>
                        </a:rPr>
                        <a:t>9.11.2013</a:t>
                      </a:r>
                      <a:endParaRPr lang="cs-CZ" sz="1800" b="1" kern="1200" dirty="0">
                        <a:solidFill>
                          <a:srgbClr val="2C3036"/>
                        </a:solidFill>
                        <a:latin typeface="Calibri" pitchFamily="34" charset="0"/>
                        <a:ea typeface="+mn-ea"/>
                        <a:cs typeface="+mn-cs"/>
                      </a:endParaRPr>
                    </a:p>
                  </a:txBody>
                  <a:tcPr marL="91447" marR="91447" marT="45709" marB="45709" anchor="ct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Řím</a:t>
            </a:r>
            <a:endParaRPr lang="cs-CZ" dirty="0"/>
          </a:p>
        </p:txBody>
      </p:sp>
      <p:pic>
        <p:nvPicPr>
          <p:cNvPr id="4" name="Zástupný symbol pro obsah 3" descr="Statue-Augustus.jpg"/>
          <p:cNvPicPr>
            <a:picLocks noGrp="1" noChangeAspect="1"/>
          </p:cNvPicPr>
          <p:nvPr>
            <p:ph idx="1"/>
          </p:nvPr>
        </p:nvPicPr>
        <p:blipFill>
          <a:blip r:embed="rId2" cstate="print"/>
          <a:stretch>
            <a:fillRect/>
          </a:stretch>
        </p:blipFill>
        <p:spPr>
          <a:xfrm>
            <a:off x="2699792" y="1196752"/>
            <a:ext cx="3528392" cy="5400600"/>
          </a:xfrm>
        </p:spPr>
      </p:pic>
      <p:sp>
        <p:nvSpPr>
          <p:cNvPr id="5" name="TextovéPole 4"/>
          <p:cNvSpPr txBox="1"/>
          <p:nvPr/>
        </p:nvSpPr>
        <p:spPr>
          <a:xfrm>
            <a:off x="1403648" y="6165304"/>
            <a:ext cx="6984776" cy="461665"/>
          </a:xfrm>
          <a:prstGeom prst="rect">
            <a:avLst/>
          </a:prstGeom>
          <a:solidFill>
            <a:schemeClr val="bg2">
              <a:lumMod val="90000"/>
            </a:schemeClr>
          </a:solidFill>
        </p:spPr>
        <p:txBody>
          <a:bodyPr wrap="square" rtlCol="0">
            <a:spAutoFit/>
          </a:bodyPr>
          <a:lstStyle/>
          <a:p>
            <a:r>
              <a:rPr lang="cs-CZ" sz="2400" b="1" dirty="0" smtClean="0"/>
              <a:t>Oktavián – </a:t>
            </a:r>
            <a:r>
              <a:rPr lang="cs-CZ" sz="2400" b="1" dirty="0" err="1" smtClean="0"/>
              <a:t>Augustus</a:t>
            </a:r>
            <a:r>
              <a:rPr lang="cs-CZ" sz="2400" b="1" dirty="0" smtClean="0"/>
              <a:t> (</a:t>
            </a:r>
            <a:r>
              <a:rPr lang="cs-CZ" sz="2400" b="1" dirty="0" err="1" smtClean="0"/>
              <a:t>Gaius</a:t>
            </a:r>
            <a:r>
              <a:rPr lang="cs-CZ" sz="2400" b="1" dirty="0" smtClean="0"/>
              <a:t> </a:t>
            </a:r>
            <a:r>
              <a:rPr lang="cs-CZ" sz="2400" b="1" dirty="0" err="1" smtClean="0"/>
              <a:t>Iulius</a:t>
            </a:r>
            <a:r>
              <a:rPr lang="cs-CZ" sz="2400" b="1" dirty="0" smtClean="0"/>
              <a:t> </a:t>
            </a:r>
            <a:r>
              <a:rPr lang="cs-CZ" sz="2400" b="1" dirty="0" err="1" smtClean="0"/>
              <a:t>Caesar</a:t>
            </a:r>
            <a:r>
              <a:rPr lang="cs-CZ" sz="2400" b="1" dirty="0" smtClean="0"/>
              <a:t> </a:t>
            </a:r>
            <a:r>
              <a:rPr lang="cs-CZ" sz="2400" b="1" dirty="0" err="1" smtClean="0"/>
              <a:t>Octavianus</a:t>
            </a:r>
            <a:r>
              <a:rPr lang="cs-CZ" sz="2400" b="1" dirty="0" smtClean="0"/>
              <a:t>)</a:t>
            </a:r>
            <a:endParaRPr lang="cs-CZ" sz="2400" dirty="0"/>
          </a:p>
        </p:txBody>
      </p:sp>
      <p:sp>
        <p:nvSpPr>
          <p:cNvPr id="7" name="TextovéPole 6"/>
          <p:cNvSpPr txBox="1"/>
          <p:nvPr/>
        </p:nvSpPr>
        <p:spPr>
          <a:xfrm>
            <a:off x="8244408" y="6381328"/>
            <a:ext cx="184731" cy="369332"/>
          </a:xfrm>
          <a:prstGeom prst="rect">
            <a:avLst/>
          </a:prstGeom>
          <a:solidFill>
            <a:schemeClr val="bg2">
              <a:lumMod val="90000"/>
            </a:schemeClr>
          </a:solidFill>
        </p:spPr>
        <p:txBody>
          <a:bodyPr wrap="none" rtlCol="0">
            <a:spAutoFit/>
          </a:bodyPr>
          <a:lstStyle/>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fontScale="77500" lnSpcReduction="20000"/>
          </a:bodyPr>
          <a:lstStyle/>
          <a:p>
            <a:r>
              <a:rPr lang="cs-CZ" dirty="0" smtClean="0"/>
              <a:t>Materiál slouží jako osnova výkladu učitele, podklad k tvorbě zápisků žáka, pro utřídění a strukturaci poznatků o starověkém římském umění</a:t>
            </a:r>
          </a:p>
          <a:p>
            <a:r>
              <a:rPr lang="cs-CZ" dirty="0" smtClean="0"/>
              <a:t>Interaktivní odkazy jsou funkční i bez on-line připojení, kliknutím na obrázek se vrátíte zpět do prezentace</a:t>
            </a:r>
          </a:p>
          <a:p>
            <a:r>
              <a:rPr lang="cs-CZ" dirty="0" smtClean="0"/>
              <a:t>K některým obrázkům je formou animace připojen text</a:t>
            </a:r>
          </a:p>
          <a:p>
            <a:r>
              <a:rPr lang="cs-CZ" dirty="0" smtClean="0"/>
              <a:t>Materiál je zakončen krátkým testem – správné odpovědi se zabarví zeleně, špatné červeně - a poznávací soutěží</a:t>
            </a:r>
          </a:p>
          <a:p>
            <a:r>
              <a:rPr lang="cs-CZ" dirty="0" smtClean="0"/>
              <a:t>Podporuje mezipředmětové vztahy (výtvarná výchova, český jazyk, dějepis, zeměpis)</a:t>
            </a:r>
          </a:p>
          <a:p>
            <a:r>
              <a:rPr lang="cs-CZ" dirty="0" smtClean="0"/>
              <a:t>Je primárně určen pro předmět výtvarná výchova v </a:t>
            </a:r>
            <a:r>
              <a:rPr lang="cs-CZ" dirty="0" err="1" smtClean="0"/>
              <a:t>1.ročníku</a:t>
            </a:r>
            <a:r>
              <a:rPr lang="cs-CZ" dirty="0" smtClean="0"/>
              <a:t> gymnázia a kvintě</a:t>
            </a:r>
          </a:p>
          <a:p>
            <a:endParaRPr lang="cs-CZ" dirty="0" smtClean="0"/>
          </a:p>
          <a:p>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Řím - Historie</a:t>
            </a:r>
            <a:endParaRPr lang="cs-CZ" dirty="0"/>
          </a:p>
        </p:txBody>
      </p:sp>
      <p:sp>
        <p:nvSpPr>
          <p:cNvPr id="3" name="Zástupný symbol pro obsah 2"/>
          <p:cNvSpPr>
            <a:spLocks noGrp="1"/>
          </p:cNvSpPr>
          <p:nvPr>
            <p:ph idx="1"/>
          </p:nvPr>
        </p:nvSpPr>
        <p:spPr/>
        <p:txBody>
          <a:bodyPr>
            <a:normAutofit fontScale="85000" lnSpcReduction="20000"/>
          </a:bodyPr>
          <a:lstStyle/>
          <a:p>
            <a:pPr>
              <a:buNone/>
            </a:pPr>
            <a:r>
              <a:rPr lang="cs-CZ" dirty="0" smtClean="0"/>
              <a:t>  </a:t>
            </a:r>
          </a:p>
          <a:p>
            <a:r>
              <a:rPr lang="cs-CZ" dirty="0" smtClean="0"/>
              <a:t>založen </a:t>
            </a:r>
            <a:r>
              <a:rPr lang="cs-CZ" dirty="0"/>
              <a:t>před více </a:t>
            </a:r>
            <a:r>
              <a:rPr lang="cs-CZ" dirty="0" smtClean="0"/>
              <a:t>než </a:t>
            </a:r>
            <a:r>
              <a:rPr lang="cs-CZ" dirty="0"/>
              <a:t>2 700 lety (podle římské tradice se tak stalo 21. dubna</a:t>
            </a:r>
            <a:r>
              <a:rPr lang="cs-CZ" b="1" dirty="0"/>
              <a:t> 753 př. n. l</a:t>
            </a:r>
            <a:r>
              <a:rPr lang="cs-CZ" b="1" dirty="0" smtClean="0"/>
              <a:t>.)</a:t>
            </a:r>
          </a:p>
          <a:p>
            <a:r>
              <a:rPr lang="cs-CZ" dirty="0" smtClean="0"/>
              <a:t>podle pověsti založen </a:t>
            </a:r>
            <a:r>
              <a:rPr lang="cs-CZ" b="1" dirty="0" smtClean="0"/>
              <a:t>Romulem a Remem</a:t>
            </a:r>
          </a:p>
          <a:p>
            <a:r>
              <a:rPr lang="cs-CZ" dirty="0" smtClean="0"/>
              <a:t>osídlení </a:t>
            </a:r>
            <a:r>
              <a:rPr lang="cs-CZ" dirty="0"/>
              <a:t>na území Říma </a:t>
            </a:r>
            <a:r>
              <a:rPr lang="cs-CZ" dirty="0" smtClean="0"/>
              <a:t>doloženo </a:t>
            </a:r>
            <a:r>
              <a:rPr lang="cs-CZ" dirty="0"/>
              <a:t>již v </a:t>
            </a:r>
            <a:r>
              <a:rPr lang="cs-CZ" dirty="0" err="1"/>
              <a:t>16.století</a:t>
            </a:r>
            <a:r>
              <a:rPr lang="cs-CZ" dirty="0"/>
              <a:t> př.n.l., to znamená v době bronzové, </a:t>
            </a:r>
            <a:r>
              <a:rPr lang="cs-CZ" dirty="0" smtClean="0"/>
              <a:t>pahorky</a:t>
            </a:r>
            <a:r>
              <a:rPr lang="cs-CZ" dirty="0"/>
              <a:t> Palatin a </a:t>
            </a:r>
            <a:r>
              <a:rPr lang="cs-CZ" dirty="0" smtClean="0"/>
              <a:t>Kapitol</a:t>
            </a:r>
          </a:p>
          <a:p>
            <a:r>
              <a:rPr lang="cs-CZ" b="1" dirty="0" smtClean="0"/>
              <a:t>v 9.</a:t>
            </a:r>
            <a:r>
              <a:rPr lang="cs-CZ" dirty="0" smtClean="0"/>
              <a:t> </a:t>
            </a:r>
            <a:r>
              <a:rPr lang="cs-CZ" b="1" dirty="0" smtClean="0"/>
              <a:t>století</a:t>
            </a:r>
            <a:r>
              <a:rPr lang="cs-CZ" dirty="0" smtClean="0"/>
              <a:t> základ </a:t>
            </a:r>
            <a:r>
              <a:rPr lang="cs-CZ" dirty="0"/>
              <a:t>Říma jako sídliště městského </a:t>
            </a:r>
            <a:r>
              <a:rPr lang="cs-CZ" dirty="0" smtClean="0"/>
              <a:t>typu</a:t>
            </a:r>
          </a:p>
          <a:p>
            <a:r>
              <a:rPr lang="cs-CZ" dirty="0" smtClean="0"/>
              <a:t>Velký vliv </a:t>
            </a:r>
            <a:r>
              <a:rPr lang="cs-CZ" b="1" dirty="0" smtClean="0"/>
              <a:t>– </a:t>
            </a:r>
            <a:r>
              <a:rPr lang="cs-CZ" sz="3800" b="1" dirty="0" smtClean="0">
                <a:hlinkClick r:id="rId2" action="ppaction://hlinksldjump"/>
              </a:rPr>
              <a:t>Etruskové</a:t>
            </a:r>
            <a:r>
              <a:rPr lang="cs-CZ" b="1" dirty="0" smtClean="0"/>
              <a:t> </a:t>
            </a:r>
            <a:r>
              <a:rPr lang="cs-CZ" dirty="0" smtClean="0"/>
              <a:t>(kol. 8.-4. stol.př.n.l.)</a:t>
            </a:r>
          </a:p>
          <a:p>
            <a:r>
              <a:rPr lang="cs-CZ" dirty="0" smtClean="0"/>
              <a:t>oblast Toskánska – městské státy</a:t>
            </a:r>
          </a:p>
          <a:p>
            <a:r>
              <a:rPr lang="cs-CZ" dirty="0" smtClean="0">
                <a:hlinkClick r:id="rId3" action="ppaction://hlinksldjump"/>
              </a:rPr>
              <a:t>vlčice kapitolská</a:t>
            </a:r>
            <a:r>
              <a:rPr lang="cs-CZ" dirty="0" smtClean="0"/>
              <a:t>, portréty, hrobky, domy s atriem, chrámy, </a:t>
            </a:r>
            <a:r>
              <a:rPr lang="cs-CZ" dirty="0" smtClean="0">
                <a:hlinkClick r:id="rId4" action="ppaction://hlinksldjump"/>
              </a:rPr>
              <a:t>nástěnné malby </a:t>
            </a:r>
            <a:r>
              <a:rPr lang="cs-CZ" dirty="0" smtClean="0"/>
              <a:t>a </a:t>
            </a:r>
            <a:r>
              <a:rPr lang="cs-CZ" dirty="0" smtClean="0">
                <a:hlinkClick r:id="rId5" action="ppaction://hlinksldjump"/>
              </a:rPr>
              <a:t>sousoší z hrobek</a:t>
            </a:r>
            <a:r>
              <a:rPr lang="cs-CZ" dirty="0" smtClean="0"/>
              <a:t>, zlatnictví</a:t>
            </a:r>
          </a:p>
          <a:p>
            <a:endParaRPr lang="cs-CZ" dirty="0"/>
          </a:p>
        </p:txBody>
      </p:sp>
      <p:pic>
        <p:nvPicPr>
          <p:cNvPr id="5" name="Obrázek 4" descr="She-wolf_suckles_Romulus_and_Remus.jpg"/>
          <p:cNvPicPr>
            <a:picLocks noChangeAspect="1"/>
          </p:cNvPicPr>
          <p:nvPr/>
        </p:nvPicPr>
        <p:blipFill>
          <a:blip r:embed="rId6" cstate="print"/>
          <a:stretch>
            <a:fillRect/>
          </a:stretch>
        </p:blipFill>
        <p:spPr>
          <a:xfrm>
            <a:off x="6372200" y="152636"/>
            <a:ext cx="2232248" cy="167418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Charakteristika</a:t>
            </a:r>
            <a:endParaRPr lang="cs-CZ" dirty="0"/>
          </a:p>
        </p:txBody>
      </p:sp>
      <p:sp>
        <p:nvSpPr>
          <p:cNvPr id="3" name="Zástupný symbol pro obsah 2"/>
          <p:cNvSpPr>
            <a:spLocks noGrp="1"/>
          </p:cNvSpPr>
          <p:nvPr>
            <p:ph idx="1"/>
          </p:nvPr>
        </p:nvSpPr>
        <p:spPr/>
        <p:txBody>
          <a:bodyPr>
            <a:normAutofit lnSpcReduction="10000"/>
          </a:bodyPr>
          <a:lstStyle/>
          <a:p>
            <a:r>
              <a:rPr lang="cs-CZ" dirty="0" smtClean="0"/>
              <a:t>Vynikající </a:t>
            </a:r>
            <a:r>
              <a:rPr lang="cs-CZ" dirty="0" smtClean="0">
                <a:hlinkClick r:id="rId2" action="ppaction://hlinksldjump"/>
              </a:rPr>
              <a:t>stavitelé technických staveb</a:t>
            </a:r>
            <a:endParaRPr lang="cs-CZ" dirty="0" smtClean="0"/>
          </a:p>
          <a:p>
            <a:r>
              <a:rPr lang="cs-CZ" dirty="0" smtClean="0"/>
              <a:t>Ctili řecké umění, mnoho převzali od Etrusků</a:t>
            </a:r>
          </a:p>
          <a:p>
            <a:r>
              <a:rPr lang="cs-CZ" dirty="0" smtClean="0"/>
              <a:t>Království, republika, císařství</a:t>
            </a:r>
          </a:p>
          <a:p>
            <a:r>
              <a:rPr lang="cs-CZ" dirty="0" smtClean="0">
                <a:hlinkClick r:id="rId3" action="ppaction://hlinksldjump"/>
              </a:rPr>
              <a:t>Obrovský rozsah říše </a:t>
            </a:r>
            <a:r>
              <a:rPr lang="cs-CZ" dirty="0" smtClean="0"/>
              <a:t>s propracovanou správou </a:t>
            </a:r>
          </a:p>
          <a:p>
            <a:r>
              <a:rPr lang="cs-CZ" b="1" dirty="0" smtClean="0"/>
              <a:t>395 </a:t>
            </a:r>
            <a:r>
              <a:rPr lang="cs-CZ" dirty="0" smtClean="0"/>
              <a:t>říše rozdělena na </a:t>
            </a:r>
            <a:r>
              <a:rPr lang="cs-CZ" dirty="0" smtClean="0">
                <a:hlinkClick r:id="rId4" action="ppaction://hlinksldjump"/>
              </a:rPr>
              <a:t>východní</a:t>
            </a:r>
            <a:r>
              <a:rPr lang="cs-CZ" dirty="0" smtClean="0"/>
              <a:t> a </a:t>
            </a:r>
            <a:r>
              <a:rPr lang="cs-CZ" dirty="0" smtClean="0">
                <a:hlinkClick r:id="rId5" action="ppaction://hlinksldjump"/>
              </a:rPr>
              <a:t>západní</a:t>
            </a:r>
            <a:endParaRPr lang="cs-CZ" dirty="0" smtClean="0"/>
          </a:p>
          <a:p>
            <a:r>
              <a:rPr lang="cs-CZ" b="1" dirty="0" smtClean="0"/>
              <a:t>476</a:t>
            </a:r>
            <a:r>
              <a:rPr lang="cs-CZ" dirty="0" smtClean="0"/>
              <a:t> – zánik říše západořímské  - počátek středověku</a:t>
            </a:r>
          </a:p>
          <a:p>
            <a:r>
              <a:rPr lang="cs-CZ" dirty="0" smtClean="0"/>
              <a:t>Východořímská říše dobyta </a:t>
            </a:r>
            <a:r>
              <a:rPr lang="cs-CZ" b="1" dirty="0" smtClean="0"/>
              <a:t>1453</a:t>
            </a:r>
            <a:r>
              <a:rPr lang="cs-CZ" dirty="0" smtClean="0"/>
              <a:t> Turky</a:t>
            </a:r>
            <a:endParaRPr lang="cs-CZ" dirty="0"/>
          </a:p>
        </p:txBody>
      </p:sp>
      <p:pic>
        <p:nvPicPr>
          <p:cNvPr id="4" name="Obrázek 3" descr="She-wolf_suckles_Romulus_and_Remus.jpg"/>
          <p:cNvPicPr>
            <a:picLocks noChangeAspect="1"/>
          </p:cNvPicPr>
          <p:nvPr/>
        </p:nvPicPr>
        <p:blipFill>
          <a:blip r:embed="rId6" cstate="print"/>
          <a:stretch>
            <a:fillRect/>
          </a:stretch>
        </p:blipFill>
        <p:spPr>
          <a:xfrm>
            <a:off x="467545" y="278650"/>
            <a:ext cx="1704188" cy="12781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6347048" cy="1143000"/>
          </a:xfrm>
        </p:spPr>
        <p:txBody>
          <a:bodyPr/>
          <a:lstStyle/>
          <a:p>
            <a:r>
              <a:rPr lang="cs-CZ" dirty="0" smtClean="0">
                <a:hlinkClick r:id="rId2" action="ppaction://hlinksldjump"/>
              </a:rPr>
              <a:t>Architektura</a:t>
            </a:r>
            <a:endParaRPr lang="cs-CZ" dirty="0"/>
          </a:p>
        </p:txBody>
      </p:sp>
      <p:sp>
        <p:nvSpPr>
          <p:cNvPr id="3" name="Zástupný symbol pro obsah 2"/>
          <p:cNvSpPr>
            <a:spLocks noGrp="1"/>
          </p:cNvSpPr>
          <p:nvPr>
            <p:ph idx="1"/>
          </p:nvPr>
        </p:nvSpPr>
        <p:spPr/>
        <p:txBody>
          <a:bodyPr>
            <a:normAutofit/>
          </a:bodyPr>
          <a:lstStyle/>
          <a:p>
            <a:r>
              <a:rPr lang="cs-CZ" dirty="0" smtClean="0"/>
              <a:t>Vychází z řecké a etruské, avšak zcela nové typy staveb i stavebních technologií</a:t>
            </a:r>
          </a:p>
          <a:p>
            <a:r>
              <a:rPr lang="cs-CZ" b="1" dirty="0" smtClean="0"/>
              <a:t>Typické prvky</a:t>
            </a:r>
            <a:r>
              <a:rPr lang="cs-CZ" dirty="0" smtClean="0"/>
              <a:t>: </a:t>
            </a:r>
            <a:r>
              <a:rPr lang="cs-CZ" b="1" dirty="0" smtClean="0"/>
              <a:t>plná zeď, kámen, cihly, beton, litý beton, klenba, sloup s archivoltou </a:t>
            </a:r>
            <a:r>
              <a:rPr lang="cs-CZ" dirty="0" smtClean="0"/>
              <a:t>(obloukem)</a:t>
            </a:r>
          </a:p>
          <a:p>
            <a:r>
              <a:rPr lang="cs-CZ" dirty="0" smtClean="0"/>
              <a:t>Vynikají zejména v užitkových stavbách</a:t>
            </a:r>
          </a:p>
          <a:p>
            <a:r>
              <a:rPr lang="cs-CZ" dirty="0" smtClean="0"/>
              <a:t>Inspirace pro většinu pozdějších uměleckých slohů</a:t>
            </a:r>
          </a:p>
        </p:txBody>
      </p:sp>
      <p:pic>
        <p:nvPicPr>
          <p:cNvPr id="6" name="Obrázek 5" descr="220px-Arch_of_titus_2.jpg"/>
          <p:cNvPicPr>
            <a:picLocks noChangeAspect="1"/>
          </p:cNvPicPr>
          <p:nvPr/>
        </p:nvPicPr>
        <p:blipFill>
          <a:blip r:embed="rId3" cstate="print"/>
          <a:stretch>
            <a:fillRect/>
          </a:stretch>
        </p:blipFill>
        <p:spPr>
          <a:xfrm>
            <a:off x="6732240" y="188640"/>
            <a:ext cx="1693664" cy="127024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Typy staveb</a:t>
            </a:r>
            <a:endParaRPr lang="cs-CZ" dirty="0"/>
          </a:p>
        </p:txBody>
      </p:sp>
      <p:sp>
        <p:nvSpPr>
          <p:cNvPr id="3" name="Zástupný symbol pro obsah 2"/>
          <p:cNvSpPr>
            <a:spLocks noGrp="1"/>
          </p:cNvSpPr>
          <p:nvPr>
            <p:ph idx="1"/>
          </p:nvPr>
        </p:nvSpPr>
        <p:spPr>
          <a:xfrm>
            <a:off x="467544" y="1268760"/>
            <a:ext cx="8229600" cy="5184576"/>
          </a:xfrm>
        </p:spPr>
        <p:txBody>
          <a:bodyPr>
            <a:normAutofit fontScale="92500" lnSpcReduction="20000"/>
          </a:bodyPr>
          <a:lstStyle/>
          <a:p>
            <a:r>
              <a:rPr lang="cs-CZ" b="1" dirty="0" smtClean="0">
                <a:hlinkClick r:id="rId2" action="ppaction://hlinksldjump"/>
              </a:rPr>
              <a:t>Chrámy</a:t>
            </a:r>
            <a:r>
              <a:rPr lang="cs-CZ" dirty="0" smtClean="0"/>
              <a:t> - vysoká podezdívka se sloupy na užších stranách, na delších polosloupy</a:t>
            </a:r>
          </a:p>
          <a:p>
            <a:pPr>
              <a:buNone/>
            </a:pPr>
            <a:r>
              <a:rPr lang="cs-CZ" dirty="0" smtClean="0"/>
              <a:t>	Nejpokročilejší – </a:t>
            </a:r>
            <a:r>
              <a:rPr lang="cs-CZ" dirty="0" smtClean="0">
                <a:hlinkClick r:id="rId3" action="ppaction://hlinksldjump"/>
              </a:rPr>
              <a:t>Pantheon</a:t>
            </a:r>
            <a:r>
              <a:rPr lang="cs-CZ" dirty="0" smtClean="0"/>
              <a:t>               </a:t>
            </a:r>
            <a:r>
              <a:rPr lang="cs-CZ" dirty="0" smtClean="0">
                <a:hlinkClick r:id="rId4" action="ppaction://hlinksldjump"/>
              </a:rPr>
              <a:t>kopule </a:t>
            </a:r>
            <a:r>
              <a:rPr lang="cs-CZ" dirty="0" smtClean="0"/>
              <a:t>(</a:t>
            </a:r>
            <a:r>
              <a:rPr lang="cs-CZ" dirty="0" err="1" smtClean="0"/>
              <a:t>43m</a:t>
            </a:r>
            <a:r>
              <a:rPr lang="cs-CZ" dirty="0" smtClean="0"/>
              <a:t>)</a:t>
            </a:r>
          </a:p>
          <a:p>
            <a:r>
              <a:rPr lang="cs-CZ" b="1" dirty="0" smtClean="0"/>
              <a:t>Divadla</a:t>
            </a:r>
            <a:r>
              <a:rPr lang="cs-CZ" dirty="0" smtClean="0"/>
              <a:t> – stoupající hlediště na podpůrných zdech, </a:t>
            </a:r>
            <a:r>
              <a:rPr lang="cs-CZ" dirty="0" err="1" smtClean="0"/>
              <a:t>scaena</a:t>
            </a:r>
            <a:r>
              <a:rPr lang="cs-CZ" dirty="0" smtClean="0"/>
              <a:t> členěna sloupy, výklenky a sochami – </a:t>
            </a:r>
            <a:r>
              <a:rPr lang="cs-CZ" dirty="0" err="1" smtClean="0"/>
              <a:t>Orange</a:t>
            </a:r>
            <a:r>
              <a:rPr lang="cs-CZ" dirty="0" smtClean="0"/>
              <a:t>, </a:t>
            </a:r>
            <a:r>
              <a:rPr lang="cs-CZ" dirty="0" err="1" smtClean="0"/>
              <a:t>Arles</a:t>
            </a:r>
            <a:r>
              <a:rPr lang="cs-CZ" dirty="0" smtClean="0"/>
              <a:t> - Francie</a:t>
            </a:r>
          </a:p>
          <a:p>
            <a:r>
              <a:rPr lang="cs-CZ" b="1" dirty="0" smtClean="0"/>
              <a:t>Cirky</a:t>
            </a:r>
            <a:r>
              <a:rPr lang="cs-CZ" dirty="0" smtClean="0"/>
              <a:t> – elipsovitá sportoviště – jízdní závody (</a:t>
            </a:r>
            <a:r>
              <a:rPr lang="cs-CZ" dirty="0" err="1" smtClean="0"/>
              <a:t>Circus</a:t>
            </a:r>
            <a:r>
              <a:rPr lang="cs-CZ" dirty="0" smtClean="0"/>
              <a:t> </a:t>
            </a:r>
            <a:r>
              <a:rPr lang="cs-CZ" dirty="0" err="1" smtClean="0"/>
              <a:t>maximus</a:t>
            </a:r>
            <a:r>
              <a:rPr lang="cs-CZ" dirty="0" smtClean="0"/>
              <a:t> – Řím)</a:t>
            </a:r>
          </a:p>
          <a:p>
            <a:r>
              <a:rPr lang="cs-CZ" b="1" dirty="0" smtClean="0"/>
              <a:t>Paláce</a:t>
            </a:r>
            <a:r>
              <a:rPr lang="cs-CZ" dirty="0" smtClean="0"/>
              <a:t> – </a:t>
            </a:r>
            <a:r>
              <a:rPr lang="cs-CZ" dirty="0" err="1" smtClean="0"/>
              <a:t>Palatinum</a:t>
            </a:r>
            <a:r>
              <a:rPr lang="cs-CZ" dirty="0" smtClean="0"/>
              <a:t> – Řím, </a:t>
            </a:r>
            <a:r>
              <a:rPr lang="cs-CZ" dirty="0" err="1" smtClean="0"/>
              <a:t>Diokleciánův</a:t>
            </a:r>
            <a:r>
              <a:rPr lang="cs-CZ" dirty="0" smtClean="0"/>
              <a:t> palác – Split</a:t>
            </a:r>
          </a:p>
          <a:p>
            <a:r>
              <a:rPr lang="cs-CZ" b="1" dirty="0" smtClean="0"/>
              <a:t>Vily</a:t>
            </a:r>
            <a:r>
              <a:rPr lang="cs-CZ" dirty="0" smtClean="0"/>
              <a:t> – </a:t>
            </a:r>
            <a:r>
              <a:rPr lang="cs-CZ" dirty="0" err="1" smtClean="0">
                <a:hlinkClick r:id="rId5" action="ppaction://hlinksldjump"/>
              </a:rPr>
              <a:t>Hadrianova</a:t>
            </a:r>
            <a:r>
              <a:rPr lang="cs-CZ" dirty="0" smtClean="0">
                <a:hlinkClick r:id="rId5" action="ppaction://hlinksldjump"/>
              </a:rPr>
              <a:t> vila v </a:t>
            </a:r>
            <a:r>
              <a:rPr lang="cs-CZ" dirty="0" err="1" smtClean="0">
                <a:hlinkClick r:id="rId5" action="ppaction://hlinksldjump"/>
              </a:rPr>
              <a:t>Tivoli</a:t>
            </a:r>
            <a:endParaRPr lang="cs-CZ" dirty="0" smtClean="0"/>
          </a:p>
          <a:p>
            <a:r>
              <a:rPr lang="cs-CZ" b="1" dirty="0" smtClean="0">
                <a:hlinkClick r:id="rId6" action="ppaction://hlinksldjump"/>
              </a:rPr>
              <a:t>Obytné domy </a:t>
            </a:r>
            <a:r>
              <a:rPr lang="cs-CZ" dirty="0" smtClean="0"/>
              <a:t>– Pompeje</a:t>
            </a:r>
          </a:p>
          <a:p>
            <a:endParaRPr lang="cs-CZ" dirty="0" smtClean="0"/>
          </a:p>
          <a:p>
            <a:endParaRPr lang="cs-CZ" dirty="0" smtClean="0"/>
          </a:p>
        </p:txBody>
      </p:sp>
      <p:pic>
        <p:nvPicPr>
          <p:cNvPr id="4" name="Obrázek 3" descr="220px-Arch_of_titus_2.jpg"/>
          <p:cNvPicPr>
            <a:picLocks noChangeAspect="1"/>
          </p:cNvPicPr>
          <p:nvPr/>
        </p:nvPicPr>
        <p:blipFill>
          <a:blip r:embed="rId7" cstate="print"/>
          <a:stretch>
            <a:fillRect/>
          </a:stretch>
        </p:blipFill>
        <p:spPr>
          <a:xfrm>
            <a:off x="6687162" y="5229200"/>
            <a:ext cx="1666733" cy="14041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Typy staveb</a:t>
            </a:r>
            <a:endParaRPr lang="cs-CZ" dirty="0"/>
          </a:p>
        </p:txBody>
      </p:sp>
      <p:sp>
        <p:nvSpPr>
          <p:cNvPr id="3" name="Zástupný symbol pro obsah 2"/>
          <p:cNvSpPr>
            <a:spLocks noGrp="1"/>
          </p:cNvSpPr>
          <p:nvPr>
            <p:ph idx="1"/>
          </p:nvPr>
        </p:nvSpPr>
        <p:spPr/>
        <p:txBody>
          <a:bodyPr>
            <a:normAutofit fontScale="85000" lnSpcReduction="20000"/>
          </a:bodyPr>
          <a:lstStyle/>
          <a:p>
            <a:r>
              <a:rPr lang="cs-CZ" sz="3800" b="1" dirty="0" smtClean="0"/>
              <a:t>Užitkové stavby:</a:t>
            </a:r>
          </a:p>
          <a:p>
            <a:r>
              <a:rPr lang="cs-CZ" sz="3300" b="1" dirty="0" smtClean="0"/>
              <a:t>Baziliky</a:t>
            </a:r>
            <a:r>
              <a:rPr lang="cs-CZ" sz="3300" dirty="0" smtClean="0"/>
              <a:t> – </a:t>
            </a:r>
            <a:r>
              <a:rPr lang="cs-CZ" sz="3300" dirty="0" err="1" smtClean="0">
                <a:hlinkClick r:id="rId2" action="ppaction://hlinksldjump"/>
              </a:rPr>
              <a:t>Maxenciova</a:t>
            </a:r>
            <a:r>
              <a:rPr lang="cs-CZ" sz="3300" dirty="0" smtClean="0">
                <a:hlinkClick r:id="rId2" action="ppaction://hlinksldjump"/>
              </a:rPr>
              <a:t> bazilika</a:t>
            </a:r>
            <a:endParaRPr lang="cs-CZ" sz="3300" dirty="0" smtClean="0"/>
          </a:p>
          <a:p>
            <a:r>
              <a:rPr lang="cs-CZ" sz="3300" b="1" dirty="0" smtClean="0">
                <a:hlinkClick r:id="rId3" action="ppaction://hlinksldjump"/>
              </a:rPr>
              <a:t>Termy</a:t>
            </a:r>
            <a:r>
              <a:rPr lang="cs-CZ" sz="3300" dirty="0" smtClean="0"/>
              <a:t> – součástí přednáškové a divadelní sály, čítárny, tělocvičny, kolonády, obchody, nádvoří, parky… - </a:t>
            </a:r>
            <a:r>
              <a:rPr lang="cs-CZ" sz="3300" dirty="0" err="1" smtClean="0"/>
              <a:t>Diokleciánovy</a:t>
            </a:r>
            <a:r>
              <a:rPr lang="cs-CZ" sz="3300" dirty="0" smtClean="0"/>
              <a:t> lázně</a:t>
            </a:r>
          </a:p>
          <a:p>
            <a:r>
              <a:rPr lang="cs-CZ" sz="3300" b="1" dirty="0" smtClean="0">
                <a:hlinkClick r:id="rId4" action="ppaction://hlinksldjump"/>
              </a:rPr>
              <a:t>Amfiteátry</a:t>
            </a:r>
            <a:r>
              <a:rPr lang="cs-CZ" sz="3300" dirty="0" smtClean="0"/>
              <a:t> – elipsový půdorys – slouží gladiátorským hrám, bojům se zvířaty</a:t>
            </a:r>
          </a:p>
          <a:p>
            <a:r>
              <a:rPr lang="cs-CZ" sz="3300" dirty="0" smtClean="0"/>
              <a:t> </a:t>
            </a:r>
            <a:r>
              <a:rPr lang="cs-CZ" sz="3300" dirty="0" err="1" smtClean="0"/>
              <a:t>Vespasiánův</a:t>
            </a:r>
            <a:r>
              <a:rPr lang="cs-CZ" sz="3300" dirty="0" smtClean="0"/>
              <a:t> amfiteátr </a:t>
            </a:r>
            <a:r>
              <a:rPr lang="cs-CZ" sz="3300" dirty="0" smtClean="0">
                <a:hlinkClick r:id="rId5" action="ppaction://hlinksldjump"/>
              </a:rPr>
              <a:t>Koloseum</a:t>
            </a:r>
            <a:r>
              <a:rPr lang="cs-CZ" sz="3300" dirty="0" smtClean="0"/>
              <a:t>  - stavba začala mezi lety 70 a 72 n. l. za římského císaře </a:t>
            </a:r>
            <a:r>
              <a:rPr lang="cs-CZ" sz="3300" dirty="0" err="1" smtClean="0"/>
              <a:t>Vespasiana</a:t>
            </a:r>
            <a:r>
              <a:rPr lang="cs-CZ" sz="3300" dirty="0" smtClean="0"/>
              <a:t>, dokončena v roce 80 n. l.  za vlády jeho syna </a:t>
            </a:r>
            <a:r>
              <a:rPr lang="cs-CZ" sz="3300" dirty="0" err="1" smtClean="0"/>
              <a:t>Tita</a:t>
            </a:r>
            <a:endParaRPr lang="cs-CZ" sz="3300" dirty="0" smtClean="0"/>
          </a:p>
          <a:p>
            <a:pPr>
              <a:buNone/>
            </a:pPr>
            <a:r>
              <a:rPr lang="cs-CZ" sz="3300" dirty="0" smtClean="0"/>
              <a:t>	</a:t>
            </a:r>
            <a:r>
              <a:rPr lang="cs-CZ" sz="3300" dirty="0" smtClean="0">
                <a:hlinkClick r:id="rId6" action="ppaction://hlinksldjump"/>
              </a:rPr>
              <a:t> Pompeje</a:t>
            </a:r>
            <a:r>
              <a:rPr lang="cs-CZ" sz="3300" dirty="0" smtClean="0"/>
              <a:t>, Pula, </a:t>
            </a:r>
            <a:r>
              <a:rPr lang="cs-CZ" sz="3300" dirty="0" err="1" smtClean="0">
                <a:hlinkClick r:id="rId7" action="ppaction://hlinksldjump"/>
              </a:rPr>
              <a:t>Nimes</a:t>
            </a:r>
            <a:r>
              <a:rPr lang="cs-CZ" sz="3300" dirty="0" smtClean="0"/>
              <a:t>, </a:t>
            </a:r>
            <a:r>
              <a:rPr lang="cs-CZ" sz="3300" dirty="0" err="1" smtClean="0">
                <a:hlinkClick r:id="rId8" action="ppaction://hlinksldjump"/>
              </a:rPr>
              <a:t>Arles</a:t>
            </a:r>
            <a:r>
              <a:rPr lang="cs-CZ" sz="3300" dirty="0" smtClean="0"/>
              <a:t>…</a:t>
            </a:r>
          </a:p>
          <a:p>
            <a:endParaRPr lang="cs-CZ" dirty="0"/>
          </a:p>
        </p:txBody>
      </p:sp>
      <p:pic>
        <p:nvPicPr>
          <p:cNvPr id="4" name="Obrázek 3" descr="220px-Arch_of_titus_2.jpg"/>
          <p:cNvPicPr>
            <a:picLocks noChangeAspect="1"/>
          </p:cNvPicPr>
          <p:nvPr/>
        </p:nvPicPr>
        <p:blipFill>
          <a:blip r:embed="rId9" cstate="print"/>
          <a:stretch>
            <a:fillRect/>
          </a:stretch>
        </p:blipFill>
        <p:spPr>
          <a:xfrm>
            <a:off x="6265664" y="620688"/>
            <a:ext cx="1728192" cy="165618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Typy staveb</a:t>
            </a:r>
            <a:endParaRPr lang="cs-CZ" dirty="0"/>
          </a:p>
        </p:txBody>
      </p:sp>
      <p:sp>
        <p:nvSpPr>
          <p:cNvPr id="3" name="Zástupný symbol pro obsah 2"/>
          <p:cNvSpPr>
            <a:spLocks noGrp="1"/>
          </p:cNvSpPr>
          <p:nvPr>
            <p:ph idx="1"/>
          </p:nvPr>
        </p:nvSpPr>
        <p:spPr>
          <a:xfrm>
            <a:off x="323528" y="1628800"/>
            <a:ext cx="8229600" cy="4525963"/>
          </a:xfrm>
        </p:spPr>
        <p:txBody>
          <a:bodyPr>
            <a:normAutofit fontScale="92500" lnSpcReduction="10000"/>
          </a:bodyPr>
          <a:lstStyle/>
          <a:p>
            <a:r>
              <a:rPr lang="cs-CZ" b="1" dirty="0" smtClean="0"/>
              <a:t>Mauzolea</a:t>
            </a:r>
            <a:r>
              <a:rPr lang="cs-CZ" dirty="0" smtClean="0"/>
              <a:t> – hrobky – </a:t>
            </a:r>
            <a:r>
              <a:rPr lang="cs-CZ" dirty="0" smtClean="0">
                <a:hlinkClick r:id="rId2" action="ppaction://hlinksldjump"/>
              </a:rPr>
              <a:t>Hadriánovo – Andělský hrad </a:t>
            </a:r>
            <a:r>
              <a:rPr lang="cs-CZ" dirty="0" smtClean="0"/>
              <a:t>Řím</a:t>
            </a:r>
          </a:p>
          <a:p>
            <a:r>
              <a:rPr lang="cs-CZ" b="1" dirty="0" smtClean="0"/>
              <a:t>Vítězné oblouky </a:t>
            </a:r>
            <a:r>
              <a:rPr lang="cs-CZ" dirty="0" smtClean="0"/>
              <a:t>– </a:t>
            </a:r>
            <a:r>
              <a:rPr lang="cs-CZ" dirty="0" err="1" smtClean="0">
                <a:hlinkClick r:id="rId3" action="ppaction://hlinksldjump"/>
              </a:rPr>
              <a:t>Titův</a:t>
            </a:r>
            <a:r>
              <a:rPr lang="cs-CZ" dirty="0" smtClean="0"/>
              <a:t>, Konstantinův </a:t>
            </a:r>
          </a:p>
          <a:p>
            <a:r>
              <a:rPr lang="cs-CZ" b="1" dirty="0" smtClean="0"/>
              <a:t>Vítězné sloupy </a:t>
            </a:r>
            <a:r>
              <a:rPr lang="cs-CZ" dirty="0" smtClean="0"/>
              <a:t>– </a:t>
            </a:r>
            <a:r>
              <a:rPr lang="cs-CZ" dirty="0" err="1" smtClean="0">
                <a:hlinkClick r:id="rId4" action="ppaction://hlinksldjump"/>
              </a:rPr>
              <a:t>Trajánův</a:t>
            </a:r>
            <a:r>
              <a:rPr lang="cs-CZ" dirty="0" smtClean="0"/>
              <a:t> – Řím</a:t>
            </a:r>
          </a:p>
          <a:p>
            <a:r>
              <a:rPr lang="cs-CZ" b="1" dirty="0" smtClean="0"/>
              <a:t>Silnice</a:t>
            </a:r>
            <a:r>
              <a:rPr lang="cs-CZ" dirty="0" smtClean="0"/>
              <a:t> – bohatá síť –  celkem 90 000 km</a:t>
            </a:r>
          </a:p>
          <a:p>
            <a:pPr>
              <a:buNone/>
            </a:pPr>
            <a:r>
              <a:rPr lang="cs-CZ" dirty="0" smtClean="0"/>
              <a:t>	- </a:t>
            </a:r>
            <a:r>
              <a:rPr lang="cs-CZ" dirty="0" smtClean="0">
                <a:hlinkClick r:id="rId5" action="ppaction://hlinksldjump"/>
              </a:rPr>
              <a:t>Via Apia</a:t>
            </a:r>
            <a:endParaRPr lang="cs-CZ" dirty="0" smtClean="0"/>
          </a:p>
          <a:p>
            <a:r>
              <a:rPr lang="cs-CZ" b="1" dirty="0" smtClean="0"/>
              <a:t>Mosty, viadukty,</a:t>
            </a:r>
            <a:r>
              <a:rPr lang="cs-CZ" b="1" dirty="0" smtClean="0">
                <a:hlinkClick r:id="rId6" action="ppaction://hlinksldjump"/>
              </a:rPr>
              <a:t> akvadukty</a:t>
            </a:r>
            <a:endParaRPr lang="cs-CZ" b="1" dirty="0" smtClean="0"/>
          </a:p>
          <a:p>
            <a:r>
              <a:rPr lang="cs-CZ" b="1" dirty="0" smtClean="0"/>
              <a:t>Kanály </a:t>
            </a:r>
            <a:r>
              <a:rPr lang="cs-CZ" dirty="0" smtClean="0"/>
              <a:t>– odpadová voda - </a:t>
            </a:r>
            <a:r>
              <a:rPr lang="cs-CZ" dirty="0" err="1" smtClean="0"/>
              <a:t>cloaca</a:t>
            </a:r>
            <a:r>
              <a:rPr lang="cs-CZ" dirty="0" smtClean="0"/>
              <a:t> maxima</a:t>
            </a:r>
          </a:p>
          <a:p>
            <a:r>
              <a:rPr lang="cs-CZ" b="1" dirty="0" smtClean="0"/>
              <a:t>Fóra</a:t>
            </a:r>
            <a:r>
              <a:rPr lang="cs-CZ" dirty="0" smtClean="0"/>
              <a:t> – náměstí – </a:t>
            </a:r>
            <a:r>
              <a:rPr lang="cs-CZ" dirty="0" err="1" smtClean="0">
                <a:hlinkClick r:id="rId7" action="ppaction://hlinksldjump"/>
              </a:rPr>
              <a:t>Forum</a:t>
            </a:r>
            <a:r>
              <a:rPr lang="cs-CZ" dirty="0" smtClean="0">
                <a:hlinkClick r:id="rId7" action="ppaction://hlinksldjump"/>
              </a:rPr>
              <a:t> </a:t>
            </a:r>
            <a:r>
              <a:rPr lang="cs-CZ" dirty="0" err="1" smtClean="0">
                <a:hlinkClick r:id="rId7" action="ppaction://hlinksldjump"/>
              </a:rPr>
              <a:t>romanum</a:t>
            </a:r>
            <a:endParaRPr lang="cs-CZ" dirty="0"/>
          </a:p>
        </p:txBody>
      </p:sp>
      <p:pic>
        <p:nvPicPr>
          <p:cNvPr id="4" name="Obrázek 3" descr="220px-Arch_of_titus_2.jpg"/>
          <p:cNvPicPr>
            <a:picLocks noChangeAspect="1"/>
          </p:cNvPicPr>
          <p:nvPr/>
        </p:nvPicPr>
        <p:blipFill>
          <a:blip r:embed="rId8" cstate="print"/>
          <a:stretch>
            <a:fillRect/>
          </a:stretch>
        </p:blipFill>
        <p:spPr>
          <a:xfrm>
            <a:off x="7380312" y="3717032"/>
            <a:ext cx="1368152" cy="13422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Sochařství</a:t>
            </a:r>
            <a:endParaRPr lang="cs-CZ" dirty="0"/>
          </a:p>
        </p:txBody>
      </p:sp>
      <p:sp>
        <p:nvSpPr>
          <p:cNvPr id="3" name="Zástupný symbol pro obsah 2"/>
          <p:cNvSpPr>
            <a:spLocks noGrp="1"/>
          </p:cNvSpPr>
          <p:nvPr>
            <p:ph idx="1"/>
          </p:nvPr>
        </p:nvSpPr>
        <p:spPr/>
        <p:txBody>
          <a:bodyPr/>
          <a:lstStyle/>
          <a:p>
            <a:r>
              <a:rPr lang="cs-CZ" dirty="0" smtClean="0"/>
              <a:t>Dovoz řeckých originálů</a:t>
            </a:r>
          </a:p>
          <a:p>
            <a:r>
              <a:rPr lang="cs-CZ" dirty="0" smtClean="0"/>
              <a:t>Římští sochaři vytvářejí </a:t>
            </a:r>
            <a:r>
              <a:rPr lang="cs-CZ" dirty="0" smtClean="0">
                <a:hlinkClick r:id="rId2" action="ppaction://hlinksldjump"/>
              </a:rPr>
              <a:t>kopie řeckých soch</a:t>
            </a:r>
            <a:endParaRPr lang="cs-CZ" dirty="0" smtClean="0"/>
          </a:p>
          <a:p>
            <a:r>
              <a:rPr lang="cs-CZ" dirty="0" smtClean="0"/>
              <a:t>Vynikají v </a:t>
            </a:r>
            <a:r>
              <a:rPr lang="cs-CZ" dirty="0" smtClean="0">
                <a:hlinkClick r:id="rId3" action="ppaction://hlinksldjump"/>
              </a:rPr>
              <a:t>portrétu</a:t>
            </a:r>
            <a:r>
              <a:rPr lang="cs-CZ" dirty="0" smtClean="0"/>
              <a:t> a tvorbě historických reliéfů</a:t>
            </a:r>
          </a:p>
          <a:p>
            <a:r>
              <a:rPr lang="cs-CZ" dirty="0" smtClean="0"/>
              <a:t>Podobizny republikánského období – střízlivý realismus</a:t>
            </a:r>
          </a:p>
          <a:p>
            <a:r>
              <a:rPr lang="cs-CZ" dirty="0" smtClean="0"/>
              <a:t>V době císařství </a:t>
            </a:r>
            <a:r>
              <a:rPr lang="cs-CZ" dirty="0" smtClean="0">
                <a:hlinkClick r:id="rId4" action="ppaction://hlinksldjump"/>
              </a:rPr>
              <a:t>– idealizace</a:t>
            </a:r>
            <a:r>
              <a:rPr lang="cs-CZ" dirty="0" smtClean="0"/>
              <a:t>, připodobnění k bohům</a:t>
            </a:r>
          </a:p>
          <a:p>
            <a:endParaRPr lang="cs-CZ" dirty="0"/>
          </a:p>
        </p:txBody>
      </p:sp>
      <p:pic>
        <p:nvPicPr>
          <p:cNvPr id="5" name="Obrázek 4" descr="180px-Jules_cesar.jpg"/>
          <p:cNvPicPr>
            <a:picLocks noChangeAspect="1"/>
          </p:cNvPicPr>
          <p:nvPr/>
        </p:nvPicPr>
        <p:blipFill>
          <a:blip r:embed="rId5" cstate="print"/>
          <a:stretch>
            <a:fillRect/>
          </a:stretch>
        </p:blipFill>
        <p:spPr>
          <a:xfrm>
            <a:off x="7236296" y="476672"/>
            <a:ext cx="1368152" cy="165618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Sochařství</a:t>
            </a:r>
            <a:br>
              <a:rPr lang="cs-CZ" dirty="0" smtClean="0"/>
            </a:br>
            <a:endParaRPr lang="cs-CZ" dirty="0"/>
          </a:p>
        </p:txBody>
      </p:sp>
      <p:sp>
        <p:nvSpPr>
          <p:cNvPr id="3" name="Zástupný symbol pro obsah 2"/>
          <p:cNvSpPr>
            <a:spLocks noGrp="1"/>
          </p:cNvSpPr>
          <p:nvPr>
            <p:ph idx="1"/>
          </p:nvPr>
        </p:nvSpPr>
        <p:spPr/>
        <p:txBody>
          <a:bodyPr>
            <a:normAutofit/>
          </a:bodyPr>
          <a:lstStyle/>
          <a:p>
            <a:r>
              <a:rPr lang="cs-CZ" dirty="0" smtClean="0"/>
              <a:t>Hlavy, busty, postavy v životní velikosti, jezdecké portrétní sochy</a:t>
            </a:r>
          </a:p>
          <a:p>
            <a:r>
              <a:rPr lang="cs-CZ" dirty="0" smtClean="0"/>
              <a:t>Později pod vlivem křesťanství schematizace</a:t>
            </a:r>
          </a:p>
          <a:p>
            <a:r>
              <a:rPr lang="cs-CZ" dirty="0" smtClean="0">
                <a:hlinkClick r:id="rId2" action="ppaction://hlinksldjump"/>
              </a:rPr>
              <a:t>Historické reliéfy </a:t>
            </a:r>
            <a:r>
              <a:rPr lang="cs-CZ" dirty="0" smtClean="0"/>
              <a:t>– vítězství v bojích –</a:t>
            </a:r>
          </a:p>
          <a:p>
            <a:r>
              <a:rPr lang="cs-CZ" dirty="0" smtClean="0"/>
              <a:t> </a:t>
            </a:r>
            <a:r>
              <a:rPr lang="cs-CZ" dirty="0" err="1" smtClean="0">
                <a:hlinkClick r:id="rId3" action="ppaction://hlinksldjump"/>
              </a:rPr>
              <a:t>Titův</a:t>
            </a:r>
            <a:r>
              <a:rPr lang="cs-CZ" dirty="0" smtClean="0">
                <a:hlinkClick r:id="rId3" action="ppaction://hlinksldjump"/>
              </a:rPr>
              <a:t> vítězný oblouk</a:t>
            </a:r>
            <a:r>
              <a:rPr lang="cs-CZ" dirty="0" smtClean="0"/>
              <a:t> - tažení do Jeruzaléma</a:t>
            </a:r>
          </a:p>
          <a:p>
            <a:r>
              <a:rPr lang="cs-CZ" dirty="0" err="1" smtClean="0"/>
              <a:t>Trajánův</a:t>
            </a:r>
            <a:r>
              <a:rPr lang="cs-CZ" dirty="0" smtClean="0"/>
              <a:t> sloup – bitva s Dáky</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Malířství</a:t>
            </a:r>
            <a:endParaRPr lang="cs-CZ" dirty="0"/>
          </a:p>
        </p:txBody>
      </p:sp>
      <p:sp>
        <p:nvSpPr>
          <p:cNvPr id="3" name="Zástupný symbol pro obsah 2"/>
          <p:cNvSpPr>
            <a:spLocks noGrp="1"/>
          </p:cNvSpPr>
          <p:nvPr>
            <p:ph idx="1"/>
          </p:nvPr>
        </p:nvSpPr>
        <p:spPr>
          <a:xfrm>
            <a:off x="457200" y="1196752"/>
            <a:ext cx="8229600" cy="4929411"/>
          </a:xfrm>
        </p:spPr>
        <p:txBody>
          <a:bodyPr>
            <a:noAutofit/>
          </a:bodyPr>
          <a:lstStyle/>
          <a:p>
            <a:r>
              <a:rPr lang="cs-CZ" sz="2800" dirty="0" smtClean="0"/>
              <a:t>Fresky,</a:t>
            </a:r>
            <a:r>
              <a:rPr lang="cs-CZ" sz="2800" dirty="0" smtClean="0">
                <a:hlinkClick r:id="rId2" action="ppaction://hlinksldjump"/>
              </a:rPr>
              <a:t> mozaiky</a:t>
            </a:r>
            <a:r>
              <a:rPr lang="cs-CZ" sz="2800" dirty="0" smtClean="0"/>
              <a:t>, enkaustika, deskové a knižní malby</a:t>
            </a:r>
          </a:p>
          <a:p>
            <a:r>
              <a:rPr lang="cs-CZ" sz="2800" dirty="0" smtClean="0"/>
              <a:t>Pompeje, </a:t>
            </a:r>
            <a:r>
              <a:rPr lang="cs-CZ" sz="2800" dirty="0" err="1" smtClean="0"/>
              <a:t>Herkulaneum</a:t>
            </a:r>
            <a:r>
              <a:rPr lang="cs-CZ" sz="2800" dirty="0" smtClean="0"/>
              <a:t> – 79 n.l. – výbuch sopky Vesuv – Pompeje objeveny už kol. roku 1 600</a:t>
            </a:r>
          </a:p>
          <a:p>
            <a:r>
              <a:rPr lang="cs-CZ" sz="2800" dirty="0" smtClean="0">
                <a:hlinkClick r:id="rId3" action="ppaction://hlinksldjump"/>
              </a:rPr>
              <a:t>Iluzivnost malby, </a:t>
            </a:r>
            <a:r>
              <a:rPr lang="cs-CZ" sz="2800" dirty="0" smtClean="0"/>
              <a:t>napodobení obložení mramorem a dřevem, iluze otevření stěny do prostoru (příroda), iluzivní průhledy do dalších prostor, dekorativní girlandy, figurální výjevy, obrazy malovány do rámů jako závěsné</a:t>
            </a:r>
          </a:p>
          <a:p>
            <a:r>
              <a:rPr lang="cs-CZ" sz="2800" dirty="0" smtClean="0">
                <a:hlinkClick r:id="rId4" action="ppaction://hlinksldjump"/>
              </a:rPr>
              <a:t>Vila mysterií - Pompeje</a:t>
            </a:r>
            <a:endParaRPr lang="cs-CZ" sz="2800" dirty="0" smtClean="0"/>
          </a:p>
          <a:p>
            <a:r>
              <a:rPr lang="cs-CZ" sz="2800" dirty="0" smtClean="0">
                <a:hlinkClick r:id="rId5" action="ppaction://hlinksldjump"/>
              </a:rPr>
              <a:t>Bitva u </a:t>
            </a:r>
            <a:r>
              <a:rPr lang="cs-CZ" sz="2800" dirty="0" err="1" smtClean="0">
                <a:hlinkClick r:id="rId5" action="ppaction://hlinksldjump"/>
              </a:rPr>
              <a:t>Issu</a:t>
            </a:r>
            <a:r>
              <a:rPr lang="cs-CZ" sz="2800" dirty="0" smtClean="0">
                <a:hlinkClick r:id="rId5" action="ppaction://hlinksldjump"/>
              </a:rPr>
              <a:t> </a:t>
            </a:r>
            <a:r>
              <a:rPr lang="cs-CZ" sz="2800" dirty="0" smtClean="0"/>
              <a:t>– 170 př.n.l. – vítězství Alexandra Velikého nad </a:t>
            </a:r>
            <a:r>
              <a:rPr lang="cs-CZ" sz="2800" dirty="0" err="1" smtClean="0"/>
              <a:t>Dareem</a:t>
            </a:r>
            <a:r>
              <a:rPr lang="cs-CZ" sz="2800" dirty="0" smtClean="0"/>
              <a:t> III.  </a:t>
            </a:r>
            <a:endParaRPr lang="cs-CZ" sz="2800" dirty="0"/>
          </a:p>
        </p:txBody>
      </p:sp>
      <p:pic>
        <p:nvPicPr>
          <p:cNvPr id="4" name="Obrázek 3" descr="363px-Roemer5.JPG"/>
          <p:cNvPicPr>
            <a:picLocks noChangeAspect="1"/>
          </p:cNvPicPr>
          <p:nvPr/>
        </p:nvPicPr>
        <p:blipFill>
          <a:blip r:embed="rId6" cstate="print"/>
          <a:stretch>
            <a:fillRect/>
          </a:stretch>
        </p:blipFill>
        <p:spPr>
          <a:xfrm>
            <a:off x="7956376" y="260648"/>
            <a:ext cx="720080" cy="12241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Která tvrzení jsou správná?</a:t>
            </a:r>
            <a:endParaRPr lang="cs-CZ" dirty="0"/>
          </a:p>
        </p:txBody>
      </p:sp>
      <p:sp>
        <p:nvSpPr>
          <p:cNvPr id="3" name="Zástupný symbol pro obsah 2"/>
          <p:cNvSpPr>
            <a:spLocks noGrp="1"/>
          </p:cNvSpPr>
          <p:nvPr>
            <p:ph idx="1"/>
          </p:nvPr>
        </p:nvSpPr>
        <p:spPr/>
        <p:txBody>
          <a:bodyPr>
            <a:normAutofit fontScale="85000" lnSpcReduction="10000"/>
          </a:bodyPr>
          <a:lstStyle/>
          <a:p>
            <a:r>
              <a:rPr lang="cs-CZ" sz="3300" dirty="0" smtClean="0"/>
              <a:t>Římané vynikají jako stavitelé praktických staveb.</a:t>
            </a:r>
          </a:p>
          <a:p>
            <a:r>
              <a:rPr lang="cs-CZ" sz="3300" dirty="0" smtClean="0"/>
              <a:t>Jednou z nejvýraznějších architektonických památek je </a:t>
            </a:r>
            <a:r>
              <a:rPr lang="cs-CZ" sz="3300" dirty="0" err="1" smtClean="0"/>
              <a:t>Parthenon</a:t>
            </a:r>
            <a:r>
              <a:rPr lang="cs-CZ" sz="3300" dirty="0" smtClean="0"/>
              <a:t>.</a:t>
            </a:r>
          </a:p>
          <a:p>
            <a:r>
              <a:rPr lang="cs-CZ" sz="3300" dirty="0" err="1" smtClean="0"/>
              <a:t>Vespasiánův</a:t>
            </a:r>
            <a:r>
              <a:rPr lang="cs-CZ" sz="3300" dirty="0" smtClean="0"/>
              <a:t> amfiteátr je známý také pod názvem Koloseum.</a:t>
            </a:r>
          </a:p>
          <a:p>
            <a:r>
              <a:rPr lang="cs-CZ" sz="3300" dirty="0" smtClean="0"/>
              <a:t>Římané často kopírovali řecké sochy, vytvářeli je však oproti originálům především z mramoru.</a:t>
            </a:r>
          </a:p>
          <a:p>
            <a:r>
              <a:rPr lang="cs-CZ" sz="3300" dirty="0" smtClean="0"/>
              <a:t>O běžném životě tehdejší doby se dozvídáme mnohé z pompejských vykopávek.</a:t>
            </a:r>
          </a:p>
          <a:p>
            <a:r>
              <a:rPr lang="cs-CZ" sz="3300" dirty="0" smtClean="0"/>
              <a:t>Pompeje byly zničeny r. 79 při výbuchu sopky Etny.</a:t>
            </a:r>
          </a:p>
          <a:p>
            <a:endParaRPr lang="cs-CZ" dirty="0" smtClean="0"/>
          </a:p>
          <a:p>
            <a:pPr>
              <a:buNone/>
            </a:pPr>
            <a:endParaRPr lang="cs-CZ" dirty="0" smtClean="0"/>
          </a:p>
          <a:p>
            <a:pPr>
              <a:buNone/>
            </a:pPr>
            <a:endParaRPr lang="cs-CZ" dirty="0" smtClean="0"/>
          </a:p>
          <a:p>
            <a:endParaRPr lang="cs-CZ" dirty="0" smtClean="0"/>
          </a:p>
          <a:p>
            <a:endParaRPr lang="cs-CZ" dirty="0" smtClean="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p:cBhvr override="childStyle">
                                        <p:cTn id="6" dur="2000" fill="hold"/>
                                        <p:tgtEl>
                                          <p:spTgt spid="3">
                                            <p:txEl>
                                              <p:pRg st="0" end="0"/>
                                            </p:txEl>
                                          </p:spTgt>
                                        </p:tgtEl>
                                        <p:attrNameLst>
                                          <p:attrName>style.color</p:attrName>
                                        </p:attrNameLst>
                                      </p:cBhvr>
                                      <p:to>
                                        <a:srgbClr val="239138"/>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nodeType="clickEffect">
                                  <p:stCondLst>
                                    <p:cond delay="0"/>
                                  </p:stCondLst>
                                  <p:childTnLst>
                                    <p:animClr clrSpc="rgb">
                                      <p:cBhvr override="childStyle">
                                        <p:cTn id="10" dur="2000" fill="hold"/>
                                        <p:tgtEl>
                                          <p:spTgt spid="3">
                                            <p:txEl>
                                              <p:pRg st="1" end="1"/>
                                            </p:txEl>
                                          </p:spTgt>
                                        </p:tgtEl>
                                        <p:attrNameLst>
                                          <p:attrName>style.color</p:attrName>
                                        </p:attrNameLst>
                                      </p:cBhvr>
                                      <p:to>
                                        <a:srgbClr val="BB1139"/>
                                      </p:to>
                                    </p:animClr>
                                  </p:childTnLst>
                                </p:cTn>
                              </p:par>
                            </p:childTnLst>
                          </p:cTn>
                        </p:par>
                      </p:childTnLst>
                    </p:cTn>
                  </p:par>
                  <p:par>
                    <p:cTn id="11" fill="hold">
                      <p:stCondLst>
                        <p:cond delay="indefinite"/>
                      </p:stCondLst>
                      <p:childTnLst>
                        <p:par>
                          <p:cTn id="12" fill="hold">
                            <p:stCondLst>
                              <p:cond delay="0"/>
                            </p:stCondLst>
                            <p:childTnLst>
                              <p:par>
                                <p:cTn id="13" presetID="3" presetClass="emph" presetSubtype="2" fill="hold" nodeType="clickEffect">
                                  <p:stCondLst>
                                    <p:cond delay="0"/>
                                  </p:stCondLst>
                                  <p:childTnLst>
                                    <p:animClr clrSpc="rgb">
                                      <p:cBhvr override="childStyle">
                                        <p:cTn id="14" dur="2000" fill="hold"/>
                                        <p:tgtEl>
                                          <p:spTgt spid="3">
                                            <p:txEl>
                                              <p:pRg st="2" end="2"/>
                                            </p:txEl>
                                          </p:spTgt>
                                        </p:tgtEl>
                                        <p:attrNameLst>
                                          <p:attrName>style.color</p:attrName>
                                        </p:attrNameLst>
                                      </p:cBhvr>
                                      <p:to>
                                        <a:srgbClr val="239138"/>
                                      </p:to>
                                    </p:animClr>
                                  </p:childTnLst>
                                </p:cTn>
                              </p:par>
                            </p:childTnLst>
                          </p:cTn>
                        </p:par>
                      </p:childTnLst>
                    </p:cTn>
                  </p:par>
                  <p:par>
                    <p:cTn id="15" fill="hold">
                      <p:stCondLst>
                        <p:cond delay="indefinite"/>
                      </p:stCondLst>
                      <p:childTnLst>
                        <p:par>
                          <p:cTn id="16" fill="hold">
                            <p:stCondLst>
                              <p:cond delay="0"/>
                            </p:stCondLst>
                            <p:childTnLst>
                              <p:par>
                                <p:cTn id="17" presetID="3" presetClass="emph" presetSubtype="2" fill="hold" nodeType="clickEffect">
                                  <p:stCondLst>
                                    <p:cond delay="0"/>
                                  </p:stCondLst>
                                  <p:childTnLst>
                                    <p:animClr clrSpc="rgb">
                                      <p:cBhvr override="childStyle">
                                        <p:cTn id="18" dur="2000" fill="hold"/>
                                        <p:tgtEl>
                                          <p:spTgt spid="3">
                                            <p:txEl>
                                              <p:pRg st="3" end="3"/>
                                            </p:txEl>
                                          </p:spTgt>
                                        </p:tgtEl>
                                        <p:attrNameLst>
                                          <p:attrName>style.color</p:attrName>
                                        </p:attrNameLst>
                                      </p:cBhvr>
                                      <p:to>
                                        <a:srgbClr val="239138"/>
                                      </p:to>
                                    </p:animClr>
                                  </p:childTnLst>
                                </p:cTn>
                              </p:par>
                            </p:childTnLst>
                          </p:cTn>
                        </p:par>
                      </p:childTnLst>
                    </p:cTn>
                  </p:par>
                  <p:par>
                    <p:cTn id="19" fill="hold">
                      <p:stCondLst>
                        <p:cond delay="indefinite"/>
                      </p:stCondLst>
                      <p:childTnLst>
                        <p:par>
                          <p:cTn id="20" fill="hold">
                            <p:stCondLst>
                              <p:cond delay="0"/>
                            </p:stCondLst>
                            <p:childTnLst>
                              <p:par>
                                <p:cTn id="21" presetID="3" presetClass="emph" presetSubtype="2" fill="hold" nodeType="clickEffect">
                                  <p:stCondLst>
                                    <p:cond delay="0"/>
                                  </p:stCondLst>
                                  <p:childTnLst>
                                    <p:animClr clrSpc="rgb">
                                      <p:cBhvr override="childStyle">
                                        <p:cTn id="22" dur="2000" fill="hold"/>
                                        <p:tgtEl>
                                          <p:spTgt spid="3">
                                            <p:txEl>
                                              <p:pRg st="4" end="4"/>
                                            </p:txEl>
                                          </p:spTgt>
                                        </p:tgtEl>
                                        <p:attrNameLst>
                                          <p:attrName>style.color</p:attrName>
                                        </p:attrNameLst>
                                      </p:cBhvr>
                                      <p:to>
                                        <a:srgbClr val="239138"/>
                                      </p:to>
                                    </p:animClr>
                                  </p:childTnLst>
                                </p:cTn>
                              </p:par>
                            </p:childTnLst>
                          </p:cTn>
                        </p:par>
                      </p:childTnLst>
                    </p:cTn>
                  </p:par>
                  <p:par>
                    <p:cTn id="23" fill="hold">
                      <p:stCondLst>
                        <p:cond delay="indefinite"/>
                      </p:stCondLst>
                      <p:childTnLst>
                        <p:par>
                          <p:cTn id="24" fill="hold">
                            <p:stCondLst>
                              <p:cond delay="0"/>
                            </p:stCondLst>
                            <p:childTnLst>
                              <p:par>
                                <p:cTn id="25" presetID="3" presetClass="emph" presetSubtype="2" fill="hold" nodeType="clickEffect">
                                  <p:stCondLst>
                                    <p:cond delay="0"/>
                                  </p:stCondLst>
                                  <p:childTnLst>
                                    <p:animClr clrSpc="rgb">
                                      <p:cBhvr override="childStyle">
                                        <p:cTn id="26" dur="2000" fill="hold"/>
                                        <p:tgtEl>
                                          <p:spTgt spid="3">
                                            <p:txEl>
                                              <p:pRg st="5" end="5"/>
                                            </p:txEl>
                                          </p:spTgt>
                                        </p:tgtEl>
                                        <p:attrNameLst>
                                          <p:attrName>style.color</p:attrName>
                                        </p:attrNameLst>
                                      </p:cBhvr>
                                      <p:to>
                                        <a:srgbClr val="BB1139"/>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417638"/>
          </a:xfrm>
        </p:spPr>
        <p:txBody>
          <a:bodyPr/>
          <a:lstStyle/>
          <a:p>
            <a:r>
              <a:rPr lang="cs-CZ" dirty="0" smtClean="0"/>
              <a:t>Poznejte architektonická díla:</a:t>
            </a:r>
            <a:endParaRPr lang="cs-CZ" dirty="0"/>
          </a:p>
        </p:txBody>
      </p:sp>
      <p:pic>
        <p:nvPicPr>
          <p:cNvPr id="6" name="Zástupný symbol pro obsah 5" descr="06_Basilica_of_Maxentius.png"/>
          <p:cNvPicPr>
            <a:picLocks noGrp="1" noChangeAspect="1"/>
          </p:cNvPicPr>
          <p:nvPr>
            <p:ph idx="1"/>
          </p:nvPr>
        </p:nvPicPr>
        <p:blipFill>
          <a:blip r:embed="rId2" cstate="print"/>
          <a:stretch>
            <a:fillRect/>
          </a:stretch>
        </p:blipFill>
        <p:spPr>
          <a:xfrm>
            <a:off x="1403648" y="1124744"/>
            <a:ext cx="4248472" cy="3268960"/>
          </a:xfrm>
        </p:spPr>
      </p:pic>
      <p:pic>
        <p:nvPicPr>
          <p:cNvPr id="8" name="Obrázek 7" descr="120px-Trajans_column_from_north.jpg"/>
          <p:cNvPicPr>
            <a:picLocks noChangeAspect="1"/>
          </p:cNvPicPr>
          <p:nvPr/>
        </p:nvPicPr>
        <p:blipFill>
          <a:blip r:embed="rId3" cstate="print"/>
          <a:stretch>
            <a:fillRect/>
          </a:stretch>
        </p:blipFill>
        <p:spPr>
          <a:xfrm>
            <a:off x="251520" y="1124744"/>
            <a:ext cx="1378492" cy="5733256"/>
          </a:xfrm>
          <a:prstGeom prst="rect">
            <a:avLst/>
          </a:prstGeom>
        </p:spPr>
      </p:pic>
      <p:pic>
        <p:nvPicPr>
          <p:cNvPr id="9" name="Obrázek 8" descr="200px-Aqueduct_of_Segovia_08.jpg"/>
          <p:cNvPicPr>
            <a:picLocks noChangeAspect="1"/>
          </p:cNvPicPr>
          <p:nvPr/>
        </p:nvPicPr>
        <p:blipFill>
          <a:blip r:embed="rId4" cstate="print"/>
          <a:stretch>
            <a:fillRect/>
          </a:stretch>
        </p:blipFill>
        <p:spPr>
          <a:xfrm>
            <a:off x="5796136" y="1052736"/>
            <a:ext cx="2540000" cy="1905000"/>
          </a:xfrm>
          <a:prstGeom prst="rect">
            <a:avLst/>
          </a:prstGeom>
        </p:spPr>
      </p:pic>
      <p:pic>
        <p:nvPicPr>
          <p:cNvPr id="10" name="Obrázek 9" descr="800px-Pantheon_rome.interior.jpg"/>
          <p:cNvPicPr>
            <a:picLocks noChangeAspect="1"/>
          </p:cNvPicPr>
          <p:nvPr/>
        </p:nvPicPr>
        <p:blipFill>
          <a:blip r:embed="rId5" cstate="print"/>
          <a:stretch>
            <a:fillRect/>
          </a:stretch>
        </p:blipFill>
        <p:spPr>
          <a:xfrm>
            <a:off x="5089848" y="3356992"/>
            <a:ext cx="4054152" cy="2880320"/>
          </a:xfrm>
          <a:prstGeom prst="rect">
            <a:avLst/>
          </a:prstGeom>
        </p:spPr>
      </p:pic>
      <p:sp>
        <p:nvSpPr>
          <p:cNvPr id="11" name="TextovéPole 10"/>
          <p:cNvSpPr txBox="1"/>
          <p:nvPr/>
        </p:nvSpPr>
        <p:spPr>
          <a:xfrm>
            <a:off x="1691680" y="4653136"/>
            <a:ext cx="3384376" cy="830997"/>
          </a:xfrm>
          <a:prstGeom prst="rect">
            <a:avLst/>
          </a:prstGeom>
          <a:noFill/>
        </p:spPr>
        <p:txBody>
          <a:bodyPr wrap="square" rtlCol="0">
            <a:spAutoFit/>
          </a:bodyPr>
          <a:lstStyle/>
          <a:p>
            <a:r>
              <a:rPr lang="cs-CZ" sz="2400" dirty="0" err="1" smtClean="0"/>
              <a:t>2.Maxenciova</a:t>
            </a:r>
            <a:r>
              <a:rPr lang="cs-CZ" sz="2400" dirty="0" smtClean="0"/>
              <a:t> bazilika - Řím</a:t>
            </a:r>
            <a:endParaRPr lang="cs-CZ" sz="2400" dirty="0"/>
          </a:p>
        </p:txBody>
      </p:sp>
      <p:sp>
        <p:nvSpPr>
          <p:cNvPr id="12" name="TextovéPole 11"/>
          <p:cNvSpPr txBox="1"/>
          <p:nvPr/>
        </p:nvSpPr>
        <p:spPr>
          <a:xfrm>
            <a:off x="1691680" y="6021288"/>
            <a:ext cx="3024336" cy="461665"/>
          </a:xfrm>
          <a:prstGeom prst="rect">
            <a:avLst/>
          </a:prstGeom>
          <a:noFill/>
        </p:spPr>
        <p:txBody>
          <a:bodyPr wrap="square" rtlCol="0">
            <a:spAutoFit/>
          </a:bodyPr>
          <a:lstStyle/>
          <a:p>
            <a:r>
              <a:rPr lang="cs-CZ" sz="2400" dirty="0" err="1" smtClean="0"/>
              <a:t>1.Trajánův</a:t>
            </a:r>
            <a:r>
              <a:rPr lang="cs-CZ" sz="2400" dirty="0" smtClean="0"/>
              <a:t> sloup -  Řím</a:t>
            </a:r>
            <a:endParaRPr lang="cs-CZ" sz="2400" dirty="0"/>
          </a:p>
        </p:txBody>
      </p:sp>
      <p:sp>
        <p:nvSpPr>
          <p:cNvPr id="13" name="TextovéPole 12"/>
          <p:cNvSpPr txBox="1"/>
          <p:nvPr/>
        </p:nvSpPr>
        <p:spPr>
          <a:xfrm>
            <a:off x="5220072" y="2924944"/>
            <a:ext cx="3923928" cy="830997"/>
          </a:xfrm>
          <a:prstGeom prst="rect">
            <a:avLst/>
          </a:prstGeom>
          <a:solidFill>
            <a:schemeClr val="bg2"/>
          </a:solidFill>
        </p:spPr>
        <p:txBody>
          <a:bodyPr wrap="square" rtlCol="0">
            <a:spAutoFit/>
          </a:bodyPr>
          <a:lstStyle/>
          <a:p>
            <a:r>
              <a:rPr lang="cs-CZ" sz="2400" dirty="0" err="1" smtClean="0"/>
              <a:t>3.Akvadukt</a:t>
            </a:r>
            <a:r>
              <a:rPr lang="cs-CZ" sz="2400" dirty="0" smtClean="0"/>
              <a:t> </a:t>
            </a:r>
            <a:r>
              <a:rPr lang="cs-CZ" sz="2400" dirty="0" err="1" smtClean="0"/>
              <a:t>Segovia</a:t>
            </a:r>
            <a:r>
              <a:rPr lang="cs-CZ" sz="2400" dirty="0" smtClean="0"/>
              <a:t> - Španělsko</a:t>
            </a:r>
            <a:endParaRPr lang="cs-CZ" sz="2400" dirty="0"/>
          </a:p>
        </p:txBody>
      </p:sp>
      <p:sp>
        <p:nvSpPr>
          <p:cNvPr id="14" name="TextovéPole 13"/>
          <p:cNvSpPr txBox="1"/>
          <p:nvPr/>
        </p:nvSpPr>
        <p:spPr>
          <a:xfrm>
            <a:off x="5076056" y="6309320"/>
            <a:ext cx="3888432" cy="461665"/>
          </a:xfrm>
          <a:prstGeom prst="rect">
            <a:avLst/>
          </a:prstGeom>
          <a:noFill/>
        </p:spPr>
        <p:txBody>
          <a:bodyPr wrap="square" rtlCol="0">
            <a:spAutoFit/>
          </a:bodyPr>
          <a:lstStyle/>
          <a:p>
            <a:r>
              <a:rPr lang="cs-CZ" sz="2400" dirty="0" err="1" smtClean="0"/>
              <a:t>4.Pantheon</a:t>
            </a:r>
            <a:r>
              <a:rPr lang="cs-CZ" sz="2400" dirty="0" smtClean="0"/>
              <a:t> - Řím</a:t>
            </a:r>
            <a:endParaRPr lang="cs-CZ" sz="2400" dirty="0"/>
          </a:p>
        </p:txBody>
      </p:sp>
      <p:sp>
        <p:nvSpPr>
          <p:cNvPr id="15" name="TextovéPole 14"/>
          <p:cNvSpPr txBox="1"/>
          <p:nvPr/>
        </p:nvSpPr>
        <p:spPr>
          <a:xfrm>
            <a:off x="251520" y="1124744"/>
            <a:ext cx="360040" cy="369332"/>
          </a:xfrm>
          <a:prstGeom prst="rect">
            <a:avLst/>
          </a:prstGeom>
          <a:noFill/>
        </p:spPr>
        <p:txBody>
          <a:bodyPr wrap="square" rtlCol="0">
            <a:spAutoFit/>
          </a:bodyPr>
          <a:lstStyle/>
          <a:p>
            <a:r>
              <a:rPr lang="cs-CZ" b="1" dirty="0" smtClean="0"/>
              <a:t>1</a:t>
            </a:r>
            <a:endParaRPr lang="cs-CZ" b="1" dirty="0"/>
          </a:p>
        </p:txBody>
      </p:sp>
      <p:sp>
        <p:nvSpPr>
          <p:cNvPr id="16" name="TextovéPole 15"/>
          <p:cNvSpPr txBox="1"/>
          <p:nvPr/>
        </p:nvSpPr>
        <p:spPr>
          <a:xfrm>
            <a:off x="1763688" y="1340768"/>
            <a:ext cx="288032" cy="369332"/>
          </a:xfrm>
          <a:prstGeom prst="rect">
            <a:avLst/>
          </a:prstGeom>
          <a:noFill/>
        </p:spPr>
        <p:txBody>
          <a:bodyPr wrap="square" rtlCol="0">
            <a:spAutoFit/>
          </a:bodyPr>
          <a:lstStyle/>
          <a:p>
            <a:r>
              <a:rPr lang="cs-CZ" b="1" dirty="0" smtClean="0"/>
              <a:t>2</a:t>
            </a:r>
            <a:endParaRPr lang="cs-CZ" b="1" dirty="0"/>
          </a:p>
        </p:txBody>
      </p:sp>
      <p:sp>
        <p:nvSpPr>
          <p:cNvPr id="17" name="TextovéPole 16"/>
          <p:cNvSpPr txBox="1"/>
          <p:nvPr/>
        </p:nvSpPr>
        <p:spPr>
          <a:xfrm>
            <a:off x="7956376" y="1052736"/>
            <a:ext cx="360040" cy="369332"/>
          </a:xfrm>
          <a:prstGeom prst="rect">
            <a:avLst/>
          </a:prstGeom>
          <a:noFill/>
        </p:spPr>
        <p:txBody>
          <a:bodyPr wrap="square" rtlCol="0">
            <a:spAutoFit/>
          </a:bodyPr>
          <a:lstStyle/>
          <a:p>
            <a:r>
              <a:rPr lang="cs-CZ" b="1" dirty="0" smtClean="0"/>
              <a:t>3</a:t>
            </a:r>
            <a:endParaRPr lang="cs-CZ" b="1" dirty="0"/>
          </a:p>
        </p:txBody>
      </p:sp>
      <p:sp>
        <p:nvSpPr>
          <p:cNvPr id="18" name="TextovéPole 17"/>
          <p:cNvSpPr txBox="1"/>
          <p:nvPr/>
        </p:nvSpPr>
        <p:spPr>
          <a:xfrm>
            <a:off x="5076056" y="3284984"/>
            <a:ext cx="288032" cy="369332"/>
          </a:xfrm>
          <a:prstGeom prst="rect">
            <a:avLst/>
          </a:prstGeom>
          <a:noFill/>
        </p:spPr>
        <p:txBody>
          <a:bodyPr wrap="square" rtlCol="0">
            <a:spAutoFit/>
          </a:bodyPr>
          <a:lstStyle/>
          <a:p>
            <a:r>
              <a:rPr lang="cs-CZ" b="1" dirty="0" smtClean="0"/>
              <a:t>4</a:t>
            </a:r>
            <a:endParaRPr lang="cs-CZ"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additive="base">
                                        <p:cTn id="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1">
                                            <p:txEl>
                                              <p:pRg st="0" end="0"/>
                                            </p:txEl>
                                          </p:spTgt>
                                        </p:tgtEl>
                                        <p:attrNameLst>
                                          <p:attrName>style.visibility</p:attrName>
                                        </p:attrNameLst>
                                      </p:cBhvr>
                                      <p:to>
                                        <p:strVal val="visible"/>
                                      </p:to>
                                    </p:set>
                                    <p:animEffect transition="in" filter="wipe(down)">
                                      <p:cBhvr>
                                        <p:cTn id="13" dur="500"/>
                                        <p:tgtEl>
                                          <p:spTgt spid="11">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3">
                                            <p:bg/>
                                          </p:spTgt>
                                        </p:tgtEl>
                                        <p:attrNameLst>
                                          <p:attrName>style.visibility</p:attrName>
                                        </p:attrNameLst>
                                      </p:cBhvr>
                                      <p:to>
                                        <p:strVal val="visible"/>
                                      </p:to>
                                    </p:set>
                                    <p:anim calcmode="lin" valueType="num">
                                      <p:cBhvr additive="base">
                                        <p:cTn id="18" dur="500" fill="hold"/>
                                        <p:tgtEl>
                                          <p:spTgt spid="13">
                                            <p:bg/>
                                          </p:spTgt>
                                        </p:tgtEl>
                                        <p:attrNameLst>
                                          <p:attrName>ppt_x</p:attrName>
                                        </p:attrNameLst>
                                      </p:cBhvr>
                                      <p:tavLst>
                                        <p:tav tm="0">
                                          <p:val>
                                            <p:strVal val="#ppt_x"/>
                                          </p:val>
                                        </p:tav>
                                        <p:tav tm="100000">
                                          <p:val>
                                            <p:strVal val="#ppt_x"/>
                                          </p:val>
                                        </p:tav>
                                      </p:tavLst>
                                    </p:anim>
                                    <p:anim calcmode="lin" valueType="num">
                                      <p:cBhvr additive="base">
                                        <p:cTn id="19" dur="500" fill="hold"/>
                                        <p:tgtEl>
                                          <p:spTgt spid="13">
                                            <p:bg/>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3">
                                            <p:txEl>
                                              <p:pRg st="0" end="0"/>
                                            </p:txEl>
                                          </p:spTgt>
                                        </p:tgtEl>
                                        <p:attrNameLst>
                                          <p:attrName>style.visibility</p:attrName>
                                        </p:attrNameLst>
                                      </p:cBhvr>
                                      <p:to>
                                        <p:strVal val="visible"/>
                                      </p:to>
                                    </p:set>
                                    <p:anim calcmode="lin" valueType="num">
                                      <p:cBhvr additive="base">
                                        <p:cTn id="22"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14">
                                            <p:txEl>
                                              <p:pRg st="0" end="0"/>
                                            </p:txEl>
                                          </p:spTgt>
                                        </p:tgtEl>
                                        <p:attrNameLst>
                                          <p:attrName>style.visibility</p:attrName>
                                        </p:attrNameLst>
                                      </p:cBhvr>
                                      <p:to>
                                        <p:strVal val="visible"/>
                                      </p:to>
                                    </p:set>
                                    <p:animEffect transition="in" filter="wipe(down)">
                                      <p:cBhvr>
                                        <p:cTn id="28"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allAtOnce"/>
      <p:bldP spid="12" grpId="0" build="allAtOnce"/>
      <p:bldP spid="13" grpId="0" build="allAtOnce" animBg="1"/>
      <p:bldP spid="1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Poznejte umělecká díla:</a:t>
            </a:r>
            <a:endParaRPr lang="cs-CZ" dirty="0"/>
          </a:p>
        </p:txBody>
      </p:sp>
      <p:pic>
        <p:nvPicPr>
          <p:cNvPr id="8" name="Zástupný symbol pro obsah 7" descr="400px-Statue-Augustus.jpg"/>
          <p:cNvPicPr>
            <a:picLocks noGrp="1" noChangeAspect="1"/>
          </p:cNvPicPr>
          <p:nvPr>
            <p:ph idx="1"/>
          </p:nvPr>
        </p:nvPicPr>
        <p:blipFill>
          <a:blip r:embed="rId2" cstate="print"/>
          <a:stretch>
            <a:fillRect/>
          </a:stretch>
        </p:blipFill>
        <p:spPr>
          <a:xfrm>
            <a:off x="3063345" y="1600200"/>
            <a:ext cx="3017309" cy="4525963"/>
          </a:xfrm>
        </p:spPr>
      </p:pic>
      <p:pic>
        <p:nvPicPr>
          <p:cNvPr id="9" name="Obrázek 8" descr="Artista_del_centro_italia,_lupa_capitolina,_fine_XV-inizio_XVI_secolo.JPG"/>
          <p:cNvPicPr>
            <a:picLocks noChangeAspect="1"/>
          </p:cNvPicPr>
          <p:nvPr/>
        </p:nvPicPr>
        <p:blipFill>
          <a:blip r:embed="rId3" cstate="print"/>
          <a:stretch>
            <a:fillRect/>
          </a:stretch>
        </p:blipFill>
        <p:spPr>
          <a:xfrm>
            <a:off x="467544" y="1484784"/>
            <a:ext cx="2304256" cy="1368152"/>
          </a:xfrm>
          <a:prstGeom prst="rect">
            <a:avLst/>
          </a:prstGeom>
        </p:spPr>
      </p:pic>
      <p:pic>
        <p:nvPicPr>
          <p:cNvPr id="12" name="Obrázek 11" descr="Villa_adriana_canopos.jpg"/>
          <p:cNvPicPr>
            <a:picLocks noChangeAspect="1"/>
          </p:cNvPicPr>
          <p:nvPr/>
        </p:nvPicPr>
        <p:blipFill>
          <a:blip r:embed="rId4" cstate="print"/>
          <a:stretch>
            <a:fillRect/>
          </a:stretch>
        </p:blipFill>
        <p:spPr>
          <a:xfrm>
            <a:off x="6156176" y="1556792"/>
            <a:ext cx="2987824" cy="2448272"/>
          </a:xfrm>
          <a:prstGeom prst="rect">
            <a:avLst/>
          </a:prstGeom>
        </p:spPr>
      </p:pic>
      <p:pic>
        <p:nvPicPr>
          <p:cNvPr id="13" name="Obrázek 12" descr="180px-Jules_cesar.jpg"/>
          <p:cNvPicPr>
            <a:picLocks noChangeAspect="1"/>
          </p:cNvPicPr>
          <p:nvPr/>
        </p:nvPicPr>
        <p:blipFill>
          <a:blip r:embed="rId5" cstate="print"/>
          <a:stretch>
            <a:fillRect/>
          </a:stretch>
        </p:blipFill>
        <p:spPr>
          <a:xfrm>
            <a:off x="467544" y="3501008"/>
            <a:ext cx="2286000" cy="2692400"/>
          </a:xfrm>
          <a:prstGeom prst="rect">
            <a:avLst/>
          </a:prstGeom>
        </p:spPr>
      </p:pic>
      <p:sp>
        <p:nvSpPr>
          <p:cNvPr id="14" name="TextovéPole 13"/>
          <p:cNvSpPr txBox="1"/>
          <p:nvPr/>
        </p:nvSpPr>
        <p:spPr>
          <a:xfrm>
            <a:off x="467544" y="2852936"/>
            <a:ext cx="2448272" cy="461665"/>
          </a:xfrm>
          <a:prstGeom prst="rect">
            <a:avLst/>
          </a:prstGeom>
          <a:noFill/>
        </p:spPr>
        <p:txBody>
          <a:bodyPr wrap="square" rtlCol="0">
            <a:spAutoFit/>
          </a:bodyPr>
          <a:lstStyle/>
          <a:p>
            <a:r>
              <a:rPr lang="cs-CZ" sz="2400" dirty="0" smtClean="0"/>
              <a:t>Kapitolská vlčice </a:t>
            </a:r>
            <a:endParaRPr lang="cs-CZ" sz="2400" dirty="0"/>
          </a:p>
        </p:txBody>
      </p:sp>
      <p:sp>
        <p:nvSpPr>
          <p:cNvPr id="15" name="TextovéPole 14"/>
          <p:cNvSpPr txBox="1"/>
          <p:nvPr/>
        </p:nvSpPr>
        <p:spPr>
          <a:xfrm>
            <a:off x="395536" y="6237312"/>
            <a:ext cx="2664296" cy="461665"/>
          </a:xfrm>
          <a:prstGeom prst="rect">
            <a:avLst/>
          </a:prstGeom>
          <a:noFill/>
        </p:spPr>
        <p:txBody>
          <a:bodyPr wrap="square" rtlCol="0">
            <a:spAutoFit/>
          </a:bodyPr>
          <a:lstStyle/>
          <a:p>
            <a:r>
              <a:rPr lang="cs-CZ" sz="2400" dirty="0" err="1" smtClean="0"/>
              <a:t>Gaius</a:t>
            </a:r>
            <a:r>
              <a:rPr lang="cs-CZ" sz="2400" dirty="0" smtClean="0"/>
              <a:t> Julius </a:t>
            </a:r>
            <a:r>
              <a:rPr lang="cs-CZ" sz="2400" dirty="0" err="1" smtClean="0"/>
              <a:t>Caesar</a:t>
            </a:r>
            <a:endParaRPr lang="cs-CZ" sz="2400" dirty="0"/>
          </a:p>
        </p:txBody>
      </p:sp>
      <p:sp>
        <p:nvSpPr>
          <p:cNvPr id="16" name="TextovéPole 15"/>
          <p:cNvSpPr txBox="1"/>
          <p:nvPr/>
        </p:nvSpPr>
        <p:spPr>
          <a:xfrm>
            <a:off x="3995936" y="6237312"/>
            <a:ext cx="1512168" cy="461665"/>
          </a:xfrm>
          <a:prstGeom prst="rect">
            <a:avLst/>
          </a:prstGeom>
          <a:noFill/>
        </p:spPr>
        <p:txBody>
          <a:bodyPr wrap="square" rtlCol="0">
            <a:spAutoFit/>
          </a:bodyPr>
          <a:lstStyle/>
          <a:p>
            <a:r>
              <a:rPr lang="cs-CZ" sz="2400" dirty="0" err="1" smtClean="0"/>
              <a:t>Augustus</a:t>
            </a:r>
            <a:endParaRPr lang="cs-CZ" sz="2400" dirty="0"/>
          </a:p>
        </p:txBody>
      </p:sp>
      <p:sp>
        <p:nvSpPr>
          <p:cNvPr id="17" name="TextovéPole 16"/>
          <p:cNvSpPr txBox="1"/>
          <p:nvPr/>
        </p:nvSpPr>
        <p:spPr>
          <a:xfrm>
            <a:off x="6228184" y="4365104"/>
            <a:ext cx="2915816" cy="461665"/>
          </a:xfrm>
          <a:prstGeom prst="rect">
            <a:avLst/>
          </a:prstGeom>
          <a:noFill/>
        </p:spPr>
        <p:txBody>
          <a:bodyPr wrap="square" rtlCol="0">
            <a:spAutoFit/>
          </a:bodyPr>
          <a:lstStyle/>
          <a:p>
            <a:r>
              <a:rPr lang="cs-CZ" sz="2400" dirty="0" err="1" smtClean="0"/>
              <a:t>Hadrianova</a:t>
            </a:r>
            <a:r>
              <a:rPr lang="cs-CZ" sz="2400" dirty="0" smtClean="0"/>
              <a:t> vila </a:t>
            </a:r>
            <a:r>
              <a:rPr lang="cs-CZ" sz="2400" dirty="0" err="1" smtClean="0"/>
              <a:t>Tivoli</a:t>
            </a:r>
            <a:endParaRPr lang="cs-CZ" sz="2400" dirty="0"/>
          </a:p>
        </p:txBody>
      </p:sp>
      <p:sp>
        <p:nvSpPr>
          <p:cNvPr id="11" name="TextovéPole 10"/>
          <p:cNvSpPr txBox="1"/>
          <p:nvPr/>
        </p:nvSpPr>
        <p:spPr>
          <a:xfrm>
            <a:off x="467544" y="2564904"/>
            <a:ext cx="360040" cy="369332"/>
          </a:xfrm>
          <a:prstGeom prst="rect">
            <a:avLst/>
          </a:prstGeom>
          <a:noFill/>
        </p:spPr>
        <p:txBody>
          <a:bodyPr wrap="square" rtlCol="0">
            <a:spAutoFit/>
          </a:bodyPr>
          <a:lstStyle/>
          <a:p>
            <a:r>
              <a:rPr lang="cs-CZ" b="1" dirty="0" smtClean="0"/>
              <a:t>1</a:t>
            </a:r>
            <a:endParaRPr lang="cs-CZ" b="1" dirty="0"/>
          </a:p>
        </p:txBody>
      </p:sp>
      <p:sp>
        <p:nvSpPr>
          <p:cNvPr id="18" name="TextovéPole 17"/>
          <p:cNvSpPr txBox="1"/>
          <p:nvPr/>
        </p:nvSpPr>
        <p:spPr>
          <a:xfrm>
            <a:off x="467544" y="3429000"/>
            <a:ext cx="432048" cy="369332"/>
          </a:xfrm>
          <a:prstGeom prst="rect">
            <a:avLst/>
          </a:prstGeom>
          <a:noFill/>
        </p:spPr>
        <p:txBody>
          <a:bodyPr wrap="square" rtlCol="0">
            <a:spAutoFit/>
          </a:bodyPr>
          <a:lstStyle/>
          <a:p>
            <a:r>
              <a:rPr lang="cs-CZ" b="1" dirty="0" smtClean="0"/>
              <a:t>2</a:t>
            </a:r>
            <a:endParaRPr lang="cs-CZ" b="1" dirty="0"/>
          </a:p>
        </p:txBody>
      </p:sp>
      <p:sp>
        <p:nvSpPr>
          <p:cNvPr id="19" name="TextovéPole 18"/>
          <p:cNvSpPr txBox="1"/>
          <p:nvPr/>
        </p:nvSpPr>
        <p:spPr>
          <a:xfrm>
            <a:off x="3059832" y="5805264"/>
            <a:ext cx="360040" cy="369332"/>
          </a:xfrm>
          <a:prstGeom prst="rect">
            <a:avLst/>
          </a:prstGeom>
          <a:noFill/>
        </p:spPr>
        <p:txBody>
          <a:bodyPr wrap="square" rtlCol="0">
            <a:spAutoFit/>
          </a:bodyPr>
          <a:lstStyle/>
          <a:p>
            <a:r>
              <a:rPr lang="cs-CZ" b="1" dirty="0" smtClean="0"/>
              <a:t>3</a:t>
            </a:r>
            <a:endParaRPr lang="cs-CZ" b="1" dirty="0"/>
          </a:p>
        </p:txBody>
      </p:sp>
      <p:sp>
        <p:nvSpPr>
          <p:cNvPr id="20" name="TextovéPole 19"/>
          <p:cNvSpPr txBox="1"/>
          <p:nvPr/>
        </p:nvSpPr>
        <p:spPr>
          <a:xfrm>
            <a:off x="6660232" y="1772816"/>
            <a:ext cx="432048" cy="369332"/>
          </a:xfrm>
          <a:prstGeom prst="rect">
            <a:avLst/>
          </a:prstGeom>
          <a:noFill/>
        </p:spPr>
        <p:txBody>
          <a:bodyPr wrap="square" rtlCol="0">
            <a:spAutoFit/>
          </a:bodyPr>
          <a:lstStyle/>
          <a:p>
            <a:r>
              <a:rPr lang="cs-CZ" b="1" dirty="0" smtClean="0"/>
              <a:t>4</a:t>
            </a:r>
            <a:endParaRPr lang="cs-CZ"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xEl>
                                              <p:pRg st="0" end="0"/>
                                            </p:txEl>
                                          </p:spTgt>
                                        </p:tgtEl>
                                        <p:attrNameLst>
                                          <p:attrName>style.visibility</p:attrName>
                                        </p:attrNameLst>
                                      </p:cBhvr>
                                      <p:to>
                                        <p:strVal val="visible"/>
                                      </p:to>
                                    </p:set>
                                    <p:anim calcmode="lin" valueType="num">
                                      <p:cBhvr additive="base">
                                        <p:cTn id="13"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xEl>
                                              <p:pRg st="0" end="0"/>
                                            </p:txEl>
                                          </p:spTgt>
                                        </p:tgtEl>
                                        <p:attrNameLst>
                                          <p:attrName>style.visibility</p:attrName>
                                        </p:attrNameLst>
                                      </p:cBhvr>
                                      <p:to>
                                        <p:strVal val="visible"/>
                                      </p:to>
                                    </p:set>
                                    <p:anim calcmode="lin" valueType="num">
                                      <p:cBhvr additive="base">
                                        <p:cTn id="19"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7">
                                            <p:txEl>
                                              <p:pRg st="0" end="0"/>
                                            </p:txEl>
                                          </p:spTgt>
                                        </p:tgtEl>
                                        <p:attrNameLst>
                                          <p:attrName>style.visibility</p:attrName>
                                        </p:attrNameLst>
                                      </p:cBhvr>
                                      <p:to>
                                        <p:strVal val="visible"/>
                                      </p:to>
                                    </p:set>
                                    <p:anim calcmode="lin" valueType="num">
                                      <p:cBhvr additive="base">
                                        <p:cTn id="25"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15" grpId="0" build="p"/>
      <p:bldP spid="16" grpId="0" build="p"/>
      <p:bldP spid="1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25000" lnSpcReduction="20000"/>
          </a:bodyPr>
          <a:lstStyle/>
          <a:p>
            <a:r>
              <a:rPr lang="cs-CZ" sz="6400" dirty="0"/>
              <a:t>ČERNÁ, Marie. </a:t>
            </a:r>
            <a:r>
              <a:rPr lang="cs-CZ" sz="6400" i="1" dirty="0"/>
              <a:t>Dějiny výtvarného umění</a:t>
            </a:r>
            <a:r>
              <a:rPr lang="cs-CZ" sz="6400" dirty="0"/>
              <a:t>. Praha: Idea servis, 1996, </a:t>
            </a:r>
            <a:r>
              <a:rPr lang="cs-CZ" sz="6400" dirty="0" err="1"/>
              <a:t>ISBN</a:t>
            </a:r>
            <a:r>
              <a:rPr lang="cs-CZ" sz="6400" dirty="0"/>
              <a:t> 1866-034-96</a:t>
            </a:r>
            <a:r>
              <a:rPr lang="cs-CZ" sz="6400" dirty="0" smtClean="0"/>
              <a:t>.</a:t>
            </a:r>
          </a:p>
          <a:p>
            <a:r>
              <a:rPr lang="cs-CZ" sz="6400" dirty="0"/>
              <a:t>NEZJIŠTĚN. </a:t>
            </a:r>
            <a:r>
              <a:rPr lang="cs-CZ" sz="6400" i="1" dirty="0" err="1"/>
              <a:t>Wikipedia</a:t>
            </a:r>
            <a:r>
              <a:rPr lang="cs-CZ" sz="6400" i="1" dirty="0"/>
              <a:t>, </a:t>
            </a:r>
            <a:r>
              <a:rPr lang="cs-CZ" sz="6400" i="1" dirty="0" err="1"/>
              <a:t>the</a:t>
            </a:r>
            <a:r>
              <a:rPr lang="cs-CZ" sz="6400" i="1" dirty="0"/>
              <a:t> free </a:t>
            </a:r>
            <a:r>
              <a:rPr lang="cs-CZ" sz="6400" i="1" dirty="0" err="1"/>
              <a:t>encyclopedia</a:t>
            </a:r>
            <a:r>
              <a:rPr lang="cs-CZ" sz="6400" dirty="0"/>
              <a:t> [online]. [cit. 9.11.2013]. Dostupný na WWW: </a:t>
            </a:r>
            <a:r>
              <a:rPr lang="cs-CZ" sz="6400" dirty="0">
                <a:hlinkClick r:id="rId2"/>
              </a:rPr>
              <a:t>http://</a:t>
            </a:r>
            <a:r>
              <a:rPr lang="cs-CZ" sz="6400" dirty="0" err="1">
                <a:hlinkClick r:id="rId2"/>
              </a:rPr>
              <a:t>cs.wikipedia.org</a:t>
            </a:r>
            <a:r>
              <a:rPr lang="cs-CZ" sz="6400" dirty="0">
                <a:hlinkClick r:id="rId2"/>
              </a:rPr>
              <a:t>/</a:t>
            </a:r>
            <a:r>
              <a:rPr lang="cs-CZ" sz="6400" dirty="0" err="1">
                <a:hlinkClick r:id="rId2"/>
              </a:rPr>
              <a:t>wiki</a:t>
            </a:r>
            <a:r>
              <a:rPr lang="cs-CZ" sz="6400" dirty="0">
                <a:hlinkClick r:id="rId2"/>
              </a:rPr>
              <a:t>/%</a:t>
            </a:r>
            <a:r>
              <a:rPr lang="cs-CZ" sz="6400" dirty="0" err="1">
                <a:hlinkClick r:id="rId2"/>
              </a:rPr>
              <a:t>C5</a:t>
            </a:r>
            <a:r>
              <a:rPr lang="cs-CZ" sz="6400" dirty="0">
                <a:hlinkClick r:id="rId2"/>
              </a:rPr>
              <a:t>%98%</a:t>
            </a:r>
            <a:r>
              <a:rPr lang="cs-CZ" sz="6400" dirty="0" err="1">
                <a:hlinkClick r:id="rId2"/>
              </a:rPr>
              <a:t>C3</a:t>
            </a:r>
            <a:r>
              <a:rPr lang="cs-CZ" sz="6400" dirty="0">
                <a:hlinkClick r:id="rId2"/>
              </a:rPr>
              <a:t>%</a:t>
            </a:r>
            <a:r>
              <a:rPr lang="cs-CZ" sz="6400" dirty="0" err="1">
                <a:hlinkClick r:id="rId2"/>
              </a:rPr>
              <a:t>ADm</a:t>
            </a:r>
            <a:endParaRPr lang="cs-CZ" sz="6400" dirty="0"/>
          </a:p>
          <a:p>
            <a:r>
              <a:rPr lang="cs-CZ" sz="6400" dirty="0" err="1" smtClean="0"/>
              <a:t>NIERMANN</a:t>
            </a:r>
            <a:r>
              <a:rPr lang="cs-CZ" sz="6400" dirty="0"/>
              <a:t>, </a:t>
            </a:r>
            <a:r>
              <a:rPr lang="cs-CZ" sz="6400" dirty="0" err="1"/>
              <a:t>Till</a:t>
            </a:r>
            <a:r>
              <a:rPr lang="cs-CZ" sz="6400" dirty="0"/>
              <a:t>. </a:t>
            </a:r>
            <a:r>
              <a:rPr lang="cs-CZ" sz="6400" i="1" dirty="0" err="1"/>
              <a:t>Wikimedia</a:t>
            </a:r>
            <a:r>
              <a:rPr lang="cs-CZ" sz="6400" i="1" dirty="0"/>
              <a:t> </a:t>
            </a:r>
            <a:r>
              <a:rPr lang="cs-CZ" sz="6400" i="1" dirty="0" err="1"/>
              <a:t>Commons</a:t>
            </a:r>
            <a:r>
              <a:rPr lang="cs-CZ" sz="6400" dirty="0"/>
              <a:t> [online]. [cit. 9.11.2013]. Dostupný na WWW: http://</a:t>
            </a:r>
            <a:r>
              <a:rPr lang="cs-CZ" sz="6400" dirty="0" err="1"/>
              <a:t>commons.wikimedia.org</a:t>
            </a:r>
            <a:r>
              <a:rPr lang="cs-CZ" sz="6400" dirty="0"/>
              <a:t>/</a:t>
            </a:r>
            <a:r>
              <a:rPr lang="cs-CZ" sz="6400" dirty="0" err="1"/>
              <a:t>wiki</a:t>
            </a:r>
            <a:r>
              <a:rPr lang="cs-CZ" sz="6400" dirty="0"/>
              <a:t>/</a:t>
            </a:r>
            <a:r>
              <a:rPr lang="cs-CZ" sz="6400" dirty="0" err="1"/>
              <a:t>File</a:t>
            </a:r>
            <a:r>
              <a:rPr lang="cs-CZ" sz="6400" dirty="0"/>
              <a:t>:Statue-</a:t>
            </a:r>
            <a:r>
              <a:rPr lang="cs-CZ" sz="6400" dirty="0" err="1"/>
              <a:t>Augustus.jpg</a:t>
            </a:r>
            <a:endParaRPr lang="cs-CZ" sz="6400" dirty="0"/>
          </a:p>
          <a:p>
            <a:r>
              <a:rPr lang="cs-CZ" sz="6400" dirty="0" err="1"/>
              <a:t>GRANDMONT</a:t>
            </a:r>
            <a:r>
              <a:rPr lang="cs-CZ" sz="6400" dirty="0"/>
              <a:t>, </a:t>
            </a:r>
            <a:r>
              <a:rPr lang="cs-CZ" sz="6400" dirty="0" err="1"/>
              <a:t>Jean</a:t>
            </a:r>
            <a:r>
              <a:rPr lang="cs-CZ" sz="6400" dirty="0"/>
              <a:t>-</a:t>
            </a:r>
            <a:r>
              <a:rPr lang="cs-CZ" sz="6400" dirty="0" err="1"/>
              <a:t>Pol</a:t>
            </a:r>
            <a:r>
              <a:rPr lang="cs-CZ" sz="6400" dirty="0"/>
              <a:t>. </a:t>
            </a:r>
            <a:r>
              <a:rPr lang="cs-CZ" sz="6400" i="1" dirty="0" err="1"/>
              <a:t>Wikimedia</a:t>
            </a:r>
            <a:r>
              <a:rPr lang="cs-CZ" sz="6400" i="1" dirty="0"/>
              <a:t> </a:t>
            </a:r>
            <a:r>
              <a:rPr lang="cs-CZ" sz="6400" i="1" dirty="0" err="1"/>
              <a:t>Commons</a:t>
            </a:r>
            <a:r>
              <a:rPr lang="cs-CZ" sz="6400" dirty="0"/>
              <a:t> [online]. [cit. 10.11.2013]. Dostupný na WWW: http://</a:t>
            </a:r>
            <a:r>
              <a:rPr lang="cs-CZ" sz="6400" dirty="0" err="1"/>
              <a:t>commons.wikimedia.org</a:t>
            </a:r>
            <a:r>
              <a:rPr lang="cs-CZ" sz="6400" dirty="0"/>
              <a:t>/</a:t>
            </a:r>
            <a:r>
              <a:rPr lang="cs-CZ" sz="6400" dirty="0" err="1"/>
              <a:t>wiki</a:t>
            </a:r>
            <a:r>
              <a:rPr lang="cs-CZ" sz="6400" dirty="0"/>
              <a:t>/</a:t>
            </a:r>
            <a:r>
              <a:rPr lang="cs-CZ" sz="6400" dirty="0" err="1"/>
              <a:t>File</a:t>
            </a:r>
            <a:r>
              <a:rPr lang="cs-CZ" sz="6400" dirty="0"/>
              <a:t>:0_Lupa_</a:t>
            </a:r>
            <a:r>
              <a:rPr lang="cs-CZ" sz="6400" dirty="0" err="1"/>
              <a:t>Capitolina</a:t>
            </a:r>
            <a:r>
              <a:rPr lang="cs-CZ" sz="6400" dirty="0"/>
              <a:t>_(2).</a:t>
            </a:r>
            <a:r>
              <a:rPr lang="cs-CZ" sz="6400" dirty="0" err="1"/>
              <a:t>JPG</a:t>
            </a:r>
            <a:endParaRPr lang="cs-CZ" sz="6400" dirty="0"/>
          </a:p>
          <a:p>
            <a:r>
              <a:rPr lang="cs-CZ" sz="6400" dirty="0"/>
              <a:t>EINSTEIN, Norman. </a:t>
            </a:r>
            <a:r>
              <a:rPr lang="cs-CZ" sz="6400" i="1" dirty="0" err="1"/>
              <a:t>Wikimedia</a:t>
            </a:r>
            <a:r>
              <a:rPr lang="cs-CZ" sz="6400" i="1" dirty="0"/>
              <a:t> </a:t>
            </a:r>
            <a:r>
              <a:rPr lang="cs-CZ" sz="6400" i="1" dirty="0" err="1"/>
              <a:t>Commons</a:t>
            </a:r>
            <a:r>
              <a:rPr lang="cs-CZ" sz="6400" dirty="0"/>
              <a:t> [online]. [cit. 10.11.2013]. Dostupný na WWW: http://</a:t>
            </a:r>
            <a:r>
              <a:rPr lang="cs-CZ" sz="6400" dirty="0" err="1"/>
              <a:t>cs.wikipedia.org</a:t>
            </a:r>
            <a:r>
              <a:rPr lang="cs-CZ" sz="6400" dirty="0"/>
              <a:t>/</a:t>
            </a:r>
            <a:r>
              <a:rPr lang="cs-CZ" sz="6400" dirty="0" err="1"/>
              <a:t>wiki</a:t>
            </a:r>
            <a:r>
              <a:rPr lang="cs-CZ" sz="6400" dirty="0"/>
              <a:t>/Soubor:</a:t>
            </a:r>
            <a:r>
              <a:rPr lang="cs-CZ" sz="6400" dirty="0" err="1"/>
              <a:t>Etruscan</a:t>
            </a:r>
            <a:r>
              <a:rPr lang="cs-CZ" sz="6400" dirty="0"/>
              <a:t>_</a:t>
            </a:r>
            <a:r>
              <a:rPr lang="cs-CZ" sz="6400" dirty="0" err="1"/>
              <a:t>civilization</a:t>
            </a:r>
            <a:r>
              <a:rPr lang="cs-CZ" sz="6400" dirty="0"/>
              <a:t>_map.</a:t>
            </a:r>
            <a:r>
              <a:rPr lang="cs-CZ" sz="6400" dirty="0" err="1"/>
              <a:t>png</a:t>
            </a:r>
            <a:endParaRPr lang="cs-CZ" sz="6400" dirty="0"/>
          </a:p>
          <a:p>
            <a:r>
              <a:rPr lang="cs-CZ" sz="6400" dirty="0" err="1" smtClean="0"/>
              <a:t>GERARDM</a:t>
            </a:r>
            <a:r>
              <a:rPr lang="cs-CZ" sz="6400" dirty="0" smtClean="0"/>
              <a:t>. </a:t>
            </a:r>
            <a:r>
              <a:rPr lang="cs-CZ" sz="6400" i="1" dirty="0" err="1" smtClean="0"/>
              <a:t>Wikipedia</a:t>
            </a:r>
            <a:r>
              <a:rPr lang="cs-CZ" sz="6400" i="1" dirty="0" smtClean="0"/>
              <a:t>, </a:t>
            </a:r>
            <a:r>
              <a:rPr lang="cs-CZ" sz="6400" i="1" dirty="0" err="1" smtClean="0"/>
              <a:t>the</a:t>
            </a:r>
            <a:r>
              <a:rPr lang="cs-CZ" sz="6400" i="1" dirty="0" smtClean="0"/>
              <a:t> free </a:t>
            </a:r>
            <a:r>
              <a:rPr lang="cs-CZ" sz="6400" i="1" dirty="0" err="1" smtClean="0"/>
              <a:t>encyclopedia</a:t>
            </a:r>
            <a:r>
              <a:rPr lang="cs-CZ" sz="6400" dirty="0" smtClean="0"/>
              <a:t> [online]. [cit. 10.11.2013]. Dostupný na WWW: </a:t>
            </a:r>
            <a:r>
              <a:rPr lang="cs-CZ" sz="6400" dirty="0" smtClean="0">
                <a:hlinkClick r:id="rId3"/>
              </a:rPr>
              <a:t>http://</a:t>
            </a:r>
            <a:r>
              <a:rPr lang="cs-CZ" sz="6400" dirty="0" err="1" smtClean="0">
                <a:hlinkClick r:id="rId3"/>
              </a:rPr>
              <a:t>upload.wikimedia.org</a:t>
            </a:r>
            <a:r>
              <a:rPr lang="cs-CZ" sz="6400" dirty="0" smtClean="0">
                <a:hlinkClick r:id="rId3"/>
              </a:rPr>
              <a:t>/</a:t>
            </a:r>
            <a:r>
              <a:rPr lang="cs-CZ" sz="6400" dirty="0" err="1" smtClean="0">
                <a:hlinkClick r:id="rId3"/>
              </a:rPr>
              <a:t>wikipedia</a:t>
            </a:r>
            <a:r>
              <a:rPr lang="cs-CZ" sz="6400" dirty="0" smtClean="0">
                <a:hlinkClick r:id="rId3"/>
              </a:rPr>
              <a:t>/</a:t>
            </a:r>
            <a:r>
              <a:rPr lang="cs-CZ" sz="6400" dirty="0" err="1" smtClean="0">
                <a:hlinkClick r:id="rId3"/>
              </a:rPr>
              <a:t>commons</a:t>
            </a:r>
            <a:r>
              <a:rPr lang="cs-CZ" sz="6400" dirty="0" smtClean="0">
                <a:hlinkClick r:id="rId3"/>
              </a:rPr>
              <a:t>/8/85/</a:t>
            </a:r>
            <a:r>
              <a:rPr lang="cs-CZ" sz="6400" dirty="0" err="1" smtClean="0">
                <a:hlinkClick r:id="rId3"/>
              </a:rPr>
              <a:t>Banditaccia</a:t>
            </a:r>
            <a:r>
              <a:rPr lang="cs-CZ" sz="6400" dirty="0" smtClean="0">
                <a:hlinkClick r:id="rId3"/>
              </a:rPr>
              <a:t>_</a:t>
            </a:r>
            <a:r>
              <a:rPr lang="cs-CZ" sz="6400" dirty="0" err="1" smtClean="0">
                <a:hlinkClick r:id="rId3"/>
              </a:rPr>
              <a:t>Sarcofago</a:t>
            </a:r>
            <a:r>
              <a:rPr lang="cs-CZ" sz="6400" dirty="0" smtClean="0">
                <a:hlinkClick r:id="rId3"/>
              </a:rPr>
              <a:t>_</a:t>
            </a:r>
            <a:r>
              <a:rPr lang="cs-CZ" sz="6400" dirty="0" err="1" smtClean="0">
                <a:hlinkClick r:id="rId3"/>
              </a:rPr>
              <a:t>Degli</a:t>
            </a:r>
            <a:r>
              <a:rPr lang="cs-CZ" sz="6400" dirty="0" smtClean="0">
                <a:hlinkClick r:id="rId3"/>
              </a:rPr>
              <a:t>_</a:t>
            </a:r>
            <a:r>
              <a:rPr lang="cs-CZ" sz="6400" dirty="0" err="1" smtClean="0">
                <a:hlinkClick r:id="rId3"/>
              </a:rPr>
              <a:t>Sposi.jpg</a:t>
            </a:r>
            <a:endParaRPr lang="cs-CZ" sz="6400" dirty="0" smtClean="0"/>
          </a:p>
          <a:p>
            <a:r>
              <a:rPr lang="cs-CZ" sz="6400" dirty="0" smtClean="0"/>
              <a:t>NEZJIŠTĚN. </a:t>
            </a:r>
            <a:r>
              <a:rPr lang="cs-CZ" sz="6400" i="1" dirty="0" err="1" smtClean="0"/>
              <a:t>Wikipedia</a:t>
            </a:r>
            <a:r>
              <a:rPr lang="cs-CZ" sz="6400" i="1" dirty="0" smtClean="0"/>
              <a:t>, </a:t>
            </a:r>
            <a:r>
              <a:rPr lang="cs-CZ" sz="6400" i="1" dirty="0" err="1" smtClean="0"/>
              <a:t>the</a:t>
            </a:r>
            <a:r>
              <a:rPr lang="cs-CZ" sz="6400" i="1" dirty="0" smtClean="0"/>
              <a:t> free </a:t>
            </a:r>
            <a:r>
              <a:rPr lang="cs-CZ" sz="6400" i="1" dirty="0" err="1" smtClean="0"/>
              <a:t>encyclopedia</a:t>
            </a:r>
            <a:r>
              <a:rPr lang="cs-CZ" sz="6400" dirty="0" smtClean="0"/>
              <a:t> [online]. [cit. 10.11.2013]. Dostupný na WWW: http://</a:t>
            </a:r>
            <a:r>
              <a:rPr lang="cs-CZ" sz="6400" dirty="0" err="1" smtClean="0"/>
              <a:t>cs.wikipedia.org</a:t>
            </a:r>
            <a:r>
              <a:rPr lang="cs-CZ" sz="6400" dirty="0" smtClean="0"/>
              <a:t>/</a:t>
            </a:r>
            <a:r>
              <a:rPr lang="cs-CZ" sz="6400" dirty="0" err="1" smtClean="0"/>
              <a:t>wiki</a:t>
            </a:r>
            <a:r>
              <a:rPr lang="cs-CZ" sz="6400" dirty="0" smtClean="0"/>
              <a:t>/Etrusk%</a:t>
            </a:r>
            <a:r>
              <a:rPr lang="cs-CZ" sz="6400" dirty="0" err="1" smtClean="0"/>
              <a:t>C3</a:t>
            </a:r>
            <a:r>
              <a:rPr lang="cs-CZ" sz="6400" dirty="0" smtClean="0"/>
              <a:t>%</a:t>
            </a:r>
            <a:r>
              <a:rPr lang="cs-CZ" sz="6400" dirty="0" err="1" smtClean="0"/>
              <a:t>A9</a:t>
            </a:r>
            <a:r>
              <a:rPr lang="cs-CZ" sz="6400" dirty="0" smtClean="0"/>
              <a:t>_um%</a:t>
            </a:r>
            <a:r>
              <a:rPr lang="cs-CZ" sz="6400" dirty="0" err="1" smtClean="0"/>
              <a:t>C4</a:t>
            </a:r>
            <a:r>
              <a:rPr lang="cs-CZ" sz="6400" dirty="0" smtClean="0"/>
              <a:t>%</a:t>
            </a:r>
            <a:r>
              <a:rPr lang="cs-CZ" sz="6400" dirty="0" err="1" smtClean="0"/>
              <a:t>9Bn</a:t>
            </a:r>
            <a:r>
              <a:rPr lang="cs-CZ" sz="6400" dirty="0" smtClean="0"/>
              <a:t>%</a:t>
            </a:r>
            <a:r>
              <a:rPr lang="cs-CZ" sz="6400" dirty="0" err="1" smtClean="0"/>
              <a:t>C3</a:t>
            </a:r>
            <a:r>
              <a:rPr lang="cs-CZ" sz="6400" dirty="0" smtClean="0"/>
              <a:t>%AD</a:t>
            </a:r>
          </a:p>
          <a:p>
            <a:r>
              <a:rPr lang="cs-CZ" sz="6400" dirty="0" smtClean="0"/>
              <a:t>NEZNÁMÝ. </a:t>
            </a:r>
            <a:r>
              <a:rPr lang="cs-CZ" sz="6400" i="1" dirty="0" err="1" smtClean="0"/>
              <a:t>Wikimedia</a:t>
            </a:r>
            <a:r>
              <a:rPr lang="cs-CZ" sz="6400" i="1" dirty="0" smtClean="0"/>
              <a:t> </a:t>
            </a:r>
            <a:r>
              <a:rPr lang="cs-CZ" sz="6400" i="1" dirty="0" err="1" smtClean="0"/>
              <a:t>Commons</a:t>
            </a:r>
            <a:r>
              <a:rPr lang="cs-CZ" sz="6400" dirty="0" smtClean="0"/>
              <a:t> [online]. [cit. 10.11.2013]. Dostupný na WWW: http://</a:t>
            </a:r>
            <a:r>
              <a:rPr lang="cs-CZ" sz="6400" dirty="0" err="1" smtClean="0"/>
              <a:t>commons.wikimedia.org</a:t>
            </a:r>
            <a:r>
              <a:rPr lang="cs-CZ" sz="6400" dirty="0" smtClean="0"/>
              <a:t>/</a:t>
            </a:r>
            <a:r>
              <a:rPr lang="cs-CZ" sz="6400" dirty="0" err="1" smtClean="0"/>
              <a:t>wiki</a:t>
            </a:r>
            <a:r>
              <a:rPr lang="cs-CZ" sz="6400" dirty="0" smtClean="0"/>
              <a:t>/</a:t>
            </a:r>
            <a:r>
              <a:rPr lang="cs-CZ" sz="6400" dirty="0" err="1" smtClean="0"/>
              <a:t>File</a:t>
            </a:r>
            <a:r>
              <a:rPr lang="cs-CZ" sz="6400" dirty="0" smtClean="0"/>
              <a:t>:A_dancing_man_</a:t>
            </a:r>
            <a:r>
              <a:rPr lang="cs-CZ" sz="6400" dirty="0" err="1" smtClean="0"/>
              <a:t>from</a:t>
            </a:r>
            <a:r>
              <a:rPr lang="cs-CZ" sz="6400" dirty="0" smtClean="0"/>
              <a:t>_</a:t>
            </a:r>
            <a:r>
              <a:rPr lang="cs-CZ" sz="6400" dirty="0" err="1" smtClean="0"/>
              <a:t>the</a:t>
            </a:r>
            <a:r>
              <a:rPr lang="cs-CZ" sz="6400" dirty="0" smtClean="0"/>
              <a:t>_</a:t>
            </a:r>
            <a:r>
              <a:rPr lang="cs-CZ" sz="6400" dirty="0" err="1" smtClean="0"/>
              <a:t>painted</a:t>
            </a:r>
            <a:r>
              <a:rPr lang="cs-CZ" sz="6400" dirty="0" smtClean="0"/>
              <a:t>_</a:t>
            </a:r>
            <a:r>
              <a:rPr lang="cs-CZ" sz="6400" dirty="0" err="1" smtClean="0"/>
              <a:t>walls</a:t>
            </a:r>
            <a:r>
              <a:rPr lang="cs-CZ" sz="6400" dirty="0" smtClean="0"/>
              <a:t>_</a:t>
            </a:r>
            <a:r>
              <a:rPr lang="cs-CZ" sz="6400" dirty="0" err="1" smtClean="0"/>
              <a:t>of</a:t>
            </a:r>
            <a:r>
              <a:rPr lang="cs-CZ" sz="6400" dirty="0" smtClean="0"/>
              <a:t>_</a:t>
            </a:r>
            <a:r>
              <a:rPr lang="cs-CZ" sz="6400" dirty="0" err="1" smtClean="0"/>
              <a:t>the</a:t>
            </a:r>
            <a:r>
              <a:rPr lang="cs-CZ" sz="6400" dirty="0" smtClean="0"/>
              <a:t>_</a:t>
            </a:r>
            <a:r>
              <a:rPr lang="cs-CZ" sz="6400" dirty="0" err="1" smtClean="0"/>
              <a:t>tomb</a:t>
            </a:r>
            <a:r>
              <a:rPr lang="cs-CZ" sz="6400" dirty="0" smtClean="0"/>
              <a:t>_</a:t>
            </a:r>
            <a:r>
              <a:rPr lang="cs-CZ" sz="6400" dirty="0" err="1" smtClean="0"/>
              <a:t>of</a:t>
            </a:r>
            <a:r>
              <a:rPr lang="cs-CZ" sz="6400" dirty="0" smtClean="0"/>
              <a:t>_</a:t>
            </a:r>
            <a:r>
              <a:rPr lang="cs-CZ" sz="6400" dirty="0" err="1" smtClean="0"/>
              <a:t>the</a:t>
            </a:r>
            <a:r>
              <a:rPr lang="cs-CZ" sz="6400" dirty="0" smtClean="0"/>
              <a:t>_</a:t>
            </a:r>
            <a:r>
              <a:rPr lang="cs-CZ" sz="6400" dirty="0" err="1" smtClean="0"/>
              <a:t>Augurs</a:t>
            </a:r>
            <a:r>
              <a:rPr lang="cs-CZ" sz="6400" dirty="0" smtClean="0"/>
              <a:t>_</a:t>
            </a:r>
            <a:r>
              <a:rPr lang="cs-CZ" sz="6400" dirty="0" err="1" smtClean="0"/>
              <a:t>at</a:t>
            </a:r>
            <a:r>
              <a:rPr lang="cs-CZ" sz="6400" dirty="0" smtClean="0"/>
              <a:t>_</a:t>
            </a:r>
            <a:r>
              <a:rPr lang="cs-CZ" sz="6400" dirty="0" err="1" smtClean="0"/>
              <a:t>Tarquinia</a:t>
            </a:r>
            <a:r>
              <a:rPr lang="cs-CZ" sz="6400" dirty="0" smtClean="0"/>
              <a:t>,_525-500_</a:t>
            </a:r>
            <a:r>
              <a:rPr lang="cs-CZ" sz="6400" dirty="0" err="1" smtClean="0"/>
              <a:t>BCE</a:t>
            </a:r>
            <a:r>
              <a:rPr lang="cs-CZ" sz="6400" dirty="0" smtClean="0"/>
              <a:t>,_</a:t>
            </a:r>
            <a:r>
              <a:rPr lang="cs-CZ" sz="6400" dirty="0" err="1" smtClean="0"/>
              <a:t>Etruscan.jpg</a:t>
            </a:r>
            <a:r>
              <a:rPr lang="cs-CZ" sz="6400" dirty="0" smtClean="0"/>
              <a:t>?</a:t>
            </a:r>
            <a:r>
              <a:rPr lang="cs-CZ" sz="6400" dirty="0" err="1" smtClean="0"/>
              <a:t>uselang</a:t>
            </a:r>
            <a:r>
              <a:rPr lang="cs-CZ" sz="6400" dirty="0" smtClean="0"/>
              <a:t>=</a:t>
            </a:r>
            <a:r>
              <a:rPr lang="cs-CZ" sz="6400" dirty="0" err="1" smtClean="0"/>
              <a:t>cs</a:t>
            </a:r>
            <a:endParaRPr lang="cs-CZ" sz="6400" dirty="0" smtClean="0"/>
          </a:p>
          <a:p>
            <a:r>
              <a:rPr lang="cs-CZ" sz="6400" dirty="0" err="1" smtClean="0"/>
              <a:t>SAUBER</a:t>
            </a:r>
            <a:r>
              <a:rPr lang="cs-CZ" sz="6400" dirty="0" smtClean="0"/>
              <a:t>, Wolfgang. </a:t>
            </a:r>
            <a:r>
              <a:rPr lang="cs-CZ" sz="6400" i="1" dirty="0" err="1" smtClean="0"/>
              <a:t>Wikimedia</a:t>
            </a:r>
            <a:r>
              <a:rPr lang="cs-CZ" sz="6400" i="1" dirty="0" smtClean="0"/>
              <a:t> </a:t>
            </a:r>
            <a:r>
              <a:rPr lang="cs-CZ" sz="6400" i="1" dirty="0" err="1" smtClean="0"/>
              <a:t>Commons</a:t>
            </a:r>
            <a:r>
              <a:rPr lang="cs-CZ" sz="6400" dirty="0" smtClean="0"/>
              <a:t> [online]. [cit. 10.11.2013]. Dostupný na WWW: http://</a:t>
            </a:r>
            <a:r>
              <a:rPr lang="cs-CZ" sz="6400" dirty="0" err="1" smtClean="0"/>
              <a:t>commons.wikimedia.org</a:t>
            </a:r>
            <a:r>
              <a:rPr lang="cs-CZ" sz="6400" dirty="0" smtClean="0"/>
              <a:t>/</a:t>
            </a:r>
            <a:r>
              <a:rPr lang="cs-CZ" sz="6400" dirty="0" err="1" smtClean="0"/>
              <a:t>wiki</a:t>
            </a:r>
            <a:r>
              <a:rPr lang="cs-CZ" sz="6400" dirty="0" smtClean="0"/>
              <a:t>/</a:t>
            </a:r>
            <a:r>
              <a:rPr lang="cs-CZ" sz="6400" dirty="0" err="1" smtClean="0"/>
              <a:t>File</a:t>
            </a:r>
            <a:r>
              <a:rPr lang="cs-CZ" sz="6400" dirty="0" smtClean="0"/>
              <a:t>:</a:t>
            </a:r>
            <a:r>
              <a:rPr lang="cs-CZ" sz="6400" dirty="0" err="1" smtClean="0"/>
              <a:t>Ny</a:t>
            </a:r>
            <a:r>
              <a:rPr lang="cs-CZ" sz="6400" dirty="0" smtClean="0"/>
              <a:t>_</a:t>
            </a:r>
            <a:r>
              <a:rPr lang="cs-CZ" sz="6400" dirty="0" err="1" smtClean="0"/>
              <a:t>Carlsberg</a:t>
            </a:r>
            <a:r>
              <a:rPr lang="cs-CZ" sz="6400" dirty="0" smtClean="0"/>
              <a:t>_</a:t>
            </a:r>
            <a:r>
              <a:rPr lang="cs-CZ" sz="6400" dirty="0" err="1" smtClean="0"/>
              <a:t>Glyptothek</a:t>
            </a:r>
            <a:r>
              <a:rPr lang="cs-CZ" sz="6400" dirty="0" smtClean="0"/>
              <a:t>_-_</a:t>
            </a:r>
            <a:r>
              <a:rPr lang="cs-CZ" sz="6400" dirty="0" err="1" smtClean="0"/>
              <a:t>Etruskischergrab</a:t>
            </a:r>
            <a:r>
              <a:rPr lang="cs-CZ" sz="6400" dirty="0" smtClean="0"/>
              <a:t>_</a:t>
            </a:r>
            <a:r>
              <a:rPr lang="cs-CZ" sz="6400" dirty="0" err="1" smtClean="0"/>
              <a:t>Wandmalerei.jpg</a:t>
            </a:r>
            <a:r>
              <a:rPr lang="cs-CZ" sz="6400" dirty="0" smtClean="0"/>
              <a:t>?</a:t>
            </a:r>
            <a:r>
              <a:rPr lang="cs-CZ" sz="6400" dirty="0" err="1" smtClean="0"/>
              <a:t>uselang</a:t>
            </a:r>
            <a:r>
              <a:rPr lang="cs-CZ" sz="6400" dirty="0" smtClean="0"/>
              <a:t>=</a:t>
            </a:r>
            <a:r>
              <a:rPr lang="cs-CZ" sz="6400" dirty="0" err="1" smtClean="0"/>
              <a:t>cs</a:t>
            </a:r>
            <a:endParaRPr lang="cs-CZ" sz="6400" dirty="0" smtClean="0"/>
          </a:p>
          <a:p>
            <a:pPr>
              <a:buNone/>
            </a:pPr>
            <a:r>
              <a:rPr lang="cs-CZ" sz="6400" dirty="0" smtClean="0"/>
              <a:t/>
            </a:r>
            <a:br>
              <a:rPr lang="cs-CZ" sz="6400" dirty="0" smtClean="0"/>
            </a:br>
            <a:r>
              <a:rPr lang="cs-CZ" sz="6400" dirty="0" smtClean="0"/>
              <a:t/>
            </a:r>
            <a:br>
              <a:rPr lang="cs-CZ" sz="6400" dirty="0" smtClean="0"/>
            </a:br>
            <a:r>
              <a:rPr lang="cs-CZ" sz="6400" dirty="0" smtClean="0"/>
              <a:t/>
            </a:r>
            <a:br>
              <a:rPr lang="cs-CZ" sz="6400" dirty="0" smtClean="0"/>
            </a:br>
            <a:r>
              <a:rPr lang="cs-CZ" sz="6400" dirty="0" smtClean="0"/>
              <a:t/>
            </a:r>
            <a:br>
              <a:rPr lang="cs-CZ" sz="6400" dirty="0" smtClean="0"/>
            </a:br>
            <a:r>
              <a:rPr lang="cs-CZ" sz="6400" dirty="0" smtClean="0"/>
              <a:t> </a:t>
            </a:r>
            <a:r>
              <a:rPr lang="cs-CZ" dirty="0" smtClean="0"/>
              <a:t/>
            </a:r>
            <a:br>
              <a:rPr lang="cs-CZ" dirty="0" smtClean="0"/>
            </a:br>
            <a:r>
              <a:rPr lang="cs-CZ" dirty="0" smtClean="0"/>
              <a:t> </a:t>
            </a:r>
            <a:br>
              <a:rPr lang="cs-CZ" dirty="0" smtClean="0"/>
            </a:br>
            <a:endParaRPr lang="cs-CZ"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a:xfrm>
            <a:off x="457200" y="1268760"/>
            <a:ext cx="8229600" cy="4857403"/>
          </a:xfrm>
        </p:spPr>
        <p:txBody>
          <a:bodyPr>
            <a:normAutofit fontScale="25000" lnSpcReduction="20000"/>
          </a:bodyPr>
          <a:lstStyle/>
          <a:p>
            <a:r>
              <a:rPr lang="cs-CZ" sz="6400" dirty="0" err="1" smtClean="0"/>
              <a:t>CHRISTIANO</a:t>
            </a:r>
            <a:r>
              <a:rPr lang="cs-CZ" sz="6400" dirty="0" smtClean="0"/>
              <a:t> 64. </a:t>
            </a:r>
            <a:r>
              <a:rPr lang="cs-CZ" sz="6400" i="1" dirty="0" err="1" smtClean="0"/>
              <a:t>Wikimedia</a:t>
            </a:r>
            <a:r>
              <a:rPr lang="cs-CZ" sz="6400" i="1" dirty="0" smtClean="0"/>
              <a:t> </a:t>
            </a:r>
            <a:r>
              <a:rPr lang="cs-CZ" sz="6400" i="1" dirty="0" err="1" smtClean="0"/>
              <a:t>Commons</a:t>
            </a:r>
            <a:r>
              <a:rPr lang="cs-CZ" sz="6400" dirty="0" smtClean="0"/>
              <a:t> [online]. [cit. 10.11.2013]. Dostupný na WWW: http://</a:t>
            </a:r>
            <a:r>
              <a:rPr lang="cs-CZ" sz="6400" dirty="0" err="1" smtClean="0"/>
              <a:t>commons.wikimedia.org</a:t>
            </a:r>
            <a:r>
              <a:rPr lang="cs-CZ" sz="6400" dirty="0" smtClean="0"/>
              <a:t>/</a:t>
            </a:r>
            <a:r>
              <a:rPr lang="cs-CZ" sz="6400" dirty="0" err="1" smtClean="0"/>
              <a:t>wiki</a:t>
            </a:r>
            <a:r>
              <a:rPr lang="cs-CZ" sz="6400" dirty="0" smtClean="0"/>
              <a:t>/</a:t>
            </a:r>
            <a:r>
              <a:rPr lang="cs-CZ" sz="6400" dirty="0" err="1" smtClean="0"/>
              <a:t>File</a:t>
            </a:r>
            <a:r>
              <a:rPr lang="cs-CZ" sz="6400" dirty="0" smtClean="0"/>
              <a:t>:Augusto_</a:t>
            </a:r>
            <a:r>
              <a:rPr lang="cs-CZ" sz="6400" dirty="0" err="1" smtClean="0"/>
              <a:t>30aC</a:t>
            </a:r>
            <a:r>
              <a:rPr lang="cs-CZ" sz="6400" dirty="0" smtClean="0"/>
              <a:t>_-_</a:t>
            </a:r>
            <a:r>
              <a:rPr lang="cs-CZ" sz="6400" dirty="0" err="1" smtClean="0"/>
              <a:t>6dC</a:t>
            </a:r>
            <a:r>
              <a:rPr lang="cs-CZ" sz="6400" dirty="0" smtClean="0"/>
              <a:t>_55%</a:t>
            </a:r>
            <a:r>
              <a:rPr lang="cs-CZ" sz="6400" dirty="0" err="1" smtClean="0"/>
              <a:t>25CS</a:t>
            </a:r>
            <a:r>
              <a:rPr lang="cs-CZ" sz="6400" dirty="0" smtClean="0"/>
              <a:t>_</a:t>
            </a:r>
            <a:r>
              <a:rPr lang="cs-CZ" sz="6400" dirty="0" err="1" smtClean="0"/>
              <a:t>jpg.JPG</a:t>
            </a:r>
            <a:r>
              <a:rPr lang="cs-CZ" sz="6400" dirty="0" smtClean="0"/>
              <a:t>?</a:t>
            </a:r>
            <a:r>
              <a:rPr lang="cs-CZ" sz="6400" dirty="0" err="1" smtClean="0"/>
              <a:t>uselang</a:t>
            </a:r>
            <a:r>
              <a:rPr lang="cs-CZ" sz="6400" dirty="0" smtClean="0"/>
              <a:t>=</a:t>
            </a:r>
            <a:r>
              <a:rPr lang="cs-CZ" sz="6400" dirty="0" err="1" smtClean="0"/>
              <a:t>cs</a:t>
            </a:r>
            <a:endParaRPr lang="cs-CZ" sz="6400" dirty="0" smtClean="0"/>
          </a:p>
          <a:p>
            <a:r>
              <a:rPr lang="cs-CZ" sz="6400" dirty="0" smtClean="0"/>
              <a:t>Pont </a:t>
            </a:r>
            <a:r>
              <a:rPr lang="cs-CZ" sz="6400" dirty="0" err="1" smtClean="0"/>
              <a:t>du</a:t>
            </a:r>
            <a:r>
              <a:rPr lang="cs-CZ" sz="6400" dirty="0" smtClean="0"/>
              <a:t> Gard – vlastní foto</a:t>
            </a:r>
          </a:p>
          <a:p>
            <a:r>
              <a:rPr lang="cs-CZ" sz="6400" dirty="0" err="1" smtClean="0"/>
              <a:t>DODO</a:t>
            </a:r>
            <a:r>
              <a:rPr lang="cs-CZ" sz="6400" dirty="0" smtClean="0"/>
              <a:t>; JITKA. </a:t>
            </a:r>
            <a:r>
              <a:rPr lang="cs-CZ" sz="6400" i="1" dirty="0" err="1" smtClean="0"/>
              <a:t>Wikimedia</a:t>
            </a:r>
            <a:r>
              <a:rPr lang="cs-CZ" sz="6400" i="1" dirty="0" smtClean="0"/>
              <a:t> </a:t>
            </a:r>
            <a:r>
              <a:rPr lang="cs-CZ" sz="6400" i="1" dirty="0" err="1" smtClean="0"/>
              <a:t>Commons</a:t>
            </a:r>
            <a:r>
              <a:rPr lang="cs-CZ" sz="6400" dirty="0" smtClean="0"/>
              <a:t> [online]. [cit. 10.11.2013]. Dostupný na WWW: http://</a:t>
            </a:r>
            <a:r>
              <a:rPr lang="cs-CZ" sz="6400" dirty="0" err="1" smtClean="0"/>
              <a:t>commons.wikimedia.org</a:t>
            </a:r>
            <a:r>
              <a:rPr lang="cs-CZ" sz="6400" dirty="0" smtClean="0"/>
              <a:t>/</a:t>
            </a:r>
            <a:r>
              <a:rPr lang="cs-CZ" sz="6400" dirty="0" err="1" smtClean="0"/>
              <a:t>wiki</a:t>
            </a:r>
            <a:r>
              <a:rPr lang="cs-CZ" sz="6400" dirty="0" smtClean="0"/>
              <a:t>/</a:t>
            </a:r>
            <a:r>
              <a:rPr lang="cs-CZ" sz="6400" dirty="0" err="1" smtClean="0"/>
              <a:t>File</a:t>
            </a:r>
            <a:r>
              <a:rPr lang="cs-CZ" sz="6400" dirty="0" smtClean="0"/>
              <a:t>:</a:t>
            </a:r>
            <a:r>
              <a:rPr lang="cs-CZ" sz="6400" dirty="0" err="1" smtClean="0"/>
              <a:t>Byzanc</a:t>
            </a:r>
            <a:r>
              <a:rPr lang="cs-CZ" sz="6400" dirty="0" smtClean="0"/>
              <a:t>-Justini%</a:t>
            </a:r>
            <a:r>
              <a:rPr lang="cs-CZ" sz="6400" dirty="0" err="1" smtClean="0"/>
              <a:t>C3</a:t>
            </a:r>
            <a:r>
              <a:rPr lang="cs-CZ" sz="6400" dirty="0" smtClean="0"/>
              <a:t>%</a:t>
            </a:r>
            <a:r>
              <a:rPr lang="cs-CZ" sz="6400" dirty="0" err="1" smtClean="0"/>
              <a:t>A1n.png</a:t>
            </a:r>
            <a:endParaRPr lang="cs-CZ" sz="6400" dirty="0" smtClean="0"/>
          </a:p>
          <a:p>
            <a:r>
              <a:rPr lang="cs-CZ" sz="6400" dirty="0" err="1" smtClean="0"/>
              <a:t>KILLINGZOE</a:t>
            </a:r>
            <a:r>
              <a:rPr lang="cs-CZ" sz="6400" dirty="0" smtClean="0"/>
              <a:t>. </a:t>
            </a:r>
            <a:r>
              <a:rPr lang="cs-CZ" sz="6400" i="1" dirty="0" err="1" smtClean="0"/>
              <a:t>Wikimedia</a:t>
            </a:r>
            <a:r>
              <a:rPr lang="cs-CZ" sz="6400" i="1" dirty="0" smtClean="0"/>
              <a:t> </a:t>
            </a:r>
            <a:r>
              <a:rPr lang="cs-CZ" sz="6400" i="1" dirty="0" err="1" smtClean="0"/>
              <a:t>Commons</a:t>
            </a:r>
            <a:r>
              <a:rPr lang="cs-CZ" sz="6400" dirty="0" smtClean="0"/>
              <a:t> [online]. [cit. 10.11.2013]. Dostupný na WWW: http://</a:t>
            </a:r>
            <a:r>
              <a:rPr lang="cs-CZ" sz="6400" dirty="0" err="1" smtClean="0"/>
              <a:t>upload.wikimedia.org</a:t>
            </a:r>
            <a:r>
              <a:rPr lang="cs-CZ" sz="6400" dirty="0" smtClean="0"/>
              <a:t>/</a:t>
            </a:r>
            <a:r>
              <a:rPr lang="cs-CZ" sz="6400" dirty="0" err="1" smtClean="0"/>
              <a:t>wikipedia</a:t>
            </a:r>
            <a:r>
              <a:rPr lang="cs-CZ" sz="6400" dirty="0" smtClean="0"/>
              <a:t>/</a:t>
            </a:r>
            <a:r>
              <a:rPr lang="cs-CZ" sz="6400" dirty="0" err="1" smtClean="0"/>
              <a:t>commons</a:t>
            </a:r>
            <a:r>
              <a:rPr lang="cs-CZ" sz="6400" dirty="0" smtClean="0"/>
              <a:t>/0/07/</a:t>
            </a:r>
            <a:r>
              <a:rPr lang="cs-CZ" sz="6400" dirty="0" err="1" smtClean="0"/>
              <a:t>Mappa</a:t>
            </a:r>
            <a:r>
              <a:rPr lang="cs-CZ" sz="6400" dirty="0" smtClean="0"/>
              <a:t>_</a:t>
            </a:r>
            <a:r>
              <a:rPr lang="cs-CZ" sz="6400" dirty="0" err="1" smtClean="0"/>
              <a:t>Impero</a:t>
            </a:r>
            <a:r>
              <a:rPr lang="cs-CZ" sz="6400" dirty="0" smtClean="0"/>
              <a:t>_Romano.</a:t>
            </a:r>
            <a:r>
              <a:rPr lang="cs-CZ" sz="6400" dirty="0" err="1" smtClean="0"/>
              <a:t>png</a:t>
            </a:r>
            <a:endParaRPr lang="cs-CZ" sz="6400" dirty="0" smtClean="0"/>
          </a:p>
          <a:p>
            <a:r>
              <a:rPr lang="en-US" sz="6400" dirty="0" err="1" smtClean="0"/>
              <a:t>KIŠEV</a:t>
            </a:r>
            <a:r>
              <a:rPr lang="en-US" sz="6400" dirty="0" smtClean="0"/>
              <a:t>, </a:t>
            </a:r>
            <a:r>
              <a:rPr lang="en-US" sz="6400" dirty="0" err="1" smtClean="0"/>
              <a:t>Ivajlo</a:t>
            </a:r>
            <a:r>
              <a:rPr lang="en-US" sz="6400" dirty="0" smtClean="0"/>
              <a:t>. </a:t>
            </a:r>
            <a:r>
              <a:rPr lang="en-US" sz="6400" i="1" dirty="0" smtClean="0"/>
              <a:t>Wikimedia Commons</a:t>
            </a:r>
            <a:r>
              <a:rPr lang="en-US" sz="6400" dirty="0" smtClean="0"/>
              <a:t> [online]. [cit. 10.11.2013]. </a:t>
            </a:r>
            <a:r>
              <a:rPr lang="en-US" sz="6400" dirty="0" err="1" smtClean="0"/>
              <a:t>Dostupný</a:t>
            </a:r>
            <a:r>
              <a:rPr lang="en-US" sz="6400" dirty="0" smtClean="0"/>
              <a:t> </a:t>
            </a:r>
            <a:r>
              <a:rPr lang="en-US" sz="6400" dirty="0" err="1" smtClean="0"/>
              <a:t>na</a:t>
            </a:r>
            <a:r>
              <a:rPr lang="en-US" sz="6400" dirty="0" smtClean="0"/>
              <a:t> WWW: </a:t>
            </a:r>
            <a:r>
              <a:rPr lang="en-US" sz="6400" dirty="0" err="1" smtClean="0"/>
              <a:t>http://commons.wikimedia.org/wiki/File:Pantheon_Rome.JPG</a:t>
            </a:r>
            <a:endParaRPr lang="en-US" sz="6400" dirty="0" smtClean="0"/>
          </a:p>
          <a:p>
            <a:r>
              <a:rPr lang="cs-CZ" sz="6400" dirty="0" smtClean="0"/>
              <a:t>NEZJIŠTĚN. </a:t>
            </a:r>
            <a:r>
              <a:rPr lang="cs-CZ" sz="6400" i="1" dirty="0" err="1" smtClean="0"/>
              <a:t>Wikipedia</a:t>
            </a:r>
            <a:r>
              <a:rPr lang="cs-CZ" sz="6400" i="1" dirty="0" smtClean="0"/>
              <a:t>, </a:t>
            </a:r>
            <a:r>
              <a:rPr lang="cs-CZ" sz="6400" i="1" dirty="0" err="1" smtClean="0"/>
              <a:t>the</a:t>
            </a:r>
            <a:r>
              <a:rPr lang="cs-CZ" sz="6400" i="1" dirty="0" smtClean="0"/>
              <a:t> free </a:t>
            </a:r>
            <a:r>
              <a:rPr lang="cs-CZ" sz="6400" i="1" dirty="0" err="1" smtClean="0"/>
              <a:t>encyclopedia</a:t>
            </a:r>
            <a:r>
              <a:rPr lang="cs-CZ" sz="6400" dirty="0" smtClean="0"/>
              <a:t> [online]. [cit. 10.11.2013]. Dostupný na WWW: http://</a:t>
            </a:r>
            <a:r>
              <a:rPr lang="cs-CZ" sz="6400" dirty="0" err="1" smtClean="0"/>
              <a:t>cs.wikipedia.org</a:t>
            </a:r>
            <a:r>
              <a:rPr lang="cs-CZ" sz="6400" dirty="0" smtClean="0"/>
              <a:t>/</a:t>
            </a:r>
            <a:r>
              <a:rPr lang="cs-CZ" sz="6400" dirty="0" err="1" smtClean="0"/>
              <a:t>wiki</a:t>
            </a:r>
            <a:r>
              <a:rPr lang="cs-CZ" sz="6400" dirty="0" smtClean="0"/>
              <a:t>/Pantheon</a:t>
            </a:r>
          </a:p>
          <a:p>
            <a:r>
              <a:rPr lang="en-US" sz="6400" dirty="0" err="1" smtClean="0"/>
              <a:t>MAILFAIT</a:t>
            </a:r>
            <a:r>
              <a:rPr lang="en-US" sz="6400" dirty="0" smtClean="0"/>
              <a:t>, Nicolas. </a:t>
            </a:r>
            <a:r>
              <a:rPr lang="en-US" sz="6400" i="1" dirty="0" smtClean="0"/>
              <a:t>Wikimedia Commons</a:t>
            </a:r>
            <a:r>
              <a:rPr lang="en-US" sz="6400" dirty="0" smtClean="0"/>
              <a:t> [online]. [cit. 10.11.2013]. </a:t>
            </a:r>
            <a:r>
              <a:rPr lang="en-US" sz="6400" dirty="0" err="1" smtClean="0"/>
              <a:t>Dostupný</a:t>
            </a:r>
            <a:r>
              <a:rPr lang="en-US" sz="6400" dirty="0" smtClean="0"/>
              <a:t> </a:t>
            </a:r>
            <a:r>
              <a:rPr lang="en-US" sz="6400" dirty="0" err="1" smtClean="0"/>
              <a:t>na</a:t>
            </a:r>
            <a:r>
              <a:rPr lang="en-US" sz="6400" dirty="0" smtClean="0"/>
              <a:t> WWW: http://commons.wikimedia.org/wiki/File:Pantheon_rome.interior.jpg</a:t>
            </a:r>
          </a:p>
          <a:p>
            <a:r>
              <a:rPr lang="cs-CZ" sz="6400" dirty="0" smtClean="0"/>
              <a:t>M. </a:t>
            </a:r>
            <a:r>
              <a:rPr lang="cs-CZ" sz="6400" dirty="0" err="1" smtClean="0"/>
              <a:t>FROM</a:t>
            </a:r>
            <a:r>
              <a:rPr lang="cs-CZ" sz="6400" dirty="0" smtClean="0"/>
              <a:t> ROME, </a:t>
            </a:r>
            <a:r>
              <a:rPr lang="cs-CZ" sz="6400" dirty="0" err="1" smtClean="0"/>
              <a:t>Anthony</a:t>
            </a:r>
            <a:r>
              <a:rPr lang="cs-CZ" sz="6400" dirty="0" smtClean="0"/>
              <a:t>. </a:t>
            </a:r>
            <a:r>
              <a:rPr lang="cs-CZ" sz="6400" i="1" dirty="0" err="1" smtClean="0"/>
              <a:t>Wikimedia</a:t>
            </a:r>
            <a:r>
              <a:rPr lang="cs-CZ" sz="6400" i="1" dirty="0" smtClean="0"/>
              <a:t> </a:t>
            </a:r>
            <a:r>
              <a:rPr lang="cs-CZ" sz="6400" i="1" dirty="0" err="1" smtClean="0"/>
              <a:t>Commons</a:t>
            </a:r>
            <a:r>
              <a:rPr lang="cs-CZ" sz="6400" dirty="0" smtClean="0"/>
              <a:t> [online]. [cit. 10.11.2013]. Dostupný na WWW: http://</a:t>
            </a:r>
            <a:r>
              <a:rPr lang="cs-CZ" sz="6400" dirty="0" err="1" smtClean="0"/>
              <a:t>upload.wikimedia.org</a:t>
            </a:r>
            <a:r>
              <a:rPr lang="cs-CZ" sz="6400" dirty="0" smtClean="0"/>
              <a:t>/</a:t>
            </a:r>
            <a:r>
              <a:rPr lang="cs-CZ" sz="6400" dirty="0" err="1" smtClean="0"/>
              <a:t>wikipedia</a:t>
            </a:r>
            <a:r>
              <a:rPr lang="cs-CZ" sz="6400" dirty="0" smtClean="0"/>
              <a:t>/</a:t>
            </a:r>
            <a:r>
              <a:rPr lang="cs-CZ" sz="6400" dirty="0" err="1" smtClean="0"/>
              <a:t>commons</a:t>
            </a:r>
            <a:r>
              <a:rPr lang="cs-CZ" sz="6400" dirty="0" smtClean="0"/>
              <a:t>/e/</a:t>
            </a:r>
            <a:r>
              <a:rPr lang="cs-CZ" sz="6400" dirty="0" err="1" smtClean="0"/>
              <a:t>ee</a:t>
            </a:r>
            <a:r>
              <a:rPr lang="cs-CZ" sz="6400" dirty="0" smtClean="0"/>
              <a:t>/Temple_</a:t>
            </a:r>
            <a:r>
              <a:rPr lang="cs-CZ" sz="6400" dirty="0" err="1" smtClean="0"/>
              <a:t>of</a:t>
            </a:r>
            <a:r>
              <a:rPr lang="cs-CZ" sz="6400" dirty="0" smtClean="0"/>
              <a:t>_</a:t>
            </a:r>
            <a:r>
              <a:rPr lang="cs-CZ" sz="6400" dirty="0" err="1" smtClean="0"/>
              <a:t>portunus</a:t>
            </a:r>
            <a:r>
              <a:rPr lang="cs-CZ" sz="6400" dirty="0" smtClean="0"/>
              <a:t>_front.</a:t>
            </a:r>
            <a:r>
              <a:rPr lang="cs-CZ" sz="6400" dirty="0" err="1" smtClean="0"/>
              <a:t>jpg</a:t>
            </a:r>
            <a:r>
              <a:rPr lang="cs-CZ" sz="6400" dirty="0" smtClean="0"/>
              <a:t>?</a:t>
            </a:r>
            <a:r>
              <a:rPr lang="cs-CZ" sz="6400" dirty="0" err="1" smtClean="0"/>
              <a:t>uselang</a:t>
            </a:r>
            <a:r>
              <a:rPr lang="cs-CZ" sz="6400" dirty="0" smtClean="0"/>
              <a:t>=</a:t>
            </a:r>
            <a:r>
              <a:rPr lang="cs-CZ" sz="6400" dirty="0" err="1" smtClean="0"/>
              <a:t>cs</a:t>
            </a:r>
            <a:endParaRPr lang="cs-CZ" sz="6400" dirty="0" smtClean="0"/>
          </a:p>
          <a:p>
            <a:r>
              <a:rPr lang="cs-CZ" sz="6400" dirty="0" smtClean="0"/>
              <a:t>NEZJIŠTĚN. </a:t>
            </a:r>
            <a:r>
              <a:rPr lang="cs-CZ" sz="6400" i="1" dirty="0" err="1" smtClean="0"/>
              <a:t>Wikimedia</a:t>
            </a:r>
            <a:r>
              <a:rPr lang="cs-CZ" sz="6400" i="1" dirty="0" smtClean="0"/>
              <a:t> </a:t>
            </a:r>
            <a:r>
              <a:rPr lang="cs-CZ" sz="6400" i="1" dirty="0" err="1" smtClean="0"/>
              <a:t>Commons</a:t>
            </a:r>
            <a:r>
              <a:rPr lang="cs-CZ" sz="6400" dirty="0" smtClean="0"/>
              <a:t> [online]. [cit. 10.11.2013]. Dostupný na WWW: http://</a:t>
            </a:r>
            <a:r>
              <a:rPr lang="cs-CZ" sz="6400" dirty="0" err="1" smtClean="0"/>
              <a:t>upload.wikimedia.org</a:t>
            </a:r>
            <a:r>
              <a:rPr lang="cs-CZ" sz="6400" dirty="0" smtClean="0"/>
              <a:t>/</a:t>
            </a:r>
            <a:r>
              <a:rPr lang="cs-CZ" sz="6400" dirty="0" err="1" smtClean="0"/>
              <a:t>wikipedia</a:t>
            </a:r>
            <a:r>
              <a:rPr lang="cs-CZ" sz="6400" dirty="0" smtClean="0"/>
              <a:t>/</a:t>
            </a:r>
            <a:r>
              <a:rPr lang="cs-CZ" sz="6400" dirty="0" err="1" smtClean="0"/>
              <a:t>commons</a:t>
            </a:r>
            <a:r>
              <a:rPr lang="cs-CZ" sz="6400" dirty="0" smtClean="0"/>
              <a:t>/2/25/Temple_</a:t>
            </a:r>
            <a:r>
              <a:rPr lang="cs-CZ" sz="6400" dirty="0" err="1" smtClean="0"/>
              <a:t>of</a:t>
            </a:r>
            <a:r>
              <a:rPr lang="cs-CZ" sz="6400" dirty="0" smtClean="0"/>
              <a:t>_vesta.</a:t>
            </a:r>
            <a:r>
              <a:rPr lang="cs-CZ" sz="6400" dirty="0" err="1" smtClean="0"/>
              <a:t>jpg</a:t>
            </a:r>
            <a:r>
              <a:rPr lang="cs-CZ" sz="6400" dirty="0" smtClean="0"/>
              <a:t>?</a:t>
            </a:r>
            <a:r>
              <a:rPr lang="cs-CZ" sz="6400" dirty="0" err="1" smtClean="0"/>
              <a:t>uselang</a:t>
            </a:r>
            <a:r>
              <a:rPr lang="cs-CZ" sz="6400" dirty="0" smtClean="0"/>
              <a:t>=</a:t>
            </a:r>
            <a:r>
              <a:rPr lang="cs-CZ" sz="6400" dirty="0" err="1" smtClean="0"/>
              <a:t>cs</a:t>
            </a:r>
            <a:endParaRPr lang="cs-CZ" sz="6400" dirty="0" smtClean="0"/>
          </a:p>
          <a:p>
            <a:r>
              <a:rPr lang="en-US" sz="6400" dirty="0" smtClean="0"/>
              <a:t>ALEXANDER Z.. </a:t>
            </a:r>
            <a:r>
              <a:rPr lang="en-US" sz="6400" i="1" dirty="0" smtClean="0"/>
              <a:t>Wikimedia Commons</a:t>
            </a:r>
            <a:r>
              <a:rPr lang="en-US" sz="6400" dirty="0" smtClean="0"/>
              <a:t> [online]. [cit. 10.11.2013]. </a:t>
            </a:r>
            <a:r>
              <a:rPr lang="en-US" sz="6400" dirty="0" err="1" smtClean="0"/>
              <a:t>Dostupný</a:t>
            </a:r>
            <a:r>
              <a:rPr lang="en-US" sz="6400" dirty="0" smtClean="0"/>
              <a:t> </a:t>
            </a:r>
            <a:r>
              <a:rPr lang="en-US" sz="6400" dirty="0" err="1" smtClean="0"/>
              <a:t>na</a:t>
            </a:r>
            <a:r>
              <a:rPr lang="en-US" sz="6400" dirty="0" smtClean="0"/>
              <a:t> WWW: http://upload.wikimedia.org/wikipedia/commons/2/20/Rome%2C_Forum_Romanum%2C_Basilica_of_Maxentius.jpg</a:t>
            </a:r>
          </a:p>
          <a:p>
            <a:pPr>
              <a:buNone/>
            </a:pPr>
            <a:r>
              <a:rPr lang="en-US" sz="6400" dirty="0" smtClean="0"/>
              <a:t/>
            </a:r>
            <a:br>
              <a:rPr lang="en-US" sz="6400" dirty="0" smtClean="0"/>
            </a:br>
            <a:r>
              <a:rPr lang="cs-CZ" sz="6400" dirty="0" smtClean="0"/>
              <a:t/>
            </a:r>
            <a:br>
              <a:rPr lang="cs-CZ" sz="6400" dirty="0" smtClean="0"/>
            </a:br>
            <a:r>
              <a:rPr lang="cs-CZ" sz="6400" dirty="0" smtClean="0"/>
              <a:t> </a:t>
            </a:r>
            <a:r>
              <a:rPr lang="cs-CZ" sz="5600" dirty="0" smtClean="0"/>
              <a:t/>
            </a:r>
            <a:br>
              <a:rPr lang="cs-CZ" sz="5600" dirty="0" smtClean="0"/>
            </a:br>
            <a:r>
              <a:rPr lang="cs-CZ" sz="5600" dirty="0" smtClean="0"/>
              <a:t> </a:t>
            </a:r>
            <a:r>
              <a:rPr lang="en-US" dirty="0" smtClean="0"/>
              <a:t/>
            </a:r>
            <a:br>
              <a:rPr lang="en-US" dirty="0" smtClean="0"/>
            </a:br>
            <a:r>
              <a:rPr lang="cs-CZ" dirty="0" smtClean="0"/>
              <a:t/>
            </a:r>
            <a:br>
              <a:rPr lang="cs-CZ" dirty="0" smtClean="0"/>
            </a:br>
            <a:r>
              <a:rPr lang="en-US" dirty="0" smtClean="0"/>
              <a:t/>
            </a:r>
            <a:br>
              <a:rPr lang="en-US" dirty="0" smtClean="0"/>
            </a:br>
            <a:r>
              <a:rPr lang="cs-CZ" dirty="0" smtClean="0"/>
              <a:t/>
            </a:r>
            <a:br>
              <a:rPr lang="cs-CZ" dirty="0" smtClean="0"/>
            </a:br>
            <a:r>
              <a:rPr lang="cs-CZ" dirty="0" smtClean="0"/>
              <a:t/>
            </a:r>
            <a:br>
              <a:rPr lang="cs-CZ" dirty="0" smtClean="0"/>
            </a:br>
            <a:r>
              <a:rPr lang="cs-CZ" dirty="0" smtClean="0"/>
              <a:t/>
            </a:r>
            <a:br>
              <a:rPr lang="cs-CZ" dirty="0" smtClean="0"/>
            </a:br>
            <a:endParaRPr lang="cs-CZ"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a:xfrm>
            <a:off x="467544" y="1628800"/>
            <a:ext cx="8229600" cy="5040560"/>
          </a:xfrm>
        </p:spPr>
        <p:txBody>
          <a:bodyPr>
            <a:noAutofit/>
          </a:bodyPr>
          <a:lstStyle/>
          <a:p>
            <a:r>
              <a:rPr lang="cs-CZ" sz="1600" dirty="0" err="1" smtClean="0"/>
              <a:t>Arles</a:t>
            </a:r>
            <a:r>
              <a:rPr lang="cs-CZ" sz="1600" dirty="0" smtClean="0"/>
              <a:t> – amfiteátr – vlastní foto – archiv autorky</a:t>
            </a:r>
          </a:p>
          <a:p>
            <a:r>
              <a:rPr lang="cs-CZ" sz="1600" dirty="0" err="1" smtClean="0"/>
              <a:t>Nimes</a:t>
            </a:r>
            <a:r>
              <a:rPr lang="cs-CZ" sz="1600" dirty="0" smtClean="0"/>
              <a:t> – amfiteátr – vlastní foto – archiv autorky</a:t>
            </a:r>
          </a:p>
          <a:p>
            <a:r>
              <a:rPr lang="cs-CZ" sz="1600" dirty="0" err="1" smtClean="0"/>
              <a:t>ZIELINSKI</a:t>
            </a:r>
            <a:r>
              <a:rPr lang="cs-CZ" sz="1600" dirty="0" smtClean="0"/>
              <a:t>, </a:t>
            </a:r>
            <a:r>
              <a:rPr lang="cs-CZ" sz="1600" dirty="0" err="1" smtClean="0"/>
              <a:t>Konrad</a:t>
            </a:r>
            <a:r>
              <a:rPr lang="cs-CZ" sz="1600" dirty="0" smtClean="0"/>
              <a:t>. </a:t>
            </a:r>
            <a:r>
              <a:rPr lang="cs-CZ" sz="1600" i="1" dirty="0" err="1" smtClean="0"/>
              <a:t>Wikimedia</a:t>
            </a:r>
            <a:r>
              <a:rPr lang="cs-CZ" sz="1600" i="1" dirty="0" smtClean="0"/>
              <a:t> </a:t>
            </a:r>
            <a:r>
              <a:rPr lang="cs-CZ" sz="1600" i="1" dirty="0" err="1" smtClean="0"/>
              <a:t>Commons</a:t>
            </a:r>
            <a:r>
              <a:rPr lang="cs-CZ" sz="1600" dirty="0" smtClean="0"/>
              <a:t> [online]. [cit. 10.11.2013]. Dostupný na WWW: http://</a:t>
            </a:r>
            <a:r>
              <a:rPr lang="cs-CZ" sz="1600" dirty="0" err="1" smtClean="0"/>
              <a:t>commons.wikimedia.org</a:t>
            </a:r>
            <a:r>
              <a:rPr lang="cs-CZ" sz="1600" dirty="0" smtClean="0"/>
              <a:t>/</a:t>
            </a:r>
            <a:r>
              <a:rPr lang="cs-CZ" sz="1600" dirty="0" err="1" smtClean="0"/>
              <a:t>wiki</a:t>
            </a:r>
            <a:r>
              <a:rPr lang="cs-CZ" sz="1600" dirty="0" smtClean="0"/>
              <a:t>/</a:t>
            </a:r>
            <a:r>
              <a:rPr lang="cs-CZ" sz="1600" dirty="0" err="1" smtClean="0"/>
              <a:t>File</a:t>
            </a:r>
            <a:r>
              <a:rPr lang="cs-CZ" sz="1600" dirty="0" smtClean="0"/>
              <a:t>:</a:t>
            </a:r>
            <a:r>
              <a:rPr lang="cs-CZ" sz="1600" dirty="0" err="1" smtClean="0"/>
              <a:t>Colosseum</a:t>
            </a:r>
            <a:r>
              <a:rPr lang="cs-CZ" sz="1600" dirty="0" smtClean="0"/>
              <a:t>-</a:t>
            </a:r>
            <a:r>
              <a:rPr lang="cs-CZ" sz="1600" dirty="0" err="1" smtClean="0"/>
              <a:t>panoramic.view.jpg</a:t>
            </a:r>
            <a:r>
              <a:rPr lang="cs-CZ" sz="1600" dirty="0" smtClean="0"/>
              <a:t>?</a:t>
            </a:r>
            <a:r>
              <a:rPr lang="cs-CZ" sz="1600" dirty="0" err="1" smtClean="0"/>
              <a:t>uselang</a:t>
            </a:r>
            <a:r>
              <a:rPr lang="cs-CZ" sz="1600" dirty="0" smtClean="0"/>
              <a:t>=</a:t>
            </a:r>
            <a:r>
              <a:rPr lang="cs-CZ" sz="1600" dirty="0" err="1" smtClean="0"/>
              <a:t>cs</a:t>
            </a:r>
            <a:endParaRPr lang="cs-CZ" sz="1600" dirty="0" smtClean="0"/>
          </a:p>
          <a:p>
            <a:r>
              <a:rPr lang="cs-CZ" sz="1600" dirty="0" smtClean="0"/>
              <a:t>J, Karel. </a:t>
            </a:r>
            <a:r>
              <a:rPr lang="cs-CZ" sz="1600" i="1" dirty="0" err="1" smtClean="0"/>
              <a:t>Wikimedia</a:t>
            </a:r>
            <a:r>
              <a:rPr lang="cs-CZ" sz="1600" i="1" dirty="0" smtClean="0"/>
              <a:t> </a:t>
            </a:r>
            <a:r>
              <a:rPr lang="cs-CZ" sz="1600" i="1" dirty="0" err="1" smtClean="0"/>
              <a:t>Commons</a:t>
            </a:r>
            <a:r>
              <a:rPr lang="cs-CZ" sz="1600" dirty="0" smtClean="0"/>
              <a:t> [online]. [cit. 10.11.2013]. Dostupný na WWW: </a:t>
            </a:r>
            <a:r>
              <a:rPr lang="cs-CZ" sz="1600" dirty="0" smtClean="0">
                <a:hlinkClick r:id="rId2"/>
              </a:rPr>
              <a:t>http://</a:t>
            </a:r>
            <a:r>
              <a:rPr lang="cs-CZ" sz="1600" dirty="0" err="1" smtClean="0">
                <a:hlinkClick r:id="rId2"/>
              </a:rPr>
              <a:t>commons.wikimedia.org</a:t>
            </a:r>
            <a:r>
              <a:rPr lang="cs-CZ" sz="1600" dirty="0" smtClean="0">
                <a:hlinkClick r:id="rId2"/>
              </a:rPr>
              <a:t>/</a:t>
            </a:r>
            <a:r>
              <a:rPr lang="cs-CZ" sz="1600" dirty="0" err="1" smtClean="0">
                <a:hlinkClick r:id="rId2"/>
              </a:rPr>
              <a:t>wiki</a:t>
            </a:r>
            <a:r>
              <a:rPr lang="cs-CZ" sz="1600" dirty="0" smtClean="0">
                <a:hlinkClick r:id="rId2"/>
              </a:rPr>
              <a:t>/</a:t>
            </a:r>
            <a:r>
              <a:rPr lang="cs-CZ" sz="1600" dirty="0" err="1" smtClean="0">
                <a:hlinkClick r:id="rId2"/>
              </a:rPr>
              <a:t>File</a:t>
            </a:r>
            <a:r>
              <a:rPr lang="cs-CZ" sz="1600" dirty="0" smtClean="0">
                <a:hlinkClick r:id="rId2"/>
              </a:rPr>
              <a:t>:</a:t>
            </a:r>
            <a:r>
              <a:rPr lang="cs-CZ" sz="1600" dirty="0" err="1" smtClean="0">
                <a:hlinkClick r:id="rId2"/>
              </a:rPr>
              <a:t>Colosseum</a:t>
            </a:r>
            <a:r>
              <a:rPr lang="cs-CZ" sz="1600" dirty="0" smtClean="0">
                <a:hlinkClick r:id="rId2"/>
              </a:rPr>
              <a:t>_Roma_2011_</a:t>
            </a:r>
            <a:r>
              <a:rPr lang="cs-CZ" sz="1600" dirty="0" err="1" smtClean="0">
                <a:hlinkClick r:id="rId2"/>
              </a:rPr>
              <a:t>8.jpg</a:t>
            </a:r>
            <a:r>
              <a:rPr lang="cs-CZ" sz="1600" dirty="0" smtClean="0">
                <a:hlinkClick r:id="rId2"/>
              </a:rPr>
              <a:t>?</a:t>
            </a:r>
            <a:r>
              <a:rPr lang="cs-CZ" sz="1600" dirty="0" err="1" smtClean="0">
                <a:hlinkClick r:id="rId2"/>
              </a:rPr>
              <a:t>uselang</a:t>
            </a:r>
            <a:r>
              <a:rPr lang="cs-CZ" sz="1600" dirty="0" smtClean="0">
                <a:hlinkClick r:id="rId2"/>
              </a:rPr>
              <a:t>=</a:t>
            </a:r>
            <a:r>
              <a:rPr lang="cs-CZ" sz="1600" dirty="0" err="1" smtClean="0">
                <a:hlinkClick r:id="rId2"/>
              </a:rPr>
              <a:t>cs</a:t>
            </a:r>
            <a:endParaRPr lang="cs-CZ" sz="1600" dirty="0" smtClean="0"/>
          </a:p>
          <a:p>
            <a:r>
              <a:rPr lang="cs-CZ" sz="1600" dirty="0" err="1" smtClean="0"/>
              <a:t>BEER</a:t>
            </a:r>
            <a:r>
              <a:rPr lang="cs-CZ" sz="1600" dirty="0" smtClean="0"/>
              <a:t>, </a:t>
            </a:r>
            <a:r>
              <a:rPr lang="cs-CZ" sz="1600" dirty="0" err="1" smtClean="0"/>
              <a:t>Scuba</a:t>
            </a:r>
            <a:r>
              <a:rPr lang="cs-CZ" sz="1600" dirty="0" smtClean="0"/>
              <a:t>. </a:t>
            </a:r>
            <a:r>
              <a:rPr lang="cs-CZ" sz="1600" i="1" dirty="0" err="1" smtClean="0"/>
              <a:t>Wikipedia</a:t>
            </a:r>
            <a:r>
              <a:rPr lang="cs-CZ" sz="1600" i="1" dirty="0" smtClean="0"/>
              <a:t>, </a:t>
            </a:r>
            <a:r>
              <a:rPr lang="cs-CZ" sz="1600" i="1" dirty="0" err="1" smtClean="0"/>
              <a:t>the</a:t>
            </a:r>
            <a:r>
              <a:rPr lang="cs-CZ" sz="1600" i="1" dirty="0" smtClean="0"/>
              <a:t> free </a:t>
            </a:r>
            <a:r>
              <a:rPr lang="cs-CZ" sz="1600" i="1" dirty="0" err="1" smtClean="0"/>
              <a:t>encyclopedia</a:t>
            </a:r>
            <a:r>
              <a:rPr lang="cs-CZ" sz="1600" dirty="0" smtClean="0"/>
              <a:t> [online]. [cit. 10.11.2013]. Dostupný na WWW: http://</a:t>
            </a:r>
            <a:r>
              <a:rPr lang="cs-CZ" sz="1600" dirty="0" err="1" smtClean="0"/>
              <a:t>cs.wikipedia.org</a:t>
            </a:r>
            <a:r>
              <a:rPr lang="cs-CZ" sz="1600" dirty="0" smtClean="0"/>
              <a:t>/</a:t>
            </a:r>
            <a:r>
              <a:rPr lang="cs-CZ" sz="1600" dirty="0" err="1" smtClean="0"/>
              <a:t>wiki</a:t>
            </a:r>
            <a:r>
              <a:rPr lang="cs-CZ" sz="1600" dirty="0" smtClean="0"/>
              <a:t>/Soubor:</a:t>
            </a:r>
            <a:r>
              <a:rPr lang="cs-CZ" sz="1600" dirty="0" err="1" smtClean="0"/>
              <a:t>Colosseo</a:t>
            </a:r>
            <a:r>
              <a:rPr lang="cs-CZ" sz="1600" dirty="0" smtClean="0"/>
              <a:t>_-_</a:t>
            </a:r>
            <a:r>
              <a:rPr lang="cs-CZ" sz="1600" dirty="0" err="1" smtClean="0"/>
              <a:t>panoramica</a:t>
            </a:r>
            <a:r>
              <a:rPr lang="cs-CZ" sz="1600" dirty="0" smtClean="0"/>
              <a:t>_-_</a:t>
            </a:r>
            <a:r>
              <a:rPr lang="cs-CZ" sz="1600" dirty="0" err="1" smtClean="0"/>
              <a:t>Scuba</a:t>
            </a:r>
            <a:r>
              <a:rPr lang="cs-CZ" sz="1600" dirty="0" smtClean="0"/>
              <a:t>_</a:t>
            </a:r>
            <a:r>
              <a:rPr lang="cs-CZ" sz="1600" dirty="0" err="1" smtClean="0"/>
              <a:t>Beer.jpg</a:t>
            </a:r>
            <a:endParaRPr lang="cs-CZ" sz="1600" dirty="0" smtClean="0"/>
          </a:p>
          <a:p>
            <a:r>
              <a:rPr lang="cs-CZ" sz="1600" dirty="0" smtClean="0"/>
              <a:t>WERNER, Berthold. </a:t>
            </a:r>
            <a:r>
              <a:rPr lang="cs-CZ" sz="1600" i="1" dirty="0" err="1" smtClean="0"/>
              <a:t>Wikimedia</a:t>
            </a:r>
            <a:r>
              <a:rPr lang="cs-CZ" sz="1600" i="1" dirty="0" smtClean="0"/>
              <a:t> </a:t>
            </a:r>
            <a:r>
              <a:rPr lang="cs-CZ" sz="1600" i="1" dirty="0" err="1" smtClean="0"/>
              <a:t>Commons</a:t>
            </a:r>
            <a:r>
              <a:rPr lang="cs-CZ" sz="1600" dirty="0" smtClean="0"/>
              <a:t> [online]. [cit. 10.11.2013]. Dostupný na WWW: </a:t>
            </a:r>
            <a:r>
              <a:rPr lang="cs-CZ" sz="1600" dirty="0" smtClean="0">
                <a:hlinkClick r:id="rId3"/>
              </a:rPr>
              <a:t>http://</a:t>
            </a:r>
            <a:r>
              <a:rPr lang="cs-CZ" sz="1600" dirty="0" err="1" smtClean="0">
                <a:hlinkClick r:id="rId3"/>
              </a:rPr>
              <a:t>commons.wikimedia.org</a:t>
            </a:r>
            <a:r>
              <a:rPr lang="cs-CZ" sz="1600" dirty="0" smtClean="0">
                <a:hlinkClick r:id="rId3"/>
              </a:rPr>
              <a:t>/</a:t>
            </a:r>
            <a:r>
              <a:rPr lang="cs-CZ" sz="1600" dirty="0" err="1" smtClean="0">
                <a:hlinkClick r:id="rId3"/>
              </a:rPr>
              <a:t>wiki</a:t>
            </a:r>
            <a:r>
              <a:rPr lang="cs-CZ" sz="1600" dirty="0" smtClean="0">
                <a:hlinkClick r:id="rId3"/>
              </a:rPr>
              <a:t>/</a:t>
            </a:r>
            <a:r>
              <a:rPr lang="cs-CZ" sz="1600" dirty="0" err="1" smtClean="0">
                <a:hlinkClick r:id="rId3"/>
              </a:rPr>
              <a:t>File</a:t>
            </a:r>
            <a:r>
              <a:rPr lang="cs-CZ" sz="1600" dirty="0" smtClean="0">
                <a:hlinkClick r:id="rId3"/>
              </a:rPr>
              <a:t>:</a:t>
            </a:r>
            <a:r>
              <a:rPr lang="cs-CZ" sz="1600" dirty="0" err="1" smtClean="0">
                <a:hlinkClick r:id="rId3"/>
              </a:rPr>
              <a:t>Trier</a:t>
            </a:r>
            <a:r>
              <a:rPr lang="cs-CZ" sz="1600" dirty="0" smtClean="0">
                <a:hlinkClick r:id="rId3"/>
              </a:rPr>
              <a:t>_</a:t>
            </a:r>
            <a:r>
              <a:rPr lang="cs-CZ" sz="1600" dirty="0" err="1" smtClean="0">
                <a:hlinkClick r:id="rId3"/>
              </a:rPr>
              <a:t>Kaiserthermen</a:t>
            </a:r>
            <a:r>
              <a:rPr lang="cs-CZ" sz="1600" dirty="0" smtClean="0">
                <a:hlinkClick r:id="rId3"/>
              </a:rPr>
              <a:t>_</a:t>
            </a:r>
            <a:r>
              <a:rPr lang="cs-CZ" sz="1600" dirty="0" err="1" smtClean="0">
                <a:hlinkClick r:id="rId3"/>
              </a:rPr>
              <a:t>BW</a:t>
            </a:r>
            <a:r>
              <a:rPr lang="cs-CZ" sz="1600" dirty="0" smtClean="0">
                <a:hlinkClick r:id="rId3"/>
              </a:rPr>
              <a:t>_</a:t>
            </a:r>
            <a:r>
              <a:rPr lang="cs-CZ" sz="1600" dirty="0" err="1" smtClean="0">
                <a:hlinkClick r:id="rId3"/>
              </a:rPr>
              <a:t>4.JPG</a:t>
            </a:r>
            <a:r>
              <a:rPr lang="cs-CZ" sz="1600" dirty="0" smtClean="0">
                <a:hlinkClick r:id="rId3"/>
              </a:rPr>
              <a:t>?</a:t>
            </a:r>
            <a:r>
              <a:rPr lang="cs-CZ" sz="1600" dirty="0" err="1" smtClean="0">
                <a:hlinkClick r:id="rId3"/>
              </a:rPr>
              <a:t>uselang</a:t>
            </a:r>
            <a:r>
              <a:rPr lang="cs-CZ" sz="1600" dirty="0" smtClean="0">
                <a:hlinkClick r:id="rId3"/>
              </a:rPr>
              <a:t>=</a:t>
            </a:r>
            <a:r>
              <a:rPr lang="cs-CZ" sz="1600" dirty="0" err="1" smtClean="0">
                <a:hlinkClick r:id="rId3"/>
              </a:rPr>
              <a:t>cs</a:t>
            </a:r>
            <a:endParaRPr lang="cs-CZ" sz="1600" dirty="0" smtClean="0"/>
          </a:p>
          <a:p>
            <a:r>
              <a:rPr lang="cs-CZ" sz="1600" dirty="0" err="1" smtClean="0"/>
              <a:t>STRZELECKI</a:t>
            </a:r>
            <a:r>
              <a:rPr lang="cs-CZ" sz="1600" dirty="0" smtClean="0"/>
              <a:t>, </a:t>
            </a:r>
            <a:r>
              <a:rPr lang="cs-CZ" sz="1600" dirty="0" err="1" smtClean="0"/>
              <a:t>Jerzy</a:t>
            </a:r>
            <a:r>
              <a:rPr lang="cs-CZ" sz="1600" dirty="0" smtClean="0"/>
              <a:t>. </a:t>
            </a:r>
            <a:r>
              <a:rPr lang="cs-CZ" sz="1600" i="1" dirty="0" err="1" smtClean="0"/>
              <a:t>Wikipedia</a:t>
            </a:r>
            <a:r>
              <a:rPr lang="cs-CZ" sz="1600" i="1" dirty="0" smtClean="0"/>
              <a:t>, </a:t>
            </a:r>
            <a:r>
              <a:rPr lang="cs-CZ" sz="1600" i="1" dirty="0" err="1" smtClean="0"/>
              <a:t>the</a:t>
            </a:r>
            <a:r>
              <a:rPr lang="cs-CZ" sz="1600" i="1" dirty="0" smtClean="0"/>
              <a:t> free </a:t>
            </a:r>
            <a:r>
              <a:rPr lang="cs-CZ" sz="1600" i="1" dirty="0" err="1" smtClean="0"/>
              <a:t>encyclopedia</a:t>
            </a:r>
            <a:r>
              <a:rPr lang="cs-CZ" sz="1600" dirty="0" smtClean="0"/>
              <a:t> [online]. [cit. 13.11.2013]. Dostupný na WWW: </a:t>
            </a:r>
            <a:r>
              <a:rPr lang="cs-CZ" sz="1600" dirty="0" smtClean="0">
                <a:hlinkClick r:id="rId4"/>
              </a:rPr>
              <a:t>http://</a:t>
            </a:r>
            <a:r>
              <a:rPr lang="cs-CZ" sz="1600" dirty="0" err="1" smtClean="0">
                <a:hlinkClick r:id="rId4"/>
              </a:rPr>
              <a:t>cs.wikipedia.org</a:t>
            </a:r>
            <a:r>
              <a:rPr lang="cs-CZ" sz="1600" dirty="0" smtClean="0">
                <a:hlinkClick r:id="rId4"/>
              </a:rPr>
              <a:t>/</a:t>
            </a:r>
            <a:r>
              <a:rPr lang="cs-CZ" sz="1600" dirty="0" err="1" smtClean="0">
                <a:hlinkClick r:id="rId4"/>
              </a:rPr>
              <a:t>wiki</a:t>
            </a:r>
            <a:r>
              <a:rPr lang="cs-CZ" sz="1600" dirty="0" smtClean="0">
                <a:hlinkClick r:id="rId4"/>
              </a:rPr>
              <a:t>/Soubor:</a:t>
            </a:r>
            <a:r>
              <a:rPr lang="cs-CZ" sz="1600" dirty="0" err="1" smtClean="0">
                <a:hlinkClick r:id="rId4"/>
              </a:rPr>
              <a:t>Roma06</a:t>
            </a:r>
            <a:r>
              <a:rPr lang="cs-CZ" sz="1600" dirty="0" smtClean="0">
                <a:hlinkClick r:id="rId4"/>
              </a:rPr>
              <a:t>(</a:t>
            </a:r>
            <a:r>
              <a:rPr lang="cs-CZ" sz="1600" dirty="0" err="1" smtClean="0">
                <a:hlinkClick r:id="rId4"/>
              </a:rPr>
              <a:t>js</a:t>
            </a:r>
            <a:r>
              <a:rPr lang="cs-CZ" sz="1600" dirty="0" smtClean="0">
                <a:hlinkClick r:id="rId4"/>
              </a:rPr>
              <a:t>).</a:t>
            </a:r>
            <a:r>
              <a:rPr lang="cs-CZ" sz="1600" dirty="0" err="1" smtClean="0">
                <a:hlinkClick r:id="rId4"/>
              </a:rPr>
              <a:t>jpg</a:t>
            </a:r>
            <a:r>
              <a:rPr lang="cs-CZ" sz="1600" dirty="0" smtClean="0"/>
              <a:t/>
            </a:r>
            <a:br>
              <a:rPr lang="cs-CZ" sz="1600" dirty="0" smtClean="0"/>
            </a:br>
            <a:r>
              <a:rPr lang="cs-CZ" sz="1600" dirty="0" smtClean="0"/>
              <a:t>NEZJIŠTĚN. </a:t>
            </a:r>
            <a:r>
              <a:rPr lang="cs-CZ" sz="1600" i="1" dirty="0" err="1" smtClean="0"/>
              <a:t>Wikipedia</a:t>
            </a:r>
            <a:r>
              <a:rPr lang="cs-CZ" sz="1600" i="1" dirty="0" smtClean="0"/>
              <a:t>, </a:t>
            </a:r>
            <a:r>
              <a:rPr lang="cs-CZ" sz="1600" i="1" dirty="0" err="1" smtClean="0"/>
              <a:t>the</a:t>
            </a:r>
            <a:r>
              <a:rPr lang="cs-CZ" sz="1600" i="1" dirty="0" smtClean="0"/>
              <a:t> free </a:t>
            </a:r>
            <a:r>
              <a:rPr lang="cs-CZ" sz="1600" i="1" dirty="0" err="1" smtClean="0"/>
              <a:t>encyclopedia</a:t>
            </a:r>
            <a:r>
              <a:rPr lang="cs-CZ" sz="1600" dirty="0" smtClean="0"/>
              <a:t> [online]. [cit. 13.11.2013]. Dostupný na WWW: http://</a:t>
            </a:r>
            <a:r>
              <a:rPr lang="cs-CZ" sz="1600" dirty="0" err="1" smtClean="0"/>
              <a:t>cs.wikipedia.org</a:t>
            </a:r>
            <a:r>
              <a:rPr lang="cs-CZ" sz="1600" dirty="0" smtClean="0"/>
              <a:t>/</a:t>
            </a:r>
            <a:r>
              <a:rPr lang="cs-CZ" sz="1600" dirty="0" err="1" smtClean="0"/>
              <a:t>wiki</a:t>
            </a:r>
            <a:r>
              <a:rPr lang="cs-CZ" sz="1600" dirty="0" smtClean="0"/>
              <a:t>/Koloseum</a:t>
            </a:r>
          </a:p>
          <a:p>
            <a:r>
              <a:rPr lang="cs-CZ" sz="1600" dirty="0" err="1" smtClean="0"/>
              <a:t>FCZARNOWSKI</a:t>
            </a:r>
            <a:r>
              <a:rPr lang="cs-CZ" sz="1600" dirty="0" smtClean="0"/>
              <a:t>. </a:t>
            </a:r>
            <a:r>
              <a:rPr lang="cs-CZ" sz="1600" i="1" dirty="0" err="1" smtClean="0"/>
              <a:t>Wikimedia</a:t>
            </a:r>
            <a:r>
              <a:rPr lang="cs-CZ" sz="1600" i="1" dirty="0" smtClean="0"/>
              <a:t> </a:t>
            </a:r>
            <a:r>
              <a:rPr lang="cs-CZ" sz="1600" i="1" dirty="0" err="1" smtClean="0"/>
              <a:t>Commons</a:t>
            </a:r>
            <a:r>
              <a:rPr lang="cs-CZ" sz="1600" dirty="0" smtClean="0"/>
              <a:t> [online]. [cit. 13.11.2013]. Dostupný na WWW: </a:t>
            </a:r>
            <a:r>
              <a:rPr lang="cs-CZ" sz="1600" dirty="0" smtClean="0">
                <a:hlinkClick r:id="rId5"/>
              </a:rPr>
              <a:t>http://</a:t>
            </a:r>
            <a:r>
              <a:rPr lang="cs-CZ" sz="1600" dirty="0" err="1" smtClean="0">
                <a:hlinkClick r:id="rId5"/>
              </a:rPr>
              <a:t>commons.wikimedia.org</a:t>
            </a:r>
            <a:r>
              <a:rPr lang="cs-CZ" sz="1600" dirty="0" smtClean="0">
                <a:hlinkClick r:id="rId5"/>
              </a:rPr>
              <a:t>/</a:t>
            </a:r>
            <a:r>
              <a:rPr lang="cs-CZ" sz="1600" dirty="0" err="1" smtClean="0">
                <a:hlinkClick r:id="rId5"/>
              </a:rPr>
              <a:t>wiki</a:t>
            </a:r>
            <a:r>
              <a:rPr lang="cs-CZ" sz="1600" dirty="0" smtClean="0">
                <a:hlinkClick r:id="rId5"/>
              </a:rPr>
              <a:t>/</a:t>
            </a:r>
            <a:r>
              <a:rPr lang="cs-CZ" sz="1600" dirty="0" err="1" smtClean="0">
                <a:hlinkClick r:id="rId5"/>
              </a:rPr>
              <a:t>File</a:t>
            </a:r>
            <a:r>
              <a:rPr lang="cs-CZ" sz="1600" dirty="0" smtClean="0">
                <a:hlinkClick r:id="rId5"/>
              </a:rPr>
              <a:t>:</a:t>
            </a:r>
            <a:r>
              <a:rPr lang="cs-CZ" sz="1600" dirty="0" err="1" smtClean="0">
                <a:hlinkClick r:id="rId5"/>
              </a:rPr>
              <a:t>Castel</a:t>
            </a:r>
            <a:r>
              <a:rPr lang="cs-CZ" sz="1600" dirty="0" smtClean="0">
                <a:hlinkClick r:id="rId5"/>
              </a:rPr>
              <a:t>_S-Angelo_</a:t>
            </a:r>
            <a:r>
              <a:rPr lang="cs-CZ" sz="1600" dirty="0" err="1" smtClean="0">
                <a:hlinkClick r:id="rId5"/>
              </a:rPr>
              <a:t>2013e.jpg</a:t>
            </a:r>
            <a:r>
              <a:rPr lang="cs-CZ" sz="1600" dirty="0" smtClean="0">
                <a:hlinkClick r:id="rId5"/>
              </a:rPr>
              <a:t>?</a:t>
            </a:r>
            <a:r>
              <a:rPr lang="cs-CZ" sz="1600" dirty="0" err="1" smtClean="0">
                <a:hlinkClick r:id="rId5"/>
              </a:rPr>
              <a:t>uselang</a:t>
            </a:r>
            <a:r>
              <a:rPr lang="cs-CZ" sz="1600" dirty="0" smtClean="0">
                <a:hlinkClick r:id="rId5"/>
              </a:rPr>
              <a:t>=</a:t>
            </a:r>
            <a:r>
              <a:rPr lang="cs-CZ" sz="1600" dirty="0" err="1" smtClean="0">
                <a:hlinkClick r:id="rId5"/>
              </a:rPr>
              <a:t>cs</a:t>
            </a:r>
            <a:endParaRPr lang="cs-CZ" sz="1600" dirty="0" smtClean="0"/>
          </a:p>
          <a:p>
            <a:r>
              <a:rPr lang="en-US" sz="1600" dirty="0" smtClean="0"/>
              <a:t>ALEXANDER Z.. </a:t>
            </a:r>
            <a:r>
              <a:rPr lang="en-US" sz="1600" i="1" dirty="0" smtClean="0"/>
              <a:t>Wikimedia Commons</a:t>
            </a:r>
            <a:r>
              <a:rPr lang="en-US" sz="1600" dirty="0" smtClean="0"/>
              <a:t> [online]. [cit. 13.11.2013]. </a:t>
            </a:r>
            <a:r>
              <a:rPr lang="en-US" sz="1600" dirty="0" err="1" smtClean="0"/>
              <a:t>Dostupný</a:t>
            </a:r>
            <a:r>
              <a:rPr lang="en-US" sz="1600" dirty="0" smtClean="0"/>
              <a:t> </a:t>
            </a:r>
            <a:r>
              <a:rPr lang="en-US" sz="1600" dirty="0" err="1" smtClean="0"/>
              <a:t>na</a:t>
            </a:r>
            <a:r>
              <a:rPr lang="en-US" sz="1600" dirty="0" smtClean="0"/>
              <a:t> WWW: </a:t>
            </a:r>
            <a:r>
              <a:rPr lang="en-US" sz="1600" dirty="0" smtClean="0">
                <a:hlinkClick r:id="rId6"/>
              </a:rPr>
              <a:t>http://commons.wikimedia.org/wiki/File:ImageRomeArchofTitus02.jpg</a:t>
            </a:r>
            <a:endParaRPr lang="cs-CZ" sz="1600" dirty="0" smtClean="0"/>
          </a:p>
          <a:p>
            <a:pPr>
              <a:buNone/>
            </a:pPr>
            <a:endParaRPr lang="cs-CZ" sz="16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25000" lnSpcReduction="20000"/>
          </a:bodyPr>
          <a:lstStyle/>
          <a:p>
            <a:r>
              <a:rPr lang="cs-CZ" sz="6000" i="1" dirty="0" err="1" smtClean="0"/>
              <a:t>Commons</a:t>
            </a:r>
            <a:r>
              <a:rPr lang="cs-CZ" sz="6000" dirty="0" smtClean="0"/>
              <a:t> [online]. [cit. 14.11.2013]. Dostupný na WWW: </a:t>
            </a:r>
            <a:r>
              <a:rPr lang="cs-CZ" sz="6000" dirty="0" smtClean="0">
                <a:hlinkClick r:id="rId3"/>
              </a:rPr>
              <a:t>http://</a:t>
            </a:r>
            <a:r>
              <a:rPr lang="cs-CZ" sz="6000" dirty="0" err="1" smtClean="0">
                <a:hlinkClick r:id="rId3"/>
              </a:rPr>
              <a:t>commons.wikimedia.org</a:t>
            </a:r>
            <a:r>
              <a:rPr lang="cs-CZ" sz="6000" dirty="0" smtClean="0">
                <a:hlinkClick r:id="rId3"/>
              </a:rPr>
              <a:t>/</a:t>
            </a:r>
            <a:r>
              <a:rPr lang="cs-CZ" sz="6000" dirty="0" err="1" smtClean="0">
                <a:hlinkClick r:id="rId3"/>
              </a:rPr>
              <a:t>wiki</a:t>
            </a:r>
            <a:r>
              <a:rPr lang="cs-CZ" sz="6000" dirty="0" smtClean="0">
                <a:hlinkClick r:id="rId3"/>
              </a:rPr>
              <a:t>/</a:t>
            </a:r>
            <a:r>
              <a:rPr lang="cs-CZ" sz="6000" dirty="0" err="1" smtClean="0">
                <a:hlinkClick r:id="rId3"/>
              </a:rPr>
              <a:t>File</a:t>
            </a:r>
            <a:r>
              <a:rPr lang="cs-CZ" sz="6000" dirty="0" smtClean="0">
                <a:hlinkClick r:id="rId3"/>
              </a:rPr>
              <a:t>:Roma_Arch_</a:t>
            </a:r>
            <a:r>
              <a:rPr lang="cs-CZ" sz="6000" dirty="0" err="1" smtClean="0">
                <a:hlinkClick r:id="rId3"/>
              </a:rPr>
              <a:t>of</a:t>
            </a:r>
            <a:r>
              <a:rPr lang="cs-CZ" sz="6000" dirty="0" smtClean="0">
                <a:hlinkClick r:id="rId3"/>
              </a:rPr>
              <a:t>_</a:t>
            </a:r>
            <a:r>
              <a:rPr lang="cs-CZ" sz="6000" dirty="0" err="1" smtClean="0">
                <a:hlinkClick r:id="rId3"/>
              </a:rPr>
              <a:t>Titus</a:t>
            </a:r>
            <a:r>
              <a:rPr lang="cs-CZ" sz="6000" dirty="0" smtClean="0">
                <a:hlinkClick r:id="rId3"/>
              </a:rPr>
              <a:t>_</a:t>
            </a:r>
            <a:r>
              <a:rPr lang="cs-CZ" sz="6000" dirty="0" err="1" smtClean="0">
                <a:hlinkClick r:id="rId3"/>
              </a:rPr>
              <a:t>inside.jpg</a:t>
            </a:r>
            <a:endParaRPr lang="cs-CZ" sz="6000" dirty="0" smtClean="0"/>
          </a:p>
          <a:p>
            <a:r>
              <a:rPr lang="cs-CZ" sz="6000" dirty="0" err="1" smtClean="0"/>
              <a:t>BACH</a:t>
            </a:r>
            <a:r>
              <a:rPr lang="cs-CZ" sz="6000" dirty="0" smtClean="0"/>
              <a:t> </a:t>
            </a:r>
            <a:r>
              <a:rPr lang="cs-CZ" sz="6000" dirty="0" err="1" smtClean="0"/>
              <a:t>PEDERSEN</a:t>
            </a:r>
            <a:r>
              <a:rPr lang="cs-CZ" sz="6000" dirty="0" smtClean="0"/>
              <a:t>, </a:t>
            </a:r>
            <a:r>
              <a:rPr lang="cs-CZ" sz="6000" dirty="0" err="1" smtClean="0"/>
              <a:t>Gunnar</a:t>
            </a:r>
            <a:r>
              <a:rPr lang="cs-CZ" sz="6000" dirty="0" smtClean="0"/>
              <a:t>. </a:t>
            </a:r>
            <a:r>
              <a:rPr lang="cs-CZ" sz="6000" i="1" dirty="0" err="1" smtClean="0"/>
              <a:t>Wikimedia</a:t>
            </a:r>
            <a:r>
              <a:rPr lang="cs-CZ" sz="6000" i="1" dirty="0" smtClean="0"/>
              <a:t> </a:t>
            </a:r>
            <a:r>
              <a:rPr lang="cs-CZ" sz="6000" i="1" dirty="0" err="1" smtClean="0"/>
              <a:t>Commons</a:t>
            </a:r>
            <a:r>
              <a:rPr lang="cs-CZ" sz="6000" dirty="0" smtClean="0"/>
              <a:t> [online]. [cit. 13.11.2013]. Dostupný na WWW: </a:t>
            </a:r>
            <a:r>
              <a:rPr lang="cs-CZ" sz="6400" dirty="0" smtClean="0">
                <a:hlinkClick r:id="rId4"/>
              </a:rPr>
              <a:t>http://</a:t>
            </a:r>
            <a:r>
              <a:rPr lang="cs-CZ" sz="6400" dirty="0" err="1" smtClean="0">
                <a:hlinkClick r:id="rId4"/>
              </a:rPr>
              <a:t>upload.wikimedia.org</a:t>
            </a:r>
            <a:r>
              <a:rPr lang="cs-CZ" sz="6400" dirty="0" smtClean="0">
                <a:hlinkClick r:id="rId4"/>
              </a:rPr>
              <a:t>/</a:t>
            </a:r>
            <a:r>
              <a:rPr lang="cs-CZ" sz="6400" dirty="0" err="1" smtClean="0">
                <a:hlinkClick r:id="rId4"/>
              </a:rPr>
              <a:t>wikipedia</a:t>
            </a:r>
            <a:r>
              <a:rPr lang="cs-CZ" sz="6400" dirty="0" smtClean="0">
                <a:hlinkClick r:id="rId4"/>
              </a:rPr>
              <a:t>/</a:t>
            </a:r>
            <a:r>
              <a:rPr lang="cs-CZ" sz="6400" dirty="0" err="1" smtClean="0">
                <a:hlinkClick r:id="rId4"/>
              </a:rPr>
              <a:t>commons</a:t>
            </a:r>
            <a:r>
              <a:rPr lang="cs-CZ" sz="6400" dirty="0" smtClean="0">
                <a:hlinkClick r:id="rId4"/>
              </a:rPr>
              <a:t>/c/</a:t>
            </a:r>
            <a:r>
              <a:rPr lang="cs-CZ" sz="6400" dirty="0" err="1" smtClean="0">
                <a:hlinkClick r:id="rId4"/>
              </a:rPr>
              <a:t>c6</a:t>
            </a:r>
            <a:r>
              <a:rPr lang="cs-CZ" sz="6400" dirty="0" smtClean="0">
                <a:hlinkClick r:id="rId4"/>
              </a:rPr>
              <a:t>/</a:t>
            </a:r>
            <a:r>
              <a:rPr lang="cs-CZ" sz="6400" dirty="0" err="1" smtClean="0">
                <a:hlinkClick r:id="rId4"/>
              </a:rPr>
              <a:t>Fra</a:t>
            </a:r>
            <a:r>
              <a:rPr lang="cs-CZ" sz="6400" dirty="0" smtClean="0">
                <a:hlinkClick r:id="rId4"/>
              </a:rPr>
              <a:t>-</a:t>
            </a:r>
            <a:r>
              <a:rPr lang="cs-CZ" sz="6400" dirty="0" err="1" smtClean="0">
                <a:hlinkClick r:id="rId4"/>
              </a:rPr>
              <a:t>titusbuen.jpg</a:t>
            </a:r>
            <a:endParaRPr lang="cs-CZ" sz="6400" dirty="0" smtClean="0"/>
          </a:p>
          <a:p>
            <a:r>
              <a:rPr lang="cs-CZ" sz="6400" dirty="0" smtClean="0"/>
              <a:t>NEUVEDEN. </a:t>
            </a:r>
            <a:r>
              <a:rPr lang="cs-CZ" sz="6400" i="1" dirty="0" err="1" smtClean="0"/>
              <a:t>Wikimedia</a:t>
            </a:r>
            <a:endParaRPr lang="cs-CZ" sz="6400" dirty="0" smtClean="0"/>
          </a:p>
          <a:p>
            <a:r>
              <a:rPr lang="en-US" sz="6400" dirty="0" err="1" smtClean="0"/>
              <a:t>KABEL</a:t>
            </a:r>
            <a:r>
              <a:rPr lang="en-US" sz="6400" dirty="0" smtClean="0"/>
              <a:t>, Matthias. </a:t>
            </a:r>
            <a:r>
              <a:rPr lang="en-US" sz="6400" i="1" dirty="0" smtClean="0"/>
              <a:t>Wikimedia Commons</a:t>
            </a:r>
            <a:r>
              <a:rPr lang="en-US" sz="6400" dirty="0" smtClean="0"/>
              <a:t> [online]. [cit. 14.11.2013]. </a:t>
            </a:r>
            <a:r>
              <a:rPr lang="en-US" sz="6400" dirty="0" err="1" smtClean="0"/>
              <a:t>Dostupný</a:t>
            </a:r>
            <a:r>
              <a:rPr lang="en-US" sz="6400" dirty="0" smtClean="0"/>
              <a:t> </a:t>
            </a:r>
            <a:r>
              <a:rPr lang="en-US" sz="6400" dirty="0" err="1" smtClean="0"/>
              <a:t>na</a:t>
            </a:r>
            <a:r>
              <a:rPr lang="en-US" sz="6400" dirty="0" smtClean="0"/>
              <a:t> WWW: http://commons.wikimedia.org/wiki/File:Trajans_column_from_north.jpg</a:t>
            </a:r>
          </a:p>
          <a:p>
            <a:r>
              <a:rPr lang="cs-CZ" sz="6400" dirty="0" smtClean="0"/>
              <a:t>RADOMIL. </a:t>
            </a:r>
            <a:r>
              <a:rPr lang="cs-CZ" sz="6400" i="1" dirty="0" err="1" smtClean="0"/>
              <a:t>Wikimedia</a:t>
            </a:r>
            <a:r>
              <a:rPr lang="cs-CZ" sz="6400" i="1" dirty="0" smtClean="0"/>
              <a:t> </a:t>
            </a:r>
            <a:r>
              <a:rPr lang="cs-CZ" sz="6400" i="1" dirty="0" err="1" smtClean="0"/>
              <a:t>Commons</a:t>
            </a:r>
            <a:r>
              <a:rPr lang="cs-CZ" sz="6400" dirty="0" smtClean="0"/>
              <a:t> [online]. [cit. 14.11.2013]. Dostupný na WWW: </a:t>
            </a:r>
            <a:r>
              <a:rPr lang="cs-CZ" sz="6400" dirty="0" smtClean="0">
                <a:hlinkClick r:id="rId5"/>
              </a:rPr>
              <a:t>http://</a:t>
            </a:r>
            <a:r>
              <a:rPr lang="cs-CZ" sz="6400" dirty="0" err="1" smtClean="0">
                <a:hlinkClick r:id="rId5"/>
              </a:rPr>
              <a:t>commons.wikimedia.org</a:t>
            </a:r>
            <a:r>
              <a:rPr lang="cs-CZ" sz="6400" dirty="0" smtClean="0">
                <a:hlinkClick r:id="rId5"/>
              </a:rPr>
              <a:t>/</a:t>
            </a:r>
            <a:r>
              <a:rPr lang="cs-CZ" sz="6400" dirty="0" err="1" smtClean="0">
                <a:hlinkClick r:id="rId5"/>
              </a:rPr>
              <a:t>wiki</a:t>
            </a:r>
            <a:r>
              <a:rPr lang="cs-CZ" sz="6400" dirty="0" smtClean="0">
                <a:hlinkClick r:id="rId5"/>
              </a:rPr>
              <a:t>/</a:t>
            </a:r>
            <a:r>
              <a:rPr lang="cs-CZ" sz="6400" dirty="0" err="1" smtClean="0">
                <a:hlinkClick r:id="rId5"/>
              </a:rPr>
              <a:t>File</a:t>
            </a:r>
            <a:r>
              <a:rPr lang="cs-CZ" sz="6400" dirty="0" smtClean="0">
                <a:hlinkClick r:id="rId5"/>
              </a:rPr>
              <a:t>:</a:t>
            </a:r>
            <a:r>
              <a:rPr lang="cs-CZ" sz="6400" dirty="0" err="1" smtClean="0">
                <a:hlinkClick r:id="rId5"/>
              </a:rPr>
              <a:t>Relief</a:t>
            </a:r>
            <a:r>
              <a:rPr lang="cs-CZ" sz="6400" dirty="0" smtClean="0">
                <a:hlinkClick r:id="rId5"/>
              </a:rPr>
              <a:t>_Kolumna_</a:t>
            </a:r>
            <a:r>
              <a:rPr lang="cs-CZ" sz="6400" dirty="0" err="1" smtClean="0">
                <a:hlinkClick r:id="rId5"/>
              </a:rPr>
              <a:t>Trajana.jpg</a:t>
            </a:r>
            <a:endParaRPr lang="cs-CZ" sz="6400" dirty="0" smtClean="0"/>
          </a:p>
          <a:p>
            <a:r>
              <a:rPr lang="cs-CZ" sz="6400" dirty="0" err="1" smtClean="0"/>
              <a:t>MCPOLU</a:t>
            </a:r>
            <a:r>
              <a:rPr lang="cs-CZ" sz="6400" dirty="0" smtClean="0"/>
              <a:t>. </a:t>
            </a:r>
            <a:r>
              <a:rPr lang="cs-CZ" sz="6400" i="1" dirty="0" err="1" smtClean="0"/>
              <a:t>Wikimedia</a:t>
            </a:r>
            <a:r>
              <a:rPr lang="cs-CZ" sz="6400" i="1" dirty="0" smtClean="0"/>
              <a:t> </a:t>
            </a:r>
            <a:r>
              <a:rPr lang="cs-CZ" sz="6400" i="1" dirty="0" err="1" smtClean="0"/>
              <a:t>Commons</a:t>
            </a:r>
            <a:r>
              <a:rPr lang="cs-CZ" sz="6400" dirty="0" smtClean="0"/>
              <a:t> [online]. [cit. 14.11.2013]. Dostupný na WWW: http://</a:t>
            </a:r>
            <a:r>
              <a:rPr lang="cs-CZ" sz="6400" dirty="0" err="1" smtClean="0"/>
              <a:t>commons.wikimedia.org</a:t>
            </a:r>
            <a:r>
              <a:rPr lang="cs-CZ" sz="6400" dirty="0" smtClean="0"/>
              <a:t>/</a:t>
            </a:r>
            <a:r>
              <a:rPr lang="cs-CZ" sz="6400" dirty="0" err="1" smtClean="0"/>
              <a:t>wiki</a:t>
            </a:r>
            <a:r>
              <a:rPr lang="cs-CZ" sz="6400" dirty="0" smtClean="0"/>
              <a:t>/</a:t>
            </a:r>
            <a:r>
              <a:rPr lang="cs-CZ" sz="6400" dirty="0" err="1" smtClean="0"/>
              <a:t>File</a:t>
            </a:r>
            <a:r>
              <a:rPr lang="cs-CZ" sz="6400" dirty="0" smtClean="0"/>
              <a:t>:Vista-</a:t>
            </a:r>
            <a:r>
              <a:rPr lang="cs-CZ" sz="6400" dirty="0" err="1" smtClean="0"/>
              <a:t>aerea</a:t>
            </a:r>
            <a:r>
              <a:rPr lang="cs-CZ" sz="6400" dirty="0" smtClean="0"/>
              <a:t>-</a:t>
            </a:r>
            <a:r>
              <a:rPr lang="cs-CZ" sz="6400" dirty="0" err="1" smtClean="0"/>
              <a:t>del</a:t>
            </a:r>
            <a:r>
              <a:rPr lang="cs-CZ" sz="6400" dirty="0" smtClean="0"/>
              <a:t>-</a:t>
            </a:r>
            <a:r>
              <a:rPr lang="cs-CZ" sz="6400" dirty="0" err="1" smtClean="0"/>
              <a:t>acueducto</a:t>
            </a:r>
            <a:r>
              <a:rPr lang="cs-CZ" sz="6400" dirty="0" smtClean="0"/>
              <a:t>-de-</a:t>
            </a:r>
            <a:r>
              <a:rPr lang="cs-CZ" sz="6400" dirty="0" err="1" smtClean="0"/>
              <a:t>Segovia.jpg</a:t>
            </a:r>
            <a:endParaRPr lang="cs-CZ" sz="6400" dirty="0" smtClean="0"/>
          </a:p>
          <a:p>
            <a:r>
              <a:rPr lang="cs-CZ" sz="6400" dirty="0" smtClean="0"/>
              <a:t>E C </a:t>
            </a:r>
            <a:r>
              <a:rPr lang="cs-CZ" sz="6400" dirty="0" err="1" smtClean="0"/>
              <a:t>JOHANSSON</a:t>
            </a:r>
            <a:r>
              <a:rPr lang="cs-CZ" sz="6400" dirty="0" smtClean="0"/>
              <a:t>, Hans. </a:t>
            </a:r>
            <a:r>
              <a:rPr lang="cs-CZ" sz="6400" i="1" dirty="0" err="1" smtClean="0"/>
              <a:t>Wikimedia</a:t>
            </a:r>
            <a:r>
              <a:rPr lang="cs-CZ" sz="6400" i="1" dirty="0" smtClean="0"/>
              <a:t> </a:t>
            </a:r>
            <a:r>
              <a:rPr lang="cs-CZ" sz="6400" i="1" dirty="0" err="1" smtClean="0"/>
              <a:t>Commons</a:t>
            </a:r>
            <a:r>
              <a:rPr lang="cs-CZ" sz="6400" dirty="0" smtClean="0"/>
              <a:t> [online]. [cit. 14.11.2013]. Dostupný na WWW: http://</a:t>
            </a:r>
            <a:r>
              <a:rPr lang="cs-CZ" sz="6400" dirty="0" err="1" smtClean="0"/>
              <a:t>commons.wikimedia.org</a:t>
            </a:r>
            <a:r>
              <a:rPr lang="cs-CZ" sz="6400" dirty="0" smtClean="0"/>
              <a:t>/</a:t>
            </a:r>
            <a:r>
              <a:rPr lang="cs-CZ" sz="6400" dirty="0" err="1" smtClean="0"/>
              <a:t>wiki</a:t>
            </a:r>
            <a:r>
              <a:rPr lang="cs-CZ" sz="6400" dirty="0" smtClean="0"/>
              <a:t>/</a:t>
            </a:r>
            <a:r>
              <a:rPr lang="cs-CZ" sz="6400" dirty="0" err="1" smtClean="0"/>
              <a:t>File</a:t>
            </a:r>
            <a:r>
              <a:rPr lang="cs-CZ" sz="6400" dirty="0" smtClean="0"/>
              <a:t>:</a:t>
            </a:r>
            <a:r>
              <a:rPr lang="cs-CZ" sz="6400" dirty="0" err="1" smtClean="0"/>
              <a:t>Forum</a:t>
            </a:r>
            <a:r>
              <a:rPr lang="cs-CZ" sz="6400" dirty="0" smtClean="0"/>
              <a:t>_</a:t>
            </a:r>
            <a:r>
              <a:rPr lang="cs-CZ" sz="6400" dirty="0" err="1" smtClean="0"/>
              <a:t>Romanum</a:t>
            </a:r>
            <a:r>
              <a:rPr lang="cs-CZ" sz="6400" dirty="0" smtClean="0"/>
              <a:t>_panorama.</a:t>
            </a:r>
            <a:r>
              <a:rPr lang="cs-CZ" sz="6400" dirty="0" err="1" smtClean="0"/>
              <a:t>jpg</a:t>
            </a:r>
            <a:endParaRPr lang="cs-CZ" sz="6400" dirty="0" smtClean="0"/>
          </a:p>
          <a:p>
            <a:r>
              <a:rPr lang="cs-CZ" sz="6400" dirty="0" smtClean="0"/>
              <a:t>NEZJIŠTĚN. </a:t>
            </a:r>
            <a:r>
              <a:rPr lang="cs-CZ" sz="6400" i="1" dirty="0" err="1" smtClean="0"/>
              <a:t>Wikimedia</a:t>
            </a:r>
            <a:r>
              <a:rPr lang="cs-CZ" sz="6400" i="1" dirty="0" smtClean="0"/>
              <a:t> </a:t>
            </a:r>
            <a:r>
              <a:rPr lang="cs-CZ" sz="6400" i="1" dirty="0" err="1" smtClean="0"/>
              <a:t>Commons</a:t>
            </a:r>
            <a:r>
              <a:rPr lang="cs-CZ" sz="6400" dirty="0" smtClean="0"/>
              <a:t> [online]. [cit. 14.11.2013]. Dostupný na WWW: http://</a:t>
            </a:r>
            <a:r>
              <a:rPr lang="cs-CZ" sz="6400" dirty="0" err="1" smtClean="0"/>
              <a:t>commons.wikimedia.org</a:t>
            </a:r>
            <a:r>
              <a:rPr lang="cs-CZ" sz="6400" dirty="0" smtClean="0"/>
              <a:t>/</a:t>
            </a:r>
            <a:r>
              <a:rPr lang="cs-CZ" sz="6400" dirty="0" err="1" smtClean="0"/>
              <a:t>wiki</a:t>
            </a:r>
            <a:r>
              <a:rPr lang="cs-CZ" sz="6400" dirty="0" smtClean="0"/>
              <a:t>/</a:t>
            </a:r>
            <a:r>
              <a:rPr lang="cs-CZ" sz="6400" dirty="0" err="1" smtClean="0"/>
              <a:t>File</a:t>
            </a:r>
            <a:r>
              <a:rPr lang="cs-CZ" sz="6400" dirty="0" smtClean="0"/>
              <a:t>:</a:t>
            </a:r>
            <a:r>
              <a:rPr lang="cs-CZ" sz="6400" dirty="0" err="1" smtClean="0"/>
              <a:t>Villa</a:t>
            </a:r>
            <a:r>
              <a:rPr lang="cs-CZ" sz="6400" dirty="0" smtClean="0"/>
              <a:t>_</a:t>
            </a:r>
            <a:r>
              <a:rPr lang="cs-CZ" sz="6400" dirty="0" err="1" smtClean="0"/>
              <a:t>adriana</a:t>
            </a:r>
            <a:r>
              <a:rPr lang="cs-CZ" sz="6400" dirty="0" smtClean="0"/>
              <a:t>_</a:t>
            </a:r>
            <a:r>
              <a:rPr lang="cs-CZ" sz="6400" dirty="0" err="1" smtClean="0"/>
              <a:t>canopos.jpg</a:t>
            </a:r>
            <a:endParaRPr lang="cs-CZ" sz="6400" dirty="0" smtClean="0"/>
          </a:p>
          <a:p>
            <a:r>
              <a:rPr lang="cs-CZ" sz="6400" dirty="0" err="1" smtClean="0"/>
              <a:t>ANCIENT</a:t>
            </a:r>
            <a:r>
              <a:rPr lang="cs-CZ" sz="6400" dirty="0" smtClean="0"/>
              <a:t> </a:t>
            </a:r>
            <a:r>
              <a:rPr lang="cs-CZ" sz="6400" dirty="0" err="1" smtClean="0"/>
              <a:t>GOTHS</a:t>
            </a:r>
            <a:r>
              <a:rPr lang="cs-CZ" sz="6400" dirty="0" smtClean="0"/>
              <a:t>. </a:t>
            </a:r>
            <a:r>
              <a:rPr lang="cs-CZ" sz="6400" i="1" dirty="0" err="1" smtClean="0"/>
              <a:t>Wikimedia</a:t>
            </a:r>
            <a:r>
              <a:rPr lang="cs-CZ" sz="6400" i="1" dirty="0" smtClean="0"/>
              <a:t> </a:t>
            </a:r>
            <a:r>
              <a:rPr lang="cs-CZ" sz="6400" i="1" dirty="0" err="1" smtClean="0"/>
              <a:t>Commons</a:t>
            </a:r>
            <a:r>
              <a:rPr lang="cs-CZ" sz="6400" dirty="0" smtClean="0"/>
              <a:t> [online]. [cit. 16.11.2013]. Dostupný na WWW: </a:t>
            </a:r>
            <a:r>
              <a:rPr lang="cs-CZ" sz="6400" dirty="0" smtClean="0">
                <a:hlinkClick r:id="rId6"/>
              </a:rPr>
              <a:t>http://</a:t>
            </a:r>
            <a:r>
              <a:rPr lang="cs-CZ" sz="6400" dirty="0" err="1" smtClean="0">
                <a:hlinkClick r:id="rId6"/>
              </a:rPr>
              <a:t>upload.wikimedia.org</a:t>
            </a:r>
            <a:r>
              <a:rPr lang="cs-CZ" sz="6400" dirty="0" smtClean="0">
                <a:hlinkClick r:id="rId6"/>
              </a:rPr>
              <a:t>/</a:t>
            </a:r>
            <a:r>
              <a:rPr lang="cs-CZ" sz="6400" dirty="0" err="1" smtClean="0">
                <a:hlinkClick r:id="rId6"/>
              </a:rPr>
              <a:t>wikipedia</a:t>
            </a:r>
            <a:r>
              <a:rPr lang="cs-CZ" sz="6400" dirty="0" smtClean="0">
                <a:hlinkClick r:id="rId6"/>
              </a:rPr>
              <a:t>/</a:t>
            </a:r>
            <a:r>
              <a:rPr lang="cs-CZ" sz="6400" dirty="0" err="1" smtClean="0">
                <a:hlinkClick r:id="rId6"/>
              </a:rPr>
              <a:t>commons</a:t>
            </a:r>
            <a:r>
              <a:rPr lang="cs-CZ" sz="6400" dirty="0" smtClean="0">
                <a:hlinkClick r:id="rId6"/>
              </a:rPr>
              <a:t>/5/</a:t>
            </a:r>
            <a:r>
              <a:rPr lang="cs-CZ" sz="6400" dirty="0" err="1" smtClean="0">
                <a:hlinkClick r:id="rId6"/>
              </a:rPr>
              <a:t>5a</a:t>
            </a:r>
            <a:r>
              <a:rPr lang="cs-CZ" sz="6400" dirty="0" smtClean="0">
                <a:hlinkClick r:id="rId6"/>
              </a:rPr>
              <a:t>/</a:t>
            </a:r>
            <a:r>
              <a:rPr lang="cs-CZ" sz="6400" dirty="0" err="1" smtClean="0">
                <a:hlinkClick r:id="rId6"/>
              </a:rPr>
              <a:t>Villa</a:t>
            </a:r>
            <a:r>
              <a:rPr lang="cs-CZ" sz="6400" dirty="0" smtClean="0">
                <a:hlinkClick r:id="rId6"/>
              </a:rPr>
              <a:t>_</a:t>
            </a:r>
            <a:r>
              <a:rPr lang="cs-CZ" sz="6400" dirty="0" err="1" smtClean="0">
                <a:hlinkClick r:id="rId6"/>
              </a:rPr>
              <a:t>Mystery</a:t>
            </a:r>
            <a:r>
              <a:rPr lang="cs-CZ" sz="6400" dirty="0" smtClean="0">
                <a:hlinkClick r:id="rId6"/>
              </a:rPr>
              <a:t>_</a:t>
            </a:r>
            <a:r>
              <a:rPr lang="cs-CZ" sz="6400" dirty="0" err="1" smtClean="0">
                <a:hlinkClick r:id="rId6"/>
              </a:rPr>
              <a:t>fresco.jpg</a:t>
            </a:r>
            <a:r>
              <a:rPr lang="cs-CZ" sz="6400" dirty="0" smtClean="0">
                <a:hlinkClick r:id="rId6"/>
              </a:rPr>
              <a:t>?</a:t>
            </a:r>
            <a:r>
              <a:rPr lang="cs-CZ" sz="6400" dirty="0" err="1" smtClean="0">
                <a:hlinkClick r:id="rId6"/>
              </a:rPr>
              <a:t>uselang</a:t>
            </a:r>
            <a:r>
              <a:rPr lang="cs-CZ" sz="6400" dirty="0" smtClean="0">
                <a:hlinkClick r:id="rId6"/>
              </a:rPr>
              <a:t>=</a:t>
            </a:r>
            <a:r>
              <a:rPr lang="cs-CZ" sz="6400" dirty="0" err="1" smtClean="0">
                <a:hlinkClick r:id="rId6"/>
              </a:rPr>
              <a:t>cs</a:t>
            </a:r>
            <a:endParaRPr lang="cs-CZ" sz="6400" dirty="0" smtClean="0"/>
          </a:p>
          <a:p>
            <a:r>
              <a:rPr lang="cs-CZ" sz="6400" dirty="0" err="1" smtClean="0"/>
              <a:t>HERBST</a:t>
            </a:r>
            <a:r>
              <a:rPr lang="cs-CZ" sz="6400" dirty="0" smtClean="0"/>
              <a:t>, Martin. </a:t>
            </a:r>
            <a:r>
              <a:rPr lang="cs-CZ" sz="6400" i="1" dirty="0" err="1" smtClean="0"/>
              <a:t>Wikimedia</a:t>
            </a:r>
            <a:r>
              <a:rPr lang="cs-CZ" sz="6400" i="1" dirty="0" smtClean="0"/>
              <a:t> </a:t>
            </a:r>
            <a:r>
              <a:rPr lang="cs-CZ" sz="6400" i="1" dirty="0" err="1" smtClean="0"/>
              <a:t>Commons</a:t>
            </a:r>
            <a:r>
              <a:rPr lang="cs-CZ" sz="6400" dirty="0" smtClean="0"/>
              <a:t> [online]. [cit. 16.11.2013]. Dostupný na WWW: http://</a:t>
            </a:r>
            <a:r>
              <a:rPr lang="cs-CZ" sz="6400" dirty="0" err="1" smtClean="0"/>
              <a:t>upload.wikimedia.org</a:t>
            </a:r>
            <a:r>
              <a:rPr lang="cs-CZ" sz="6400" dirty="0" smtClean="0"/>
              <a:t>/</a:t>
            </a:r>
            <a:r>
              <a:rPr lang="cs-CZ" sz="6400" dirty="0" err="1" smtClean="0"/>
              <a:t>wikipedia</a:t>
            </a:r>
            <a:r>
              <a:rPr lang="cs-CZ" sz="6400" dirty="0" smtClean="0"/>
              <a:t>/</a:t>
            </a:r>
            <a:r>
              <a:rPr lang="cs-CZ" sz="6400" dirty="0" err="1" smtClean="0"/>
              <a:t>commons</a:t>
            </a:r>
            <a:r>
              <a:rPr lang="cs-CZ" sz="6400" dirty="0" smtClean="0"/>
              <a:t>/e/</a:t>
            </a:r>
            <a:r>
              <a:rPr lang="cs-CZ" sz="6400" dirty="0" err="1" smtClean="0"/>
              <a:t>e5</a:t>
            </a:r>
            <a:r>
              <a:rPr lang="cs-CZ" sz="6400" dirty="0" smtClean="0"/>
              <a:t>/</a:t>
            </a:r>
            <a:r>
              <a:rPr lang="cs-CZ" sz="6400" dirty="0" err="1" smtClean="0"/>
              <a:t>Pompeji</a:t>
            </a:r>
            <a:r>
              <a:rPr lang="cs-CZ" sz="6400" dirty="0" smtClean="0"/>
              <a:t>-</a:t>
            </a:r>
            <a:r>
              <a:rPr lang="cs-CZ" sz="6400" dirty="0" err="1" smtClean="0"/>
              <a:t>VillaOfMysteries.jpg</a:t>
            </a:r>
            <a:r>
              <a:rPr lang="cs-CZ" sz="6400" dirty="0" smtClean="0"/>
              <a:t>?</a:t>
            </a:r>
            <a:r>
              <a:rPr lang="cs-CZ" sz="6400" dirty="0" err="1" smtClean="0"/>
              <a:t>uselang</a:t>
            </a:r>
            <a:r>
              <a:rPr lang="cs-CZ" sz="6400" dirty="0" smtClean="0"/>
              <a:t>=</a:t>
            </a:r>
            <a:r>
              <a:rPr lang="cs-CZ" sz="6400" dirty="0" err="1" smtClean="0"/>
              <a:t>cs</a:t>
            </a:r>
            <a:endParaRPr lang="cs-CZ" sz="6400" dirty="0" smtClean="0"/>
          </a:p>
          <a:p>
            <a:pPr>
              <a:buNone/>
            </a:pPr>
            <a:r>
              <a:rPr lang="cs-CZ" sz="6400" dirty="0" smtClean="0"/>
              <a:t/>
            </a:r>
            <a:br>
              <a:rPr lang="cs-CZ" sz="6400" dirty="0" smtClean="0"/>
            </a:br>
            <a:r>
              <a:rPr lang="cs-CZ" sz="6400" dirty="0" smtClean="0"/>
              <a:t/>
            </a:r>
            <a:br>
              <a:rPr lang="cs-CZ" sz="6400" dirty="0" smtClean="0"/>
            </a:br>
            <a:r>
              <a:rPr lang="cs-CZ" sz="6400" dirty="0" smtClean="0"/>
              <a:t/>
            </a:r>
            <a:br>
              <a:rPr lang="cs-CZ" sz="6400" dirty="0" smtClean="0"/>
            </a:br>
            <a:r>
              <a:rPr lang="cs-CZ" sz="4300" dirty="0" smtClean="0"/>
              <a:t/>
            </a:r>
            <a:br>
              <a:rPr lang="cs-CZ" sz="4300" dirty="0" smtClean="0"/>
            </a:br>
            <a:endParaRPr lang="cs-CZ" sz="4300" dirty="0" smtClean="0"/>
          </a:p>
          <a:p>
            <a:pPr>
              <a:buNone/>
            </a:pPr>
            <a:r>
              <a:rPr lang="cs-CZ" sz="4300" dirty="0" smtClean="0"/>
              <a:t/>
            </a:r>
            <a:br>
              <a:rPr lang="cs-CZ" sz="4300" dirty="0" smtClean="0"/>
            </a:br>
            <a:r>
              <a:rPr lang="cs-CZ" sz="4300" dirty="0" smtClean="0"/>
              <a:t/>
            </a:r>
            <a:br>
              <a:rPr lang="cs-CZ" sz="4300" dirty="0" smtClean="0"/>
            </a:br>
            <a:r>
              <a:rPr lang="cs-CZ" sz="2900" dirty="0" smtClean="0"/>
              <a:t/>
            </a:r>
            <a:br>
              <a:rPr lang="cs-CZ" sz="2900" dirty="0" smtClean="0"/>
            </a:br>
            <a:r>
              <a:rPr lang="cs-CZ" sz="2900" dirty="0" smtClean="0"/>
              <a:t/>
            </a:r>
            <a:br>
              <a:rPr lang="cs-CZ" sz="2900" dirty="0" smtClean="0"/>
            </a:br>
            <a:r>
              <a:rPr lang="cs-CZ" dirty="0" smtClean="0"/>
              <a:t/>
            </a:r>
            <a:br>
              <a:rPr lang="cs-CZ" dirty="0" smtClean="0"/>
            </a:br>
            <a:r>
              <a:rPr lang="cs-CZ" dirty="0" smtClean="0"/>
              <a:t/>
            </a:r>
            <a:br>
              <a:rPr lang="cs-CZ" dirty="0" smtClean="0"/>
            </a:br>
            <a:r>
              <a:rPr lang="cs-CZ" dirty="0" smtClean="0"/>
              <a:t/>
            </a:r>
            <a:br>
              <a:rPr lang="cs-CZ" dirty="0" smtClean="0"/>
            </a:br>
            <a:r>
              <a:rPr lang="en-US" dirty="0" smtClean="0"/>
              <a:t/>
            </a:r>
            <a:br>
              <a:rPr lang="en-US" dirty="0" smtClean="0"/>
            </a:br>
            <a:endParaRPr lang="cs-CZ"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25000" lnSpcReduction="20000"/>
          </a:bodyPr>
          <a:lstStyle/>
          <a:p>
            <a:r>
              <a:rPr lang="cs-CZ" sz="6000" dirty="0" err="1" smtClean="0"/>
              <a:t>BOLOGNINI</a:t>
            </a:r>
            <a:r>
              <a:rPr lang="cs-CZ" sz="6000" dirty="0" smtClean="0"/>
              <a:t>, </a:t>
            </a:r>
            <a:r>
              <a:rPr lang="cs-CZ" sz="6000" dirty="0" err="1" smtClean="0"/>
              <a:t>Stefano</a:t>
            </a:r>
            <a:r>
              <a:rPr lang="cs-CZ" sz="6000" dirty="0" smtClean="0"/>
              <a:t>. </a:t>
            </a:r>
            <a:r>
              <a:rPr lang="cs-CZ" sz="6000" i="1" dirty="0" err="1" smtClean="0"/>
              <a:t>Wikimedia</a:t>
            </a:r>
            <a:r>
              <a:rPr lang="cs-CZ" sz="6000" i="1" dirty="0" smtClean="0"/>
              <a:t> </a:t>
            </a:r>
            <a:r>
              <a:rPr lang="cs-CZ" sz="6000" i="1" dirty="0" err="1" smtClean="0"/>
              <a:t>Commons</a:t>
            </a:r>
            <a:r>
              <a:rPr lang="cs-CZ" sz="6000" dirty="0" smtClean="0"/>
              <a:t> [online]. [cit. 16.11.2013]. Dostupný na WWW: </a:t>
            </a:r>
            <a:r>
              <a:rPr lang="cs-CZ" sz="6000" dirty="0" smtClean="0">
                <a:hlinkClick r:id="rId2"/>
              </a:rPr>
              <a:t>http://</a:t>
            </a:r>
            <a:r>
              <a:rPr lang="cs-CZ" sz="6000" dirty="0" err="1" smtClean="0">
                <a:hlinkClick r:id="rId2"/>
              </a:rPr>
              <a:t>commons.wikimedia.org</a:t>
            </a:r>
            <a:r>
              <a:rPr lang="cs-CZ" sz="6000" dirty="0" smtClean="0">
                <a:hlinkClick r:id="rId2"/>
              </a:rPr>
              <a:t>/</a:t>
            </a:r>
            <a:r>
              <a:rPr lang="cs-CZ" sz="6000" dirty="0" err="1" smtClean="0">
                <a:hlinkClick r:id="rId2"/>
              </a:rPr>
              <a:t>wiki</a:t>
            </a:r>
            <a:r>
              <a:rPr lang="cs-CZ" sz="6000" dirty="0" smtClean="0">
                <a:hlinkClick r:id="rId2"/>
              </a:rPr>
              <a:t>/</a:t>
            </a:r>
            <a:r>
              <a:rPr lang="cs-CZ" sz="6000" dirty="0" err="1" smtClean="0">
                <a:hlinkClick r:id="rId2"/>
              </a:rPr>
              <a:t>File</a:t>
            </a:r>
            <a:r>
              <a:rPr lang="cs-CZ" sz="6000" dirty="0" smtClean="0">
                <a:hlinkClick r:id="rId2"/>
              </a:rPr>
              <a:t>:</a:t>
            </a:r>
            <a:r>
              <a:rPr lang="cs-CZ" sz="6000" dirty="0" err="1" smtClean="0">
                <a:hlinkClick r:id="rId2"/>
              </a:rPr>
              <a:t>Affresco</a:t>
            </a:r>
            <a:r>
              <a:rPr lang="cs-CZ" sz="6000" dirty="0" smtClean="0">
                <a:hlinkClick r:id="rId2"/>
              </a:rPr>
              <a:t>_</a:t>
            </a:r>
            <a:r>
              <a:rPr lang="cs-CZ" sz="6000" dirty="0" err="1" smtClean="0">
                <a:hlinkClick r:id="rId2"/>
              </a:rPr>
              <a:t>romano</a:t>
            </a:r>
            <a:r>
              <a:rPr lang="cs-CZ" sz="6000" dirty="0" smtClean="0">
                <a:hlinkClick r:id="rId2"/>
              </a:rPr>
              <a:t>_-_</a:t>
            </a:r>
            <a:r>
              <a:rPr lang="cs-CZ" sz="6000" dirty="0" err="1" smtClean="0">
                <a:hlinkClick r:id="rId2"/>
              </a:rPr>
              <a:t>Pompei</a:t>
            </a:r>
            <a:r>
              <a:rPr lang="cs-CZ" sz="6000" dirty="0" smtClean="0">
                <a:hlinkClick r:id="rId2"/>
              </a:rPr>
              <a:t>_-_</a:t>
            </a:r>
            <a:r>
              <a:rPr lang="cs-CZ" sz="6000" dirty="0" err="1" smtClean="0">
                <a:hlinkClick r:id="rId2"/>
              </a:rPr>
              <a:t>arimaspe</a:t>
            </a:r>
            <a:r>
              <a:rPr lang="cs-CZ" sz="6000" dirty="0" smtClean="0">
                <a:hlinkClick r:id="rId2"/>
              </a:rPr>
              <a:t>_e_</a:t>
            </a:r>
            <a:r>
              <a:rPr lang="cs-CZ" sz="6000" dirty="0" err="1" smtClean="0">
                <a:hlinkClick r:id="rId2"/>
              </a:rPr>
              <a:t>grifo</a:t>
            </a:r>
            <a:r>
              <a:rPr lang="cs-CZ" sz="6000" dirty="0" smtClean="0">
                <a:hlinkClick r:id="rId2"/>
              </a:rPr>
              <a:t>_</a:t>
            </a:r>
            <a:r>
              <a:rPr lang="cs-CZ" sz="6000" dirty="0" err="1" smtClean="0">
                <a:hlinkClick r:id="rId2"/>
              </a:rPr>
              <a:t>1.JPG</a:t>
            </a:r>
            <a:r>
              <a:rPr lang="cs-CZ" sz="6000" dirty="0" smtClean="0">
                <a:hlinkClick r:id="rId2"/>
              </a:rPr>
              <a:t>?</a:t>
            </a:r>
            <a:r>
              <a:rPr lang="cs-CZ" sz="6000" dirty="0" err="1" smtClean="0">
                <a:hlinkClick r:id="rId2"/>
              </a:rPr>
              <a:t>uselang</a:t>
            </a:r>
            <a:r>
              <a:rPr lang="cs-CZ" sz="6000" dirty="0" smtClean="0">
                <a:hlinkClick r:id="rId2"/>
              </a:rPr>
              <a:t>=</a:t>
            </a:r>
            <a:r>
              <a:rPr lang="cs-CZ" sz="6000" dirty="0" err="1" smtClean="0">
                <a:hlinkClick r:id="rId2"/>
              </a:rPr>
              <a:t>cs</a:t>
            </a:r>
            <a:endParaRPr lang="cs-CZ" sz="6000" dirty="0" smtClean="0"/>
          </a:p>
          <a:p>
            <a:r>
              <a:rPr lang="cs-CZ" sz="5600" dirty="0" err="1" smtClean="0"/>
              <a:t>RANIERI</a:t>
            </a:r>
            <a:r>
              <a:rPr lang="cs-CZ" sz="5600" dirty="0" smtClean="0"/>
              <a:t> </a:t>
            </a:r>
            <a:r>
              <a:rPr lang="cs-CZ" sz="5600" dirty="0" err="1" smtClean="0"/>
              <a:t>PANETTA</a:t>
            </a:r>
            <a:r>
              <a:rPr lang="cs-CZ" sz="5600" dirty="0" smtClean="0"/>
              <a:t>, </a:t>
            </a:r>
            <a:r>
              <a:rPr lang="cs-CZ" sz="5600" dirty="0" err="1" smtClean="0"/>
              <a:t>Marisa</a:t>
            </a:r>
            <a:r>
              <a:rPr lang="cs-CZ" sz="5600" dirty="0" smtClean="0"/>
              <a:t>. </a:t>
            </a:r>
            <a:r>
              <a:rPr lang="cs-CZ" sz="5600" i="1" dirty="0" err="1" smtClean="0"/>
              <a:t>Wikimedia</a:t>
            </a:r>
            <a:r>
              <a:rPr lang="cs-CZ" sz="5600" i="1" dirty="0" smtClean="0"/>
              <a:t> </a:t>
            </a:r>
            <a:r>
              <a:rPr lang="cs-CZ" sz="5600" i="1" dirty="0" err="1" smtClean="0"/>
              <a:t>Commons</a:t>
            </a:r>
            <a:r>
              <a:rPr lang="cs-CZ" sz="5600" dirty="0" smtClean="0"/>
              <a:t> [online]. [cit. 16.11.2013]. Dostupný na WWW: http://</a:t>
            </a:r>
            <a:r>
              <a:rPr lang="cs-CZ" sz="5600" dirty="0" err="1" smtClean="0"/>
              <a:t>commons.wikimedia.org</a:t>
            </a:r>
            <a:r>
              <a:rPr lang="cs-CZ" sz="5600" dirty="0" smtClean="0"/>
              <a:t>/</a:t>
            </a:r>
            <a:r>
              <a:rPr lang="cs-CZ" sz="5600" dirty="0" err="1" smtClean="0"/>
              <a:t>wiki</a:t>
            </a:r>
            <a:r>
              <a:rPr lang="cs-CZ" sz="5600" dirty="0" smtClean="0"/>
              <a:t>/</a:t>
            </a:r>
            <a:r>
              <a:rPr lang="cs-CZ" sz="5600" dirty="0" err="1" smtClean="0"/>
              <a:t>File</a:t>
            </a:r>
            <a:r>
              <a:rPr lang="cs-CZ" sz="5600" dirty="0" smtClean="0"/>
              <a:t>:</a:t>
            </a:r>
            <a:r>
              <a:rPr lang="cs-CZ" sz="5600" dirty="0" err="1" smtClean="0"/>
              <a:t>Pompeii</a:t>
            </a:r>
            <a:r>
              <a:rPr lang="cs-CZ" sz="5600" dirty="0" smtClean="0"/>
              <a:t>_-_House_VIII,_2,_16_-_MAN_</a:t>
            </a:r>
            <a:r>
              <a:rPr lang="cs-CZ" sz="5600" dirty="0" err="1" smtClean="0"/>
              <a:t>120177.jpg</a:t>
            </a:r>
            <a:r>
              <a:rPr lang="cs-CZ" sz="5600" dirty="0" smtClean="0"/>
              <a:t>?</a:t>
            </a:r>
            <a:r>
              <a:rPr lang="cs-CZ" sz="5600" dirty="0" err="1" smtClean="0"/>
              <a:t>uselang</a:t>
            </a:r>
            <a:r>
              <a:rPr lang="cs-CZ" sz="5600" dirty="0" smtClean="0"/>
              <a:t>=</a:t>
            </a:r>
            <a:r>
              <a:rPr lang="cs-CZ" sz="5600" dirty="0" err="1" smtClean="0"/>
              <a:t>cs</a:t>
            </a:r>
            <a:endParaRPr lang="cs-CZ" sz="5600" dirty="0" smtClean="0"/>
          </a:p>
          <a:p>
            <a:r>
              <a:rPr lang="en-US" sz="5600" dirty="0" err="1" smtClean="0"/>
              <a:t>NEUVEDEN</a:t>
            </a:r>
            <a:r>
              <a:rPr lang="en-US" sz="5600" dirty="0" smtClean="0"/>
              <a:t>. </a:t>
            </a:r>
            <a:r>
              <a:rPr lang="en-US" sz="5600" i="1" dirty="0" smtClean="0"/>
              <a:t>Wikimedia Commons</a:t>
            </a:r>
            <a:r>
              <a:rPr lang="en-US" sz="5600" dirty="0" smtClean="0"/>
              <a:t> [online]. [cit. 16.11.2013]. </a:t>
            </a:r>
            <a:r>
              <a:rPr lang="en-US" sz="5600" dirty="0" err="1" smtClean="0"/>
              <a:t>Dostupný</a:t>
            </a:r>
            <a:r>
              <a:rPr lang="en-US" sz="5600" dirty="0" smtClean="0"/>
              <a:t> </a:t>
            </a:r>
            <a:r>
              <a:rPr lang="en-US" sz="5600" dirty="0" err="1" smtClean="0"/>
              <a:t>na</a:t>
            </a:r>
            <a:r>
              <a:rPr lang="en-US" sz="5600" dirty="0" smtClean="0"/>
              <a:t> WWW: http://commons.wikimedia.org/wiki/File:Napoli-museomosaico.jpg?uselang=cs</a:t>
            </a:r>
          </a:p>
          <a:p>
            <a:r>
              <a:rPr lang="cs-CZ" sz="5600" dirty="0" err="1" smtClean="0"/>
              <a:t>MAGRIPPA</a:t>
            </a:r>
            <a:r>
              <a:rPr lang="cs-CZ" sz="5600" dirty="0" smtClean="0"/>
              <a:t>. </a:t>
            </a:r>
            <a:r>
              <a:rPr lang="cs-CZ" sz="5600" i="1" dirty="0" err="1" smtClean="0"/>
              <a:t>Wikimedia</a:t>
            </a:r>
            <a:r>
              <a:rPr lang="cs-CZ" sz="5600" i="1" dirty="0" smtClean="0"/>
              <a:t> </a:t>
            </a:r>
            <a:r>
              <a:rPr lang="cs-CZ" sz="5600" i="1" dirty="0" err="1" smtClean="0"/>
              <a:t>Commons</a:t>
            </a:r>
            <a:r>
              <a:rPr lang="cs-CZ" sz="5600" dirty="0" smtClean="0"/>
              <a:t> [online]. [cit. 16.11.2013]. Dostupný na WWW: http://</a:t>
            </a:r>
            <a:r>
              <a:rPr lang="cs-CZ" sz="5600" dirty="0" err="1" smtClean="0"/>
              <a:t>commons.wikimedia.org</a:t>
            </a:r>
            <a:r>
              <a:rPr lang="cs-CZ" sz="5600" dirty="0" smtClean="0"/>
              <a:t>/</a:t>
            </a:r>
            <a:r>
              <a:rPr lang="cs-CZ" sz="5600" dirty="0" err="1" smtClean="0"/>
              <a:t>wiki</a:t>
            </a:r>
            <a:r>
              <a:rPr lang="cs-CZ" sz="5600" dirty="0" smtClean="0"/>
              <a:t>/</a:t>
            </a:r>
            <a:r>
              <a:rPr lang="cs-CZ" sz="5600" dirty="0" err="1" smtClean="0"/>
              <a:t>File</a:t>
            </a:r>
            <a:r>
              <a:rPr lang="cs-CZ" sz="5600" dirty="0" smtClean="0"/>
              <a:t>:</a:t>
            </a:r>
            <a:r>
              <a:rPr lang="cs-CZ" sz="5600" dirty="0" err="1" smtClean="0"/>
              <a:t>Alexandermosaic.jpg</a:t>
            </a:r>
            <a:endParaRPr lang="cs-CZ" sz="5600" dirty="0" smtClean="0"/>
          </a:p>
          <a:p>
            <a:r>
              <a:rPr lang="cs-CZ" sz="5600" dirty="0" smtClean="0"/>
              <a:t>BOSSI, </a:t>
            </a:r>
            <a:r>
              <a:rPr lang="cs-CZ" sz="5600" dirty="0" err="1" smtClean="0"/>
              <a:t>Andrew</a:t>
            </a:r>
            <a:r>
              <a:rPr lang="cs-CZ" sz="5600" dirty="0" smtClean="0"/>
              <a:t>. </a:t>
            </a:r>
            <a:r>
              <a:rPr lang="cs-CZ" sz="5600" i="1" dirty="0" err="1" smtClean="0"/>
              <a:t>Wikimedia</a:t>
            </a:r>
            <a:r>
              <a:rPr lang="cs-CZ" sz="5600" i="1" dirty="0" smtClean="0"/>
              <a:t> </a:t>
            </a:r>
            <a:r>
              <a:rPr lang="cs-CZ" sz="5600" i="1" dirty="0" err="1" smtClean="0"/>
              <a:t>Commons</a:t>
            </a:r>
            <a:r>
              <a:rPr lang="cs-CZ" sz="5600" dirty="0" smtClean="0"/>
              <a:t> [online]. [cit. 16.11.2013]. Dostupný na WWW: http://</a:t>
            </a:r>
            <a:r>
              <a:rPr lang="cs-CZ" sz="5600" dirty="0" err="1" smtClean="0"/>
              <a:t>cs.wikipedia.org</a:t>
            </a:r>
            <a:r>
              <a:rPr lang="cs-CZ" sz="5600" dirty="0" smtClean="0"/>
              <a:t>/</a:t>
            </a:r>
            <a:r>
              <a:rPr lang="cs-CZ" sz="5600" dirty="0" err="1" smtClean="0"/>
              <a:t>wiki</a:t>
            </a:r>
            <a:r>
              <a:rPr lang="cs-CZ" sz="5600" dirty="0" smtClean="0"/>
              <a:t>/Soubor:0092_-_</a:t>
            </a:r>
            <a:r>
              <a:rPr lang="cs-CZ" sz="5600" dirty="0" err="1" smtClean="0"/>
              <a:t>Wien</a:t>
            </a:r>
            <a:r>
              <a:rPr lang="cs-CZ" sz="5600" dirty="0" smtClean="0"/>
              <a:t>_-_</a:t>
            </a:r>
            <a:r>
              <a:rPr lang="cs-CZ" sz="5600" dirty="0" err="1" smtClean="0"/>
              <a:t>Kunsthistorisches</a:t>
            </a:r>
            <a:r>
              <a:rPr lang="cs-CZ" sz="5600" dirty="0" smtClean="0"/>
              <a:t>_Museum_-_</a:t>
            </a:r>
            <a:r>
              <a:rPr lang="cs-CZ" sz="5600" dirty="0" err="1" smtClean="0"/>
              <a:t>Gaius</a:t>
            </a:r>
            <a:r>
              <a:rPr lang="cs-CZ" sz="5600" dirty="0" smtClean="0"/>
              <a:t>_Julius_</a:t>
            </a:r>
            <a:r>
              <a:rPr lang="cs-CZ" sz="5600" dirty="0" err="1" smtClean="0"/>
              <a:t>Caesar.jpg</a:t>
            </a:r>
            <a:endParaRPr lang="cs-CZ" sz="5600" dirty="0" smtClean="0"/>
          </a:p>
          <a:p>
            <a:r>
              <a:rPr lang="cs-CZ" sz="5600" dirty="0" err="1" smtClean="0"/>
              <a:t>LE</a:t>
            </a:r>
            <a:r>
              <a:rPr lang="cs-CZ" sz="5600" dirty="0" smtClean="0"/>
              <a:t> GRAND, Louis. </a:t>
            </a:r>
            <a:r>
              <a:rPr lang="cs-CZ" sz="5600" i="1" dirty="0" err="1" smtClean="0"/>
              <a:t>Wikipedia</a:t>
            </a:r>
            <a:r>
              <a:rPr lang="cs-CZ" sz="5600" i="1" dirty="0" smtClean="0"/>
              <a:t>, </a:t>
            </a:r>
            <a:r>
              <a:rPr lang="cs-CZ" sz="5600" i="1" dirty="0" err="1" smtClean="0"/>
              <a:t>the</a:t>
            </a:r>
            <a:r>
              <a:rPr lang="cs-CZ" sz="5600" i="1" dirty="0" smtClean="0"/>
              <a:t> free </a:t>
            </a:r>
            <a:r>
              <a:rPr lang="cs-CZ" sz="5600" i="1" dirty="0" err="1" smtClean="0"/>
              <a:t>encyclopedia</a:t>
            </a:r>
            <a:r>
              <a:rPr lang="cs-CZ" sz="5600" dirty="0" smtClean="0"/>
              <a:t> [online]. [cit. 16.11.2013]. Dostupný na WWW: http://</a:t>
            </a:r>
            <a:r>
              <a:rPr lang="cs-CZ" sz="5600" dirty="0" err="1" smtClean="0"/>
              <a:t>cs.wikipedia.org</a:t>
            </a:r>
            <a:r>
              <a:rPr lang="cs-CZ" sz="5600" dirty="0" smtClean="0"/>
              <a:t>/</a:t>
            </a:r>
            <a:r>
              <a:rPr lang="cs-CZ" sz="5600" dirty="0" err="1" smtClean="0"/>
              <a:t>wiki</a:t>
            </a:r>
            <a:r>
              <a:rPr lang="cs-CZ" sz="5600" dirty="0" smtClean="0"/>
              <a:t>/Soubor:</a:t>
            </a:r>
            <a:r>
              <a:rPr lang="cs-CZ" sz="5600" dirty="0" err="1" smtClean="0"/>
              <a:t>Kleopatra</a:t>
            </a:r>
            <a:r>
              <a:rPr lang="cs-CZ" sz="5600" dirty="0" smtClean="0"/>
              <a:t>-</a:t>
            </a:r>
            <a:r>
              <a:rPr lang="cs-CZ" sz="5600" dirty="0" err="1" smtClean="0"/>
              <a:t>VII</a:t>
            </a:r>
            <a:r>
              <a:rPr lang="cs-CZ" sz="5600" dirty="0" smtClean="0"/>
              <a:t>.-</a:t>
            </a:r>
            <a:r>
              <a:rPr lang="cs-CZ" sz="5600" dirty="0" err="1" smtClean="0"/>
              <a:t>Altes</a:t>
            </a:r>
            <a:r>
              <a:rPr lang="cs-CZ" sz="5600" dirty="0" smtClean="0"/>
              <a:t>-Museum-</a:t>
            </a:r>
            <a:r>
              <a:rPr lang="cs-CZ" sz="5600" dirty="0" err="1" smtClean="0"/>
              <a:t>Berlin1.jpg</a:t>
            </a:r>
            <a:endParaRPr lang="cs-CZ" sz="5600" dirty="0" smtClean="0"/>
          </a:p>
          <a:p>
            <a:r>
              <a:rPr lang="cs-CZ" sz="5600" dirty="0" err="1" smtClean="0"/>
              <a:t>MCLECLAT</a:t>
            </a:r>
            <a:r>
              <a:rPr lang="cs-CZ" sz="5600" dirty="0" smtClean="0"/>
              <a:t>. </a:t>
            </a:r>
            <a:r>
              <a:rPr lang="cs-CZ" sz="5600" i="1" dirty="0" err="1" smtClean="0"/>
              <a:t>Wikipedia</a:t>
            </a:r>
            <a:r>
              <a:rPr lang="cs-CZ" sz="5600" i="1" dirty="0" smtClean="0"/>
              <a:t>, </a:t>
            </a:r>
            <a:r>
              <a:rPr lang="cs-CZ" sz="5600" i="1" dirty="0" err="1" smtClean="0"/>
              <a:t>the</a:t>
            </a:r>
            <a:r>
              <a:rPr lang="cs-CZ" sz="5600" i="1" dirty="0" smtClean="0"/>
              <a:t> free </a:t>
            </a:r>
            <a:r>
              <a:rPr lang="cs-CZ" sz="5600" i="1" dirty="0" err="1" smtClean="0"/>
              <a:t>encyclopedia</a:t>
            </a:r>
            <a:r>
              <a:rPr lang="cs-CZ" sz="5600" dirty="0" smtClean="0"/>
              <a:t> [online]. [cit. 16.11.2013]. Dostupný na WWW: http://</a:t>
            </a:r>
            <a:r>
              <a:rPr lang="cs-CZ" sz="5600" dirty="0" err="1" smtClean="0"/>
              <a:t>cs.wikipedia.org</a:t>
            </a:r>
            <a:r>
              <a:rPr lang="cs-CZ" sz="5600" dirty="0" smtClean="0"/>
              <a:t>/</a:t>
            </a:r>
            <a:r>
              <a:rPr lang="cs-CZ" sz="5600" dirty="0" err="1" smtClean="0"/>
              <a:t>wiki</a:t>
            </a:r>
            <a:r>
              <a:rPr lang="cs-CZ" sz="5600" dirty="0" smtClean="0"/>
              <a:t>/Soubor:</a:t>
            </a:r>
            <a:r>
              <a:rPr lang="cs-CZ" sz="5600" dirty="0" err="1" smtClean="0"/>
              <a:t>Jules</a:t>
            </a:r>
            <a:r>
              <a:rPr lang="cs-CZ" sz="5600" dirty="0" smtClean="0"/>
              <a:t>_</a:t>
            </a:r>
            <a:r>
              <a:rPr lang="cs-CZ" sz="5600" dirty="0" err="1" smtClean="0"/>
              <a:t>cesar.jpg</a:t>
            </a:r>
            <a:endParaRPr lang="cs-CZ" sz="5600" dirty="0" smtClean="0"/>
          </a:p>
          <a:p>
            <a:r>
              <a:rPr lang="en-US" sz="5600" dirty="0" err="1" smtClean="0"/>
              <a:t>CHIRITA</a:t>
            </a:r>
            <a:r>
              <a:rPr lang="en-US" sz="5600" dirty="0" smtClean="0"/>
              <a:t>, Christian. </a:t>
            </a:r>
            <a:r>
              <a:rPr lang="en-US" sz="5600" i="1" dirty="0" smtClean="0"/>
              <a:t>Wikimedia Commons</a:t>
            </a:r>
            <a:r>
              <a:rPr lang="en-US" sz="5600" dirty="0" smtClean="0"/>
              <a:t> [online]. [cit. 16.11.2013]. </a:t>
            </a:r>
            <a:r>
              <a:rPr lang="en-US" sz="5600" dirty="0" err="1" smtClean="0"/>
              <a:t>Dostupný</a:t>
            </a:r>
            <a:r>
              <a:rPr lang="en-US" sz="5600" dirty="0" smtClean="0"/>
              <a:t> </a:t>
            </a:r>
            <a:r>
              <a:rPr lang="en-US" sz="5600" dirty="0" err="1" smtClean="0"/>
              <a:t>na</a:t>
            </a:r>
            <a:r>
              <a:rPr lang="en-US" sz="5600" dirty="0" smtClean="0"/>
              <a:t> WWW: http://commons.wikimedia.org/wiki/File:Roman_turtle_formation_on_trajan_column.jpg</a:t>
            </a:r>
          </a:p>
          <a:p>
            <a:r>
              <a:rPr lang="cs-CZ" sz="5600" dirty="0" err="1" smtClean="0"/>
              <a:t>JASTROW</a:t>
            </a:r>
            <a:r>
              <a:rPr lang="cs-CZ" sz="5600" dirty="0" smtClean="0"/>
              <a:t>. </a:t>
            </a:r>
            <a:r>
              <a:rPr lang="cs-CZ" sz="5600" i="1" dirty="0" err="1" smtClean="0"/>
              <a:t>Wikimedia</a:t>
            </a:r>
            <a:r>
              <a:rPr lang="cs-CZ" sz="5600" i="1" dirty="0" smtClean="0"/>
              <a:t> </a:t>
            </a:r>
            <a:r>
              <a:rPr lang="cs-CZ" sz="5600" i="1" dirty="0" err="1" smtClean="0"/>
              <a:t>Commons</a:t>
            </a:r>
            <a:r>
              <a:rPr lang="cs-CZ" sz="5600" dirty="0" smtClean="0"/>
              <a:t> [online]. [cit. 16.11.2013]. Dostupný na WWW: http://</a:t>
            </a:r>
            <a:r>
              <a:rPr lang="cs-CZ" sz="5600" dirty="0" err="1" smtClean="0"/>
              <a:t>commons.wikimedia.org</a:t>
            </a:r>
            <a:r>
              <a:rPr lang="cs-CZ" sz="5600" dirty="0" smtClean="0"/>
              <a:t>/</a:t>
            </a:r>
            <a:r>
              <a:rPr lang="cs-CZ" sz="5600" dirty="0" err="1" smtClean="0"/>
              <a:t>wiki</a:t>
            </a:r>
            <a:r>
              <a:rPr lang="cs-CZ" sz="5600" dirty="0" smtClean="0"/>
              <a:t>/</a:t>
            </a:r>
            <a:r>
              <a:rPr lang="cs-CZ" sz="5600" dirty="0" err="1" smtClean="0"/>
              <a:t>File</a:t>
            </a:r>
            <a:r>
              <a:rPr lang="cs-CZ" sz="5600" dirty="0" smtClean="0"/>
              <a:t>:Herakles_</a:t>
            </a:r>
            <a:r>
              <a:rPr lang="cs-CZ" sz="5600" dirty="0" err="1" smtClean="0"/>
              <a:t>and</a:t>
            </a:r>
            <a:r>
              <a:rPr lang="cs-CZ" sz="5600" dirty="0" smtClean="0"/>
              <a:t>_</a:t>
            </a:r>
            <a:r>
              <a:rPr lang="cs-CZ" sz="5600" dirty="0" err="1" smtClean="0"/>
              <a:t>Telephos</a:t>
            </a:r>
            <a:r>
              <a:rPr lang="cs-CZ" sz="5600" dirty="0" smtClean="0"/>
              <a:t>_Louvre_</a:t>
            </a:r>
            <a:r>
              <a:rPr lang="cs-CZ" sz="5600" dirty="0" err="1" smtClean="0"/>
              <a:t>MR219.jpg</a:t>
            </a:r>
            <a:endParaRPr lang="cs-CZ" sz="5600" dirty="0" smtClean="0"/>
          </a:p>
          <a:p>
            <a:r>
              <a:rPr lang="cs-CZ" sz="5600" dirty="0" err="1" smtClean="0"/>
              <a:t>LIPOWSKI</a:t>
            </a:r>
            <a:r>
              <a:rPr lang="cs-CZ" sz="5600" dirty="0" smtClean="0"/>
              <a:t>, </a:t>
            </a:r>
            <a:r>
              <a:rPr lang="cs-CZ" sz="5600" dirty="0" err="1" smtClean="0"/>
              <a:t>Shawn</a:t>
            </a:r>
            <a:r>
              <a:rPr lang="cs-CZ" sz="5600" dirty="0" smtClean="0"/>
              <a:t>. </a:t>
            </a:r>
            <a:r>
              <a:rPr lang="cs-CZ" sz="5600" i="1" dirty="0" err="1" smtClean="0"/>
              <a:t>Wikimedia</a:t>
            </a:r>
            <a:r>
              <a:rPr lang="cs-CZ" sz="5600" i="1" dirty="0" smtClean="0"/>
              <a:t> </a:t>
            </a:r>
            <a:r>
              <a:rPr lang="cs-CZ" sz="5600" i="1" dirty="0" err="1" smtClean="0"/>
              <a:t>Commons</a:t>
            </a:r>
            <a:r>
              <a:rPr lang="cs-CZ" sz="5600" dirty="0" smtClean="0"/>
              <a:t> [online]. [cit. 16.11.2013]. Dostupný na WWW: http://</a:t>
            </a:r>
            <a:r>
              <a:rPr lang="cs-CZ" sz="5600" dirty="0" err="1" smtClean="0"/>
              <a:t>commons.wikimedia.org</a:t>
            </a:r>
            <a:r>
              <a:rPr lang="cs-CZ" sz="5600" dirty="0" smtClean="0"/>
              <a:t>/</a:t>
            </a:r>
            <a:r>
              <a:rPr lang="cs-CZ" sz="5600" dirty="0" err="1" smtClean="0"/>
              <a:t>wiki</a:t>
            </a:r>
            <a:r>
              <a:rPr lang="cs-CZ" sz="5600" dirty="0" smtClean="0"/>
              <a:t>/</a:t>
            </a:r>
            <a:r>
              <a:rPr lang="cs-CZ" sz="5600" dirty="0" err="1" smtClean="0"/>
              <a:t>File</a:t>
            </a:r>
            <a:r>
              <a:rPr lang="cs-CZ" sz="5600" dirty="0" smtClean="0"/>
              <a:t>:Roman_</a:t>
            </a:r>
            <a:r>
              <a:rPr lang="cs-CZ" sz="5600" dirty="0" err="1" smtClean="0"/>
              <a:t>Venus</a:t>
            </a:r>
            <a:r>
              <a:rPr lang="cs-CZ" sz="5600" dirty="0" smtClean="0"/>
              <a:t>_Copy_</a:t>
            </a:r>
            <a:r>
              <a:rPr lang="cs-CZ" sz="5600" dirty="0" err="1" smtClean="0"/>
              <a:t>of</a:t>
            </a:r>
            <a:r>
              <a:rPr lang="cs-CZ" sz="5600" dirty="0" smtClean="0"/>
              <a:t>_</a:t>
            </a:r>
            <a:r>
              <a:rPr lang="cs-CZ" sz="5600" dirty="0" err="1" smtClean="0"/>
              <a:t>Praxiteles</a:t>
            </a:r>
            <a:r>
              <a:rPr lang="cs-CZ" sz="5600" dirty="0" smtClean="0"/>
              <a:t>_Front.</a:t>
            </a:r>
            <a:r>
              <a:rPr lang="cs-CZ" sz="5600" dirty="0" err="1" smtClean="0"/>
              <a:t>jpg</a:t>
            </a:r>
            <a:r>
              <a:rPr lang="cs-CZ" sz="5600" dirty="0" smtClean="0"/>
              <a:t>?</a:t>
            </a:r>
            <a:r>
              <a:rPr lang="cs-CZ" sz="5600" dirty="0" err="1" smtClean="0"/>
              <a:t>uselang</a:t>
            </a:r>
            <a:r>
              <a:rPr lang="cs-CZ" sz="5600" dirty="0" smtClean="0"/>
              <a:t>=</a:t>
            </a:r>
            <a:r>
              <a:rPr lang="cs-CZ" sz="5600" dirty="0" err="1" smtClean="0"/>
              <a:t>cs</a:t>
            </a:r>
            <a:endParaRPr lang="cs-CZ" sz="5600" dirty="0" smtClean="0"/>
          </a:p>
          <a:p>
            <a:r>
              <a:rPr lang="cs-CZ" sz="5600" dirty="0" err="1" smtClean="0"/>
              <a:t>NIERMANN</a:t>
            </a:r>
            <a:r>
              <a:rPr lang="cs-CZ" sz="5600" dirty="0" smtClean="0"/>
              <a:t>, </a:t>
            </a:r>
            <a:r>
              <a:rPr lang="cs-CZ" sz="5600" dirty="0" err="1" smtClean="0"/>
              <a:t>Till</a:t>
            </a:r>
            <a:r>
              <a:rPr lang="cs-CZ" sz="5600" dirty="0" smtClean="0"/>
              <a:t>. </a:t>
            </a:r>
            <a:r>
              <a:rPr lang="cs-CZ" sz="5600" i="1" dirty="0" err="1" smtClean="0"/>
              <a:t>Wikimedia</a:t>
            </a:r>
            <a:r>
              <a:rPr lang="cs-CZ" sz="5600" i="1" dirty="0" smtClean="0"/>
              <a:t> </a:t>
            </a:r>
            <a:r>
              <a:rPr lang="cs-CZ" sz="5600" i="1" dirty="0" err="1" smtClean="0"/>
              <a:t>Commons</a:t>
            </a:r>
            <a:r>
              <a:rPr lang="cs-CZ" sz="5600" dirty="0" smtClean="0"/>
              <a:t> [online]. [cit. 16.11.2013]. Dostupný na WWW: http://</a:t>
            </a:r>
            <a:r>
              <a:rPr lang="cs-CZ" sz="5600" dirty="0" err="1" smtClean="0"/>
              <a:t>commons.wikimedia.org</a:t>
            </a:r>
            <a:r>
              <a:rPr lang="cs-CZ" sz="5600" dirty="0" smtClean="0"/>
              <a:t>/</a:t>
            </a:r>
            <a:r>
              <a:rPr lang="cs-CZ" sz="5600" dirty="0" err="1" smtClean="0"/>
              <a:t>wiki</a:t>
            </a:r>
            <a:r>
              <a:rPr lang="cs-CZ" sz="5600" dirty="0" smtClean="0"/>
              <a:t>/</a:t>
            </a:r>
            <a:r>
              <a:rPr lang="cs-CZ" sz="5600" dirty="0" err="1" smtClean="0"/>
              <a:t>File</a:t>
            </a:r>
            <a:r>
              <a:rPr lang="cs-CZ" sz="5600" dirty="0" smtClean="0"/>
              <a:t>:Statue-</a:t>
            </a:r>
            <a:r>
              <a:rPr lang="cs-CZ" sz="5600" dirty="0" err="1" smtClean="0"/>
              <a:t>Augustus.jpg</a:t>
            </a:r>
            <a:endParaRPr lang="cs-CZ" sz="5600" dirty="0" smtClean="0"/>
          </a:p>
          <a:p>
            <a:r>
              <a:rPr lang="cs-CZ" sz="1400" dirty="0" smtClean="0"/>
              <a:t/>
            </a:r>
            <a:br>
              <a:rPr lang="cs-CZ" sz="1400" dirty="0" smtClean="0"/>
            </a:br>
            <a:r>
              <a:rPr lang="cs-CZ" sz="5600" dirty="0" smtClean="0"/>
              <a:t/>
            </a:r>
            <a:br>
              <a:rPr lang="cs-CZ" sz="5600" dirty="0" smtClean="0"/>
            </a:br>
            <a:r>
              <a:rPr lang="cs-CZ" sz="5600" dirty="0" smtClean="0"/>
              <a:t/>
            </a:r>
            <a:br>
              <a:rPr lang="cs-CZ" sz="5600" dirty="0" smtClean="0"/>
            </a:br>
            <a:r>
              <a:rPr lang="en-US" sz="5600" dirty="0" smtClean="0"/>
              <a:t/>
            </a:r>
            <a:br>
              <a:rPr lang="en-US" sz="5600" dirty="0" smtClean="0"/>
            </a:br>
            <a:r>
              <a:rPr lang="cs-CZ" dirty="0" smtClean="0"/>
              <a:t/>
            </a:r>
            <a:br>
              <a:rPr lang="cs-CZ" dirty="0" smtClean="0"/>
            </a:br>
            <a:r>
              <a:rPr lang="cs-CZ" dirty="0" smtClean="0"/>
              <a:t/>
            </a:r>
            <a:br>
              <a:rPr lang="cs-CZ" dirty="0" smtClean="0"/>
            </a:br>
            <a:r>
              <a:rPr lang="cs-CZ" dirty="0" smtClean="0"/>
              <a:t/>
            </a:r>
            <a:br>
              <a:rPr lang="cs-CZ" dirty="0" smtClean="0"/>
            </a:br>
            <a:r>
              <a:rPr lang="cs-CZ" dirty="0" smtClean="0"/>
              <a:t/>
            </a:r>
            <a:br>
              <a:rPr lang="cs-CZ" dirty="0" smtClean="0"/>
            </a:br>
            <a:r>
              <a:rPr lang="en-US" dirty="0" smtClean="0"/>
              <a:t/>
            </a:r>
            <a:br>
              <a:rPr lang="en-US" dirty="0" smtClean="0"/>
            </a:br>
            <a:r>
              <a:rPr lang="cs-CZ" dirty="0" smtClean="0"/>
              <a:t/>
            </a:r>
            <a:br>
              <a:rPr lang="cs-CZ" dirty="0" smtClean="0"/>
            </a:br>
            <a:endParaRPr lang="cs-CZ"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sz="1600" dirty="0" err="1" smtClean="0"/>
              <a:t>RIEGER</a:t>
            </a:r>
            <a:r>
              <a:rPr lang="cs-CZ" sz="1600" dirty="0" smtClean="0"/>
              <a:t>, Wolfgang. </a:t>
            </a:r>
            <a:r>
              <a:rPr lang="cs-CZ" sz="1600" i="1" dirty="0" err="1" smtClean="0"/>
              <a:t>Wikimedia</a:t>
            </a:r>
            <a:r>
              <a:rPr lang="cs-CZ" sz="1600" i="1" dirty="0" smtClean="0"/>
              <a:t> </a:t>
            </a:r>
            <a:r>
              <a:rPr lang="cs-CZ" sz="1600" i="1" dirty="0" err="1" smtClean="0"/>
              <a:t>Commons</a:t>
            </a:r>
            <a:r>
              <a:rPr lang="cs-CZ" sz="1600" dirty="0" smtClean="0"/>
              <a:t> [online]. [cit. 16.11.2013]. Dostupný na WWW: http://</a:t>
            </a:r>
            <a:r>
              <a:rPr lang="cs-CZ" sz="1600" dirty="0" err="1" smtClean="0"/>
              <a:t>commons.wikimedia.org</a:t>
            </a:r>
            <a:r>
              <a:rPr lang="cs-CZ" sz="1600" dirty="0" smtClean="0"/>
              <a:t>/</a:t>
            </a:r>
            <a:r>
              <a:rPr lang="cs-CZ" sz="1600" dirty="0" err="1" smtClean="0"/>
              <a:t>wiki</a:t>
            </a:r>
            <a:r>
              <a:rPr lang="cs-CZ" sz="1600" dirty="0" smtClean="0"/>
              <a:t>/</a:t>
            </a:r>
            <a:r>
              <a:rPr lang="cs-CZ" sz="1600" dirty="0" err="1" smtClean="0"/>
              <a:t>File</a:t>
            </a:r>
            <a:r>
              <a:rPr lang="cs-CZ" sz="1600" dirty="0" smtClean="0"/>
              <a:t>:</a:t>
            </a:r>
            <a:r>
              <a:rPr lang="cs-CZ" sz="1600" dirty="0" err="1" smtClean="0"/>
              <a:t>Villa</a:t>
            </a:r>
            <a:r>
              <a:rPr lang="cs-CZ" sz="1600" dirty="0" smtClean="0"/>
              <a:t>-</a:t>
            </a:r>
            <a:r>
              <a:rPr lang="cs-CZ" sz="1600" dirty="0" err="1" smtClean="0"/>
              <a:t>dei</a:t>
            </a:r>
            <a:r>
              <a:rPr lang="cs-CZ" sz="1600" dirty="0" smtClean="0"/>
              <a:t>-</a:t>
            </a:r>
            <a:r>
              <a:rPr lang="cs-CZ" sz="1600" dirty="0" err="1" smtClean="0"/>
              <a:t>misteri</a:t>
            </a:r>
            <a:r>
              <a:rPr lang="cs-CZ" sz="1600" dirty="0" smtClean="0"/>
              <a:t>-</a:t>
            </a:r>
            <a:r>
              <a:rPr lang="cs-CZ" sz="1600" dirty="0" err="1" smtClean="0"/>
              <a:t>pannel.jp.jpg</a:t>
            </a:r>
            <a:r>
              <a:rPr lang="cs-CZ" sz="1600" dirty="0" smtClean="0"/>
              <a:t>?</a:t>
            </a:r>
            <a:r>
              <a:rPr lang="cs-CZ" sz="1600" dirty="0" err="1" smtClean="0"/>
              <a:t>uselang</a:t>
            </a:r>
            <a:r>
              <a:rPr lang="cs-CZ" sz="1600" dirty="0" smtClean="0"/>
              <a:t>=</a:t>
            </a:r>
            <a:r>
              <a:rPr lang="cs-CZ" sz="1600" dirty="0" err="1" smtClean="0"/>
              <a:t>cs</a:t>
            </a:r>
            <a:endParaRPr lang="cs-CZ" sz="1600" dirty="0" smtClean="0"/>
          </a:p>
          <a:p>
            <a:r>
              <a:rPr lang="cs-CZ" sz="1600" dirty="0" err="1" smtClean="0"/>
              <a:t>MOSBERNE01</a:t>
            </a:r>
            <a:r>
              <a:rPr lang="cs-CZ" sz="1600" dirty="0" smtClean="0"/>
              <a:t>. </a:t>
            </a:r>
            <a:r>
              <a:rPr lang="cs-CZ" sz="1600" i="1" dirty="0" err="1" smtClean="0"/>
              <a:t>Wikimedia</a:t>
            </a:r>
            <a:r>
              <a:rPr lang="cs-CZ" sz="1600" i="1" dirty="0" smtClean="0"/>
              <a:t> </a:t>
            </a:r>
            <a:r>
              <a:rPr lang="cs-CZ" sz="1600" i="1" dirty="0" err="1" smtClean="0"/>
              <a:t>Commons</a:t>
            </a:r>
            <a:r>
              <a:rPr lang="cs-CZ" sz="1600" dirty="0" smtClean="0"/>
              <a:t> [online]. [cit. 16.11.2013]. Dostupný na WWW: http://</a:t>
            </a:r>
            <a:r>
              <a:rPr lang="cs-CZ" sz="1600" dirty="0" err="1" smtClean="0"/>
              <a:t>commons.wikimedia.org</a:t>
            </a:r>
            <a:r>
              <a:rPr lang="cs-CZ" sz="1600" dirty="0" smtClean="0"/>
              <a:t>/</a:t>
            </a:r>
            <a:r>
              <a:rPr lang="cs-CZ" sz="1600" dirty="0" err="1" smtClean="0"/>
              <a:t>wiki</a:t>
            </a:r>
            <a:r>
              <a:rPr lang="cs-CZ" sz="1600" dirty="0" smtClean="0"/>
              <a:t>/</a:t>
            </a:r>
            <a:r>
              <a:rPr lang="cs-CZ" sz="1600" dirty="0" err="1" smtClean="0"/>
              <a:t>File</a:t>
            </a:r>
            <a:r>
              <a:rPr lang="cs-CZ" sz="1600" dirty="0" smtClean="0"/>
              <a:t>:</a:t>
            </a:r>
            <a:r>
              <a:rPr lang="cs-CZ" sz="1600" dirty="0" err="1" smtClean="0"/>
              <a:t>Villa</a:t>
            </a:r>
            <a:r>
              <a:rPr lang="cs-CZ" sz="1600" dirty="0" smtClean="0"/>
              <a:t>-</a:t>
            </a:r>
            <a:r>
              <a:rPr lang="cs-CZ" sz="1600" dirty="0" err="1" smtClean="0"/>
              <a:t>of</a:t>
            </a:r>
            <a:r>
              <a:rPr lang="cs-CZ" sz="1600" dirty="0" smtClean="0"/>
              <a:t>-</a:t>
            </a:r>
            <a:r>
              <a:rPr lang="cs-CZ" sz="1600" dirty="0" err="1" smtClean="0"/>
              <a:t>the</a:t>
            </a:r>
            <a:r>
              <a:rPr lang="cs-CZ" sz="1600" dirty="0" smtClean="0"/>
              <a:t>-</a:t>
            </a:r>
            <a:r>
              <a:rPr lang="cs-CZ" sz="1600" dirty="0" err="1" smtClean="0"/>
              <a:t>mysteries</a:t>
            </a:r>
            <a:r>
              <a:rPr lang="cs-CZ" sz="1600" dirty="0" smtClean="0"/>
              <a:t>-</a:t>
            </a:r>
            <a:r>
              <a:rPr lang="cs-CZ" sz="1600" dirty="0" err="1" smtClean="0"/>
              <a:t>fresco.jpg</a:t>
            </a:r>
            <a:r>
              <a:rPr lang="cs-CZ" sz="1600" dirty="0" smtClean="0"/>
              <a:t>?</a:t>
            </a:r>
            <a:r>
              <a:rPr lang="cs-CZ" sz="1600" dirty="0" err="1" smtClean="0"/>
              <a:t>uselang</a:t>
            </a:r>
            <a:r>
              <a:rPr lang="cs-CZ" sz="1600" dirty="0" smtClean="0"/>
              <a:t>=</a:t>
            </a:r>
            <a:r>
              <a:rPr lang="cs-CZ" sz="1600" dirty="0" err="1" smtClean="0"/>
              <a:t>cs</a:t>
            </a:r>
            <a:endParaRPr lang="cs-CZ" sz="1600" dirty="0" smtClean="0"/>
          </a:p>
          <a:p>
            <a:r>
              <a:rPr lang="cs-CZ" sz="1600" dirty="0" smtClean="0"/>
              <a:t>ANDRÉ </a:t>
            </a:r>
            <a:r>
              <a:rPr lang="cs-CZ" sz="1600" dirty="0" err="1" smtClean="0"/>
              <a:t>FRANTZ</a:t>
            </a:r>
            <a:r>
              <a:rPr lang="cs-CZ" sz="1600" dirty="0" smtClean="0"/>
              <a:t>, </a:t>
            </a:r>
            <a:r>
              <a:rPr lang="cs-CZ" sz="1600" dirty="0" err="1" smtClean="0"/>
              <a:t>Ricardo</a:t>
            </a:r>
            <a:r>
              <a:rPr lang="cs-CZ" sz="1600" dirty="0" smtClean="0"/>
              <a:t>. </a:t>
            </a:r>
            <a:r>
              <a:rPr lang="cs-CZ" sz="1600" i="1" dirty="0" err="1" smtClean="0"/>
              <a:t>Wikimedia</a:t>
            </a:r>
            <a:r>
              <a:rPr lang="cs-CZ" sz="1600" i="1" dirty="0" smtClean="0"/>
              <a:t> </a:t>
            </a:r>
            <a:r>
              <a:rPr lang="cs-CZ" sz="1600" i="1" dirty="0" err="1" smtClean="0"/>
              <a:t>Commons</a:t>
            </a:r>
            <a:r>
              <a:rPr lang="cs-CZ" sz="1600" dirty="0" smtClean="0"/>
              <a:t> [online]. [cit. 16.11.2013]. Dostupný na WWW: http://</a:t>
            </a:r>
            <a:r>
              <a:rPr lang="cs-CZ" sz="1600" dirty="0" err="1" smtClean="0"/>
              <a:t>commons.wikimedia.org</a:t>
            </a:r>
            <a:r>
              <a:rPr lang="cs-CZ" sz="1600" dirty="0" smtClean="0"/>
              <a:t>/</a:t>
            </a:r>
            <a:r>
              <a:rPr lang="cs-CZ" sz="1600" dirty="0" err="1" smtClean="0"/>
              <a:t>wiki</a:t>
            </a:r>
            <a:r>
              <a:rPr lang="cs-CZ" sz="1600" dirty="0" smtClean="0"/>
              <a:t>/</a:t>
            </a:r>
            <a:r>
              <a:rPr lang="cs-CZ" sz="1600" dirty="0" err="1" smtClean="0"/>
              <a:t>File</a:t>
            </a:r>
            <a:r>
              <a:rPr lang="cs-CZ" sz="1600" dirty="0" smtClean="0"/>
              <a:t>:</a:t>
            </a:r>
            <a:r>
              <a:rPr lang="cs-CZ" sz="1600" dirty="0" err="1" smtClean="0"/>
              <a:t>Marcoaurelio30000.jpg</a:t>
            </a:r>
            <a:endParaRPr lang="cs-CZ" sz="1600" dirty="0" smtClean="0"/>
          </a:p>
          <a:p>
            <a:r>
              <a:rPr lang="cs-CZ" sz="1600" dirty="0" smtClean="0"/>
              <a:t>Ulice v Pompejích – vlastní foto – archiv autorky</a:t>
            </a:r>
          </a:p>
          <a:p>
            <a:r>
              <a:rPr lang="cs-CZ" sz="1600" dirty="0" smtClean="0"/>
              <a:t>Pompeje – vlastní foto – archiv autorky</a:t>
            </a:r>
          </a:p>
          <a:p>
            <a:r>
              <a:rPr lang="cs-CZ" sz="1600" dirty="0" err="1" smtClean="0"/>
              <a:t>Forum</a:t>
            </a:r>
            <a:r>
              <a:rPr lang="cs-CZ" sz="1600" dirty="0" smtClean="0"/>
              <a:t> </a:t>
            </a:r>
            <a:r>
              <a:rPr lang="cs-CZ" sz="1600" dirty="0" err="1" smtClean="0"/>
              <a:t>romanum</a:t>
            </a:r>
            <a:r>
              <a:rPr lang="cs-CZ" sz="1600" dirty="0" smtClean="0"/>
              <a:t> – vlastní foto – archiv autorky</a:t>
            </a:r>
          </a:p>
          <a:p>
            <a:r>
              <a:rPr lang="cs-CZ" sz="1600" dirty="0" err="1" smtClean="0"/>
              <a:t>Titův</a:t>
            </a:r>
            <a:r>
              <a:rPr lang="cs-CZ" sz="1600" dirty="0" smtClean="0"/>
              <a:t> vítězný oblouk – vlastní foto – archiv autorky</a:t>
            </a:r>
            <a:br>
              <a:rPr lang="cs-CZ" sz="1600" dirty="0" smtClean="0"/>
            </a:br>
            <a:endParaRPr lang="cs-CZ" sz="16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5698976" cy="1143000"/>
          </a:xfrm>
        </p:spPr>
        <p:txBody>
          <a:bodyPr/>
          <a:lstStyle/>
          <a:p>
            <a:r>
              <a:rPr lang="cs-CZ" dirty="0" smtClean="0">
                <a:hlinkClick r:id="rId2" action="ppaction://hlinksldjump"/>
              </a:rPr>
              <a:t>Koloseum</a:t>
            </a:r>
            <a:endParaRPr lang="cs-CZ" dirty="0"/>
          </a:p>
        </p:txBody>
      </p:sp>
      <p:sp>
        <p:nvSpPr>
          <p:cNvPr id="3" name="Zástupný symbol pro obsah 2"/>
          <p:cNvSpPr>
            <a:spLocks noGrp="1"/>
          </p:cNvSpPr>
          <p:nvPr>
            <p:ph idx="1"/>
          </p:nvPr>
        </p:nvSpPr>
        <p:spPr>
          <a:xfrm>
            <a:off x="457200" y="1628800"/>
            <a:ext cx="8229600" cy="4968552"/>
          </a:xfrm>
        </p:spPr>
        <p:txBody>
          <a:bodyPr>
            <a:normAutofit fontScale="47500" lnSpcReduction="20000"/>
          </a:bodyPr>
          <a:lstStyle/>
          <a:p>
            <a:r>
              <a:rPr lang="cs-CZ" sz="5100" i="1" dirty="0" err="1" smtClean="0"/>
              <a:t>Amphitheatrum</a:t>
            </a:r>
            <a:r>
              <a:rPr lang="cs-CZ" sz="5100" i="1" dirty="0" smtClean="0"/>
              <a:t> </a:t>
            </a:r>
            <a:r>
              <a:rPr lang="cs-CZ" sz="5100" i="1" dirty="0" err="1" smtClean="0"/>
              <a:t>Flavium</a:t>
            </a:r>
            <a:r>
              <a:rPr lang="cs-CZ" sz="5100" i="1" dirty="0" smtClean="0"/>
              <a:t>, </a:t>
            </a:r>
            <a:r>
              <a:rPr lang="cs-CZ" sz="5100" i="1" dirty="0" err="1" smtClean="0"/>
              <a:t>Colosseo</a:t>
            </a:r>
            <a:r>
              <a:rPr lang="cs-CZ" sz="5100" i="1" dirty="0" smtClean="0"/>
              <a:t>-</a:t>
            </a:r>
            <a:r>
              <a:rPr lang="cs-CZ" sz="5100" dirty="0" smtClean="0"/>
              <a:t> je elipsovitý amfiteátr v centru Říma. Jde o největší amfiteátr, který byl kdy v římské říši postaven. </a:t>
            </a:r>
          </a:p>
          <a:p>
            <a:r>
              <a:rPr lang="cs-CZ" sz="5100" dirty="0" smtClean="0"/>
              <a:t>Jeho stavba začala mezi lety 70 a 72 n. l. za římského císaře </a:t>
            </a:r>
            <a:r>
              <a:rPr lang="cs-CZ" sz="5100" dirty="0" err="1" smtClean="0"/>
              <a:t>Vespasiana</a:t>
            </a:r>
            <a:r>
              <a:rPr lang="cs-CZ" sz="5100" dirty="0" smtClean="0"/>
              <a:t> a byla dokončena v roce 80 n. l. za vlády jeho </a:t>
            </a:r>
            <a:r>
              <a:rPr lang="cs-CZ" sz="5100" dirty="0" err="1" smtClean="0"/>
              <a:t>synaTita</a:t>
            </a:r>
            <a:r>
              <a:rPr lang="cs-CZ" sz="5100" dirty="0" smtClean="0"/>
              <a:t>. Jméno </a:t>
            </a:r>
            <a:r>
              <a:rPr lang="cs-CZ" sz="5100" i="1" dirty="0" err="1" smtClean="0"/>
              <a:t>Amphitheatrum</a:t>
            </a:r>
            <a:r>
              <a:rPr lang="cs-CZ" sz="5100" i="1" dirty="0" smtClean="0"/>
              <a:t> </a:t>
            </a:r>
            <a:r>
              <a:rPr lang="cs-CZ" sz="5100" i="1" dirty="0" err="1" smtClean="0"/>
              <a:t>Flavium</a:t>
            </a:r>
            <a:r>
              <a:rPr lang="cs-CZ" sz="5100" dirty="0" smtClean="0"/>
              <a:t> je odvozeno od </a:t>
            </a:r>
            <a:r>
              <a:rPr lang="cs-CZ" sz="5100" dirty="0" err="1" smtClean="0"/>
              <a:t>Vespasianova</a:t>
            </a:r>
            <a:r>
              <a:rPr lang="cs-CZ" sz="5100" dirty="0" smtClean="0"/>
              <a:t> a </a:t>
            </a:r>
            <a:r>
              <a:rPr lang="cs-CZ" sz="5100" dirty="0" err="1" smtClean="0"/>
              <a:t>Titova</a:t>
            </a:r>
            <a:r>
              <a:rPr lang="cs-CZ" sz="5100" dirty="0" smtClean="0"/>
              <a:t> rodového jména </a:t>
            </a:r>
            <a:r>
              <a:rPr lang="cs-CZ" sz="5100" i="1" dirty="0" smtClean="0"/>
              <a:t>Flavius</a:t>
            </a:r>
            <a:r>
              <a:rPr lang="cs-CZ" sz="5100" dirty="0" smtClean="0"/>
              <a:t> .</a:t>
            </a:r>
          </a:p>
          <a:p>
            <a:r>
              <a:rPr lang="cs-CZ" sz="5100" dirty="0" smtClean="0"/>
              <a:t>Původně bylo schopno pojmout 50 000 sedících diváků  kteří údajně mohli prostor opustit během 10 minut.  Bylo užíváno ke gladiátorským zápasům, pořádaly se zde i </a:t>
            </a:r>
            <a:r>
              <a:rPr lang="cs-CZ" sz="5100" i="1" dirty="0" smtClean="0"/>
              <a:t>naumachie</a:t>
            </a:r>
            <a:r>
              <a:rPr lang="cs-CZ" sz="5100" dirty="0" smtClean="0"/>
              <a:t> (stylizované námořní bitvy), zápasy s divokou zvěří, popravy, rekonstrukce známých bitev a dramata založená na klasické mytologii. V raném středověku začala být postupně využívána k obývání, sněmování, jako pevnost, kamenolom a křesťanská svatyně.</a:t>
            </a:r>
          </a:p>
          <a:p>
            <a:endParaRPr lang="cs-CZ" dirty="0"/>
          </a:p>
        </p:txBody>
      </p:sp>
      <p:pic>
        <p:nvPicPr>
          <p:cNvPr id="4" name="Obrázek 3" descr="Roma06(js).jpg">
            <a:hlinkClick r:id="rId2" action="ppaction://hlinksldjump"/>
          </p:cNvPr>
          <p:cNvPicPr>
            <a:picLocks noChangeAspect="1"/>
          </p:cNvPicPr>
          <p:nvPr/>
        </p:nvPicPr>
        <p:blipFill>
          <a:blip r:embed="rId3" cstate="print"/>
          <a:stretch>
            <a:fillRect/>
          </a:stretch>
        </p:blipFill>
        <p:spPr>
          <a:xfrm>
            <a:off x="6156176" y="188640"/>
            <a:ext cx="2286000" cy="1435100"/>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5" name="TextovéPole 4"/>
          <p:cNvSpPr txBox="1"/>
          <p:nvPr/>
        </p:nvSpPr>
        <p:spPr>
          <a:xfrm>
            <a:off x="755576" y="5373216"/>
            <a:ext cx="7416824" cy="1015663"/>
          </a:xfrm>
          <a:prstGeom prst="rect">
            <a:avLst/>
          </a:prstGeom>
          <a:noFill/>
        </p:spPr>
        <p:txBody>
          <a:bodyPr wrap="square" rtlCol="0">
            <a:spAutoFit/>
          </a:bodyPr>
          <a:lstStyle/>
          <a:p>
            <a:r>
              <a:rPr lang="cs-CZ" sz="2000" dirty="0" smtClean="0"/>
              <a:t>Římská vlčice – etruská bronzová plastika - </a:t>
            </a:r>
            <a:r>
              <a:rPr lang="cs-CZ" sz="2000" dirty="0"/>
              <a:t>p</a:t>
            </a:r>
            <a:r>
              <a:rPr lang="cs-CZ" sz="2000" dirty="0" smtClean="0"/>
              <a:t>ochází </a:t>
            </a:r>
            <a:r>
              <a:rPr lang="cs-CZ" sz="2000" dirty="0"/>
              <a:t>z 5. století před naším letopočtem. Pověstná dvojčata (Romulus a </a:t>
            </a:r>
            <a:r>
              <a:rPr lang="cs-CZ" sz="2000" dirty="0" err="1" smtClean="0"/>
              <a:t>Rémus</a:t>
            </a:r>
            <a:r>
              <a:rPr lang="cs-CZ" sz="2000" smtClean="0"/>
              <a:t>)</a:t>
            </a:r>
            <a:r>
              <a:rPr lang="cs-CZ" sz="2000" dirty="0"/>
              <a:t> byla doplněna </a:t>
            </a:r>
            <a:r>
              <a:rPr lang="cs-CZ" sz="2000" dirty="0" smtClean="0"/>
              <a:t>až </a:t>
            </a:r>
            <a:r>
              <a:rPr lang="cs-CZ" sz="2000" dirty="0"/>
              <a:t>v době </a:t>
            </a:r>
            <a:r>
              <a:rPr lang="cs-CZ" sz="2000" dirty="0" smtClean="0"/>
              <a:t>renesance  - 15. stol)</a:t>
            </a:r>
            <a:endParaRPr lang="cs-CZ" sz="2000" dirty="0"/>
          </a:p>
        </p:txBody>
      </p:sp>
      <p:pic>
        <p:nvPicPr>
          <p:cNvPr id="9" name="Zástupný symbol pro obsah 8" descr="0_Lupa_Capitolina_(2).JPG">
            <a:hlinkClick r:id="rId2" action="ppaction://hlinksldjump"/>
          </p:cNvPr>
          <p:cNvPicPr>
            <a:picLocks noGrp="1" noChangeAspect="1"/>
          </p:cNvPicPr>
          <p:nvPr>
            <p:ph idx="1"/>
          </p:nvPr>
        </p:nvPicPr>
        <p:blipFill>
          <a:blip r:embed="rId3" cstate="print"/>
          <a:stretch>
            <a:fillRect/>
          </a:stretch>
        </p:blipFill>
        <p:spPr>
          <a:xfrm>
            <a:off x="827584" y="476672"/>
            <a:ext cx="7030622" cy="4525963"/>
          </a:xfr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Etrurie</a:t>
            </a:r>
            <a:endParaRPr lang="cs-CZ" dirty="0"/>
          </a:p>
        </p:txBody>
      </p:sp>
      <p:pic>
        <p:nvPicPr>
          <p:cNvPr id="4" name="Zástupný symbol pro obsah 3" descr="Etruscan_civilization_map.png">
            <a:hlinkClick r:id="rId2" action="ppaction://hlinksldjump"/>
          </p:cNvPr>
          <p:cNvPicPr>
            <a:picLocks noGrp="1" noChangeAspect="1"/>
          </p:cNvPicPr>
          <p:nvPr>
            <p:ph idx="1"/>
          </p:nvPr>
        </p:nvPicPr>
        <p:blipFill>
          <a:blip r:embed="rId3" cstate="print">
            <a:lum bright="-10000" contrast="30000"/>
          </a:blip>
          <a:stretch>
            <a:fillRect/>
          </a:stretch>
        </p:blipFill>
        <p:spPr>
          <a:xfrm>
            <a:off x="2267744" y="1268760"/>
            <a:ext cx="4320480" cy="5589240"/>
          </a:xfrm>
          <a:prstGeom prst="rect">
            <a:avLst/>
          </a:prstGeom>
          <a:noFill/>
          <a:ln>
            <a:noFill/>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Kamenné sousoší etruského sarkofágu</a:t>
            </a:r>
            <a:endParaRPr lang="cs-CZ" dirty="0"/>
          </a:p>
        </p:txBody>
      </p:sp>
      <p:pic>
        <p:nvPicPr>
          <p:cNvPr id="4" name="Zástupný symbol pro obsah 3" descr="800px-Banditaccia_Sarcofago_Degli_Sposi.jpg">
            <a:hlinkClick r:id="rId2" action="ppaction://hlinksldjump"/>
          </p:cNvPr>
          <p:cNvPicPr>
            <a:picLocks noGrp="1" noChangeAspect="1"/>
          </p:cNvPicPr>
          <p:nvPr>
            <p:ph idx="1"/>
          </p:nvPr>
        </p:nvPicPr>
        <p:blipFill>
          <a:blip r:embed="rId3" cstate="print"/>
          <a:stretch>
            <a:fillRect/>
          </a:stretch>
        </p:blipFill>
        <p:spPr>
          <a:xfrm>
            <a:off x="922030" y="1600200"/>
            <a:ext cx="7299940" cy="4525963"/>
          </a:xfr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Nástěnná malba z hrobky – tančící Etrusk</a:t>
            </a:r>
            <a:endParaRPr lang="cs-CZ" dirty="0"/>
          </a:p>
        </p:txBody>
      </p:sp>
      <p:pic>
        <p:nvPicPr>
          <p:cNvPr id="4" name="Zástupný symbol pro obsah 3" descr="418px-A_dancing_man_from_the_painted_walls_of_the_tomb_of_the_Augurs_at_Tarquinia,_525-500_BCE,_Etruscan.jpg">
            <a:hlinkClick r:id="rId2" action="ppaction://hlinksldjump"/>
          </p:cNvPr>
          <p:cNvPicPr>
            <a:picLocks noGrp="1" noChangeAspect="1"/>
          </p:cNvPicPr>
          <p:nvPr>
            <p:ph idx="1"/>
          </p:nvPr>
        </p:nvPicPr>
        <p:blipFill>
          <a:blip r:embed="rId3" cstate="print"/>
          <a:stretch>
            <a:fillRect/>
          </a:stretch>
        </p:blipFill>
        <p:spPr>
          <a:xfrm>
            <a:off x="2195736" y="1385392"/>
            <a:ext cx="4089192" cy="5472608"/>
          </a:xfrm>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 </a:t>
            </a:r>
            <a:r>
              <a:rPr lang="cs-CZ" dirty="0" err="1" smtClean="0"/>
              <a:t>Carlsberg</a:t>
            </a:r>
            <a:r>
              <a:rPr lang="cs-CZ" dirty="0" smtClean="0"/>
              <a:t> </a:t>
            </a:r>
            <a:r>
              <a:rPr lang="cs-CZ" dirty="0" err="1" smtClean="0"/>
              <a:t>Glyptothek</a:t>
            </a:r>
            <a:r>
              <a:rPr lang="cs-CZ" dirty="0" smtClean="0"/>
              <a:t>, </a:t>
            </a:r>
            <a:r>
              <a:rPr lang="cs-CZ" sz="3600" dirty="0" err="1" smtClean="0"/>
              <a:t>Copenhagen.Nástěnná</a:t>
            </a:r>
            <a:r>
              <a:rPr lang="cs-CZ" dirty="0" smtClean="0"/>
              <a:t> malba z hrobky - </a:t>
            </a:r>
            <a:endParaRPr lang="cs-CZ" dirty="0"/>
          </a:p>
        </p:txBody>
      </p:sp>
      <p:pic>
        <p:nvPicPr>
          <p:cNvPr id="4" name="Zástupný symbol pro obsah 3" descr="800px-Ny_Carlsberg_Glyptothek_-_Etruskischergrab_Wandmalerei.jpg">
            <a:hlinkClick r:id="" action="ppaction://noaction"/>
          </p:cNvPr>
          <p:cNvPicPr>
            <a:picLocks noGrp="1" noChangeAspect="1"/>
          </p:cNvPicPr>
          <p:nvPr>
            <p:ph idx="1"/>
          </p:nvPr>
        </p:nvPicPr>
        <p:blipFill>
          <a:blip r:embed="rId2" cstate="print"/>
          <a:stretch>
            <a:fillRect/>
          </a:stretch>
        </p:blipFill>
        <p:spPr>
          <a:xfrm>
            <a:off x="683568" y="1412776"/>
            <a:ext cx="7416824" cy="5445224"/>
          </a:xfrm>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417638"/>
          </a:xfrm>
        </p:spPr>
        <p:txBody>
          <a:bodyPr/>
          <a:lstStyle/>
          <a:p>
            <a:r>
              <a:rPr lang="cs-CZ" dirty="0" smtClean="0"/>
              <a:t>Mapa římského impéria za Augusta</a:t>
            </a:r>
            <a:endParaRPr lang="cs-CZ" dirty="0"/>
          </a:p>
        </p:txBody>
      </p:sp>
      <p:pic>
        <p:nvPicPr>
          <p:cNvPr id="4" name="Zástupný symbol pro obsah 3" descr="800px-Augusto_30aC_-_6dC_55%CS_jpg.JPG">
            <a:hlinkClick r:id="rId2" action="ppaction://hlinksldjump"/>
          </p:cNvPr>
          <p:cNvPicPr>
            <a:picLocks noGrp="1" noChangeAspect="1"/>
          </p:cNvPicPr>
          <p:nvPr>
            <p:ph idx="1"/>
          </p:nvPr>
        </p:nvPicPr>
        <p:blipFill>
          <a:blip r:embed="rId3" cstate="print"/>
          <a:stretch>
            <a:fillRect/>
          </a:stretch>
        </p:blipFill>
        <p:spPr>
          <a:xfrm>
            <a:off x="611560" y="980728"/>
            <a:ext cx="7920880" cy="5877272"/>
          </a:xfr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Pont </a:t>
            </a:r>
            <a:r>
              <a:rPr lang="cs-CZ" dirty="0" err="1" smtClean="0"/>
              <a:t>du</a:t>
            </a:r>
            <a:r>
              <a:rPr lang="cs-CZ" dirty="0" smtClean="0"/>
              <a:t> Gard – Francie </a:t>
            </a:r>
            <a:endParaRPr lang="cs-CZ" dirty="0"/>
          </a:p>
        </p:txBody>
      </p:sp>
      <p:pic>
        <p:nvPicPr>
          <p:cNvPr id="1026" name="Picture 2" descr="C:\Users\Radka\Desktop\foto\francie\francie_2012\Francie_2 461.jpg">
            <a:hlinkClick r:id="rId2" action="ppaction://hlinksldjump"/>
          </p:cNvPr>
          <p:cNvPicPr>
            <a:picLocks noGrp="1" noChangeAspect="1" noChangeArrowheads="1"/>
          </p:cNvPicPr>
          <p:nvPr>
            <p:ph idx="1"/>
          </p:nvPr>
        </p:nvPicPr>
        <p:blipFill>
          <a:blip r:embed="rId3" cstate="print">
            <a:lum bright="10000"/>
          </a:blip>
          <a:srcRect b="5848"/>
          <a:stretch>
            <a:fillRect/>
          </a:stretch>
        </p:blipFill>
        <p:spPr bwMode="auto">
          <a:xfrm>
            <a:off x="0" y="1268760"/>
            <a:ext cx="9144000" cy="5355976"/>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Východořímská říše za Justiniána</a:t>
            </a:r>
            <a:endParaRPr lang="cs-CZ" dirty="0"/>
          </a:p>
        </p:txBody>
      </p:sp>
      <p:pic>
        <p:nvPicPr>
          <p:cNvPr id="4" name="Zástupný symbol pro obsah 3" descr="800px-Byzanc-Justinián.png">
            <a:hlinkClick r:id="rId2" action="ppaction://hlinksldjump"/>
          </p:cNvPr>
          <p:cNvPicPr>
            <a:picLocks noGrp="1" noChangeAspect="1"/>
          </p:cNvPicPr>
          <p:nvPr>
            <p:ph idx="1"/>
          </p:nvPr>
        </p:nvPicPr>
        <p:blipFill>
          <a:blip r:embed="rId3" cstate="print"/>
          <a:stretch>
            <a:fillRect/>
          </a:stretch>
        </p:blipFill>
        <p:spPr>
          <a:xfrm>
            <a:off x="0" y="1196752"/>
            <a:ext cx="9144000" cy="5472608"/>
          </a:xfrm>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Římská říše roku 395</a:t>
            </a:r>
            <a:endParaRPr lang="cs-CZ" dirty="0"/>
          </a:p>
        </p:txBody>
      </p:sp>
      <p:pic>
        <p:nvPicPr>
          <p:cNvPr id="4" name="Zástupný symbol pro obsah 3" descr="Mappa_Impero_Romano.png">
            <a:hlinkClick r:id="rId2" action="ppaction://hlinksldjump"/>
          </p:cNvPr>
          <p:cNvPicPr>
            <a:picLocks noGrp="1" noChangeAspect="1"/>
          </p:cNvPicPr>
          <p:nvPr>
            <p:ph idx="1"/>
          </p:nvPr>
        </p:nvPicPr>
        <p:blipFill>
          <a:blip r:embed="rId3" cstate="print"/>
          <a:stretch>
            <a:fillRect/>
          </a:stretch>
        </p:blipFill>
        <p:spPr>
          <a:xfrm>
            <a:off x="539552" y="1052736"/>
            <a:ext cx="8064896" cy="5805264"/>
          </a:xfr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Pantheon – průčelí chrámu</a:t>
            </a:r>
            <a:endParaRPr lang="cs-CZ" dirty="0"/>
          </a:p>
        </p:txBody>
      </p:sp>
      <p:pic>
        <p:nvPicPr>
          <p:cNvPr id="4" name="Zástupný symbol pro obsah 3" descr="800px-Pantheon_Rome.JPG">
            <a:hlinkClick r:id="rId2" action="ppaction://hlinksldjump"/>
          </p:cNvPr>
          <p:cNvPicPr>
            <a:picLocks noGrp="1" noChangeAspect="1"/>
          </p:cNvPicPr>
          <p:nvPr>
            <p:ph idx="1"/>
          </p:nvPr>
        </p:nvPicPr>
        <p:blipFill>
          <a:blip r:embed="rId3" cstate="print"/>
          <a:stretch>
            <a:fillRect/>
          </a:stretch>
        </p:blipFill>
        <p:spPr>
          <a:xfrm>
            <a:off x="467544" y="1412776"/>
            <a:ext cx="7848872" cy="5445224"/>
          </a:xfrm>
        </p:spPr>
      </p:pic>
      <p:sp>
        <p:nvSpPr>
          <p:cNvPr id="5" name="TextovéPole 4"/>
          <p:cNvSpPr txBox="1"/>
          <p:nvPr/>
        </p:nvSpPr>
        <p:spPr>
          <a:xfrm>
            <a:off x="1547664" y="1844824"/>
            <a:ext cx="7596336" cy="5016758"/>
          </a:xfrm>
          <a:prstGeom prst="rect">
            <a:avLst/>
          </a:prstGeom>
          <a:solidFill>
            <a:schemeClr val="bg2"/>
          </a:solidFill>
        </p:spPr>
        <p:txBody>
          <a:bodyPr wrap="square" rtlCol="0">
            <a:spAutoFit/>
          </a:bodyPr>
          <a:lstStyle/>
          <a:p>
            <a:r>
              <a:rPr lang="cs-CZ" sz="2000" dirty="0" smtClean="0"/>
              <a:t>Chrám nechal postavit </a:t>
            </a:r>
            <a:r>
              <a:rPr lang="cs-CZ" sz="2000" dirty="0" err="1" smtClean="0"/>
              <a:t>Marcus</a:t>
            </a:r>
            <a:r>
              <a:rPr lang="cs-CZ" sz="2000" dirty="0" smtClean="0"/>
              <a:t> </a:t>
            </a:r>
            <a:r>
              <a:rPr lang="cs-CZ" sz="2000" dirty="0" err="1" smtClean="0"/>
              <a:t>Vipsanius</a:t>
            </a:r>
            <a:r>
              <a:rPr lang="cs-CZ" sz="2000" dirty="0" smtClean="0"/>
              <a:t> </a:t>
            </a:r>
            <a:r>
              <a:rPr lang="cs-CZ" sz="2000" dirty="0" err="1" smtClean="0"/>
              <a:t>Agrippa</a:t>
            </a:r>
            <a:r>
              <a:rPr lang="cs-CZ" sz="2000" dirty="0" smtClean="0"/>
              <a:t> (zeť a nejbližší spolupracovník císaře Augusta) v době svého třetího konzulátu roku 27 př. n. l. Dnešní podoba Pantheonu pochází z doby Hadriánovy, který jej dal po požáru v roce 123 přestavět. Centrem chrámu je ohromná aula o stejném průměru a výšce 43 m zakrytá polokulovitou klenbou, v jejímž středu je otvor (</a:t>
            </a:r>
            <a:r>
              <a:rPr lang="cs-CZ" sz="2000" dirty="0" err="1" smtClean="0"/>
              <a:t>opaion</a:t>
            </a:r>
            <a:r>
              <a:rPr lang="cs-CZ" sz="2000" dirty="0" smtClean="0"/>
              <a:t>) o průměru 9 m. Na stavbu kupole byl pravděpodobně vůbec poprvé použit beton.  Autor přestavby není znám. Kupole a strop předsíně byly pokryty bronzovými pozlacenými střešními taškami s reliéfy, které nechal odstranit papež Urban VIII.</a:t>
            </a:r>
          </a:p>
          <a:p>
            <a:r>
              <a:rPr lang="cs-CZ" sz="2000" dirty="0" err="1" smtClean="0"/>
              <a:t>Bernini</a:t>
            </a:r>
            <a:r>
              <a:rPr lang="cs-CZ" sz="2000" dirty="0" smtClean="0"/>
              <a:t> je použil pro ohromný baldachýn v bazilice sv. Petra. </a:t>
            </a:r>
          </a:p>
          <a:p>
            <a:r>
              <a:rPr lang="cs-CZ" sz="2000" dirty="0" smtClean="0"/>
              <a:t>Vstup do chrámu tvoří mohutný portikus s 16 žulovými sloupy s korintskými hlavicemi, který je jedinou dochovanou částí původní stavby z roku 27 př. n. l. (kromě tří sloupů vlevo, které jsou replikou ze 17. století). Sloupy jsou seřazeny do tří řad, přičemž v první je 8 sloupů, ve zbývajících dvou vždy po 4 sloupech. Na tympanonu je nápis zvěčňující jméno zakladatele chrámu</a:t>
            </a:r>
            <a:endParaRPr lang="cs-CZ"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 calcmode="lin" valueType="num">
                                      <p:cBhvr additive="base">
                                        <p:cTn id="1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Interiér Pantheonu</a:t>
            </a:r>
            <a:endParaRPr lang="cs-CZ" dirty="0"/>
          </a:p>
        </p:txBody>
      </p:sp>
      <p:pic>
        <p:nvPicPr>
          <p:cNvPr id="4" name="Zástupný symbol pro obsah 3" descr="800px-Pantheon_rome.interior.jpg">
            <a:hlinkClick r:id="rId2" action="ppaction://hlinksldjump"/>
          </p:cNvPr>
          <p:cNvPicPr>
            <a:picLocks noGrp="1" noChangeAspect="1"/>
          </p:cNvPicPr>
          <p:nvPr>
            <p:ph idx="1"/>
          </p:nvPr>
        </p:nvPicPr>
        <p:blipFill>
          <a:blip r:embed="rId3" cstate="print"/>
          <a:stretch>
            <a:fillRect/>
          </a:stretch>
        </p:blipFill>
        <p:spPr>
          <a:xfrm>
            <a:off x="1292316" y="1600200"/>
            <a:ext cx="6559367" cy="4525963"/>
          </a:xfr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Římské chrámy</a:t>
            </a:r>
            <a:endParaRPr lang="cs-CZ" dirty="0"/>
          </a:p>
        </p:txBody>
      </p:sp>
      <p:pic>
        <p:nvPicPr>
          <p:cNvPr id="6" name="Zástupný symbol pro obsah 5" descr="800px-Temple_of_portunus_front.jpg">
            <a:hlinkClick r:id="rId2" action="ppaction://hlinksldjump"/>
          </p:cNvPr>
          <p:cNvPicPr>
            <a:picLocks noGrp="1" noChangeAspect="1"/>
          </p:cNvPicPr>
          <p:nvPr>
            <p:ph idx="1"/>
          </p:nvPr>
        </p:nvPicPr>
        <p:blipFill>
          <a:blip r:embed="rId3" cstate="print"/>
          <a:stretch>
            <a:fillRect/>
          </a:stretch>
        </p:blipFill>
        <p:spPr>
          <a:xfrm>
            <a:off x="0" y="1772816"/>
            <a:ext cx="5292080" cy="4248472"/>
          </a:xfrm>
        </p:spPr>
      </p:pic>
      <p:sp>
        <p:nvSpPr>
          <p:cNvPr id="7" name="TextovéPole 6"/>
          <p:cNvSpPr txBox="1"/>
          <p:nvPr/>
        </p:nvSpPr>
        <p:spPr>
          <a:xfrm>
            <a:off x="0" y="6309320"/>
            <a:ext cx="4572000" cy="400110"/>
          </a:xfrm>
          <a:prstGeom prst="rect">
            <a:avLst/>
          </a:prstGeom>
          <a:noFill/>
        </p:spPr>
        <p:txBody>
          <a:bodyPr wrap="square" rtlCol="0">
            <a:spAutoFit/>
          </a:bodyPr>
          <a:lstStyle/>
          <a:p>
            <a:r>
              <a:rPr lang="cs-CZ" sz="2000" b="1" dirty="0" err="1" smtClean="0"/>
              <a:t>Portův</a:t>
            </a:r>
            <a:r>
              <a:rPr lang="cs-CZ" sz="2000" b="1" dirty="0" smtClean="0"/>
              <a:t> chrám – Řím – 1. st</a:t>
            </a:r>
            <a:r>
              <a:rPr lang="cs-CZ" sz="2000" dirty="0" smtClean="0"/>
              <a:t>.</a:t>
            </a:r>
            <a:endParaRPr lang="cs-CZ" sz="2000" dirty="0"/>
          </a:p>
        </p:txBody>
      </p:sp>
      <p:pic>
        <p:nvPicPr>
          <p:cNvPr id="9" name="Obrázek 8" descr="nimes.jpg">
            <a:hlinkClick r:id="rId2" action="ppaction://hlinksldjump"/>
          </p:cNvPr>
          <p:cNvPicPr>
            <a:picLocks noChangeAspect="1"/>
          </p:cNvPicPr>
          <p:nvPr/>
        </p:nvPicPr>
        <p:blipFill>
          <a:blip r:embed="rId4" cstate="print"/>
          <a:srcRect r="4110"/>
          <a:stretch>
            <a:fillRect/>
          </a:stretch>
        </p:blipFill>
        <p:spPr>
          <a:xfrm>
            <a:off x="4932040" y="1772816"/>
            <a:ext cx="4211960" cy="4248472"/>
          </a:xfrm>
          <a:prstGeom prst="rect">
            <a:avLst/>
          </a:prstGeom>
        </p:spPr>
      </p:pic>
      <p:sp>
        <p:nvSpPr>
          <p:cNvPr id="10" name="TextovéPole 9"/>
          <p:cNvSpPr txBox="1"/>
          <p:nvPr/>
        </p:nvSpPr>
        <p:spPr>
          <a:xfrm>
            <a:off x="4932040" y="6237312"/>
            <a:ext cx="4211960" cy="400110"/>
          </a:xfrm>
          <a:prstGeom prst="rect">
            <a:avLst/>
          </a:prstGeom>
          <a:noFill/>
        </p:spPr>
        <p:txBody>
          <a:bodyPr wrap="square" rtlCol="0">
            <a:spAutoFit/>
          </a:bodyPr>
          <a:lstStyle/>
          <a:p>
            <a:r>
              <a:rPr lang="cs-CZ" sz="2000" b="1" dirty="0" err="1" smtClean="0"/>
              <a:t>Maison</a:t>
            </a:r>
            <a:r>
              <a:rPr lang="cs-CZ" sz="2000" b="1" dirty="0" smtClean="0"/>
              <a:t> </a:t>
            </a:r>
            <a:r>
              <a:rPr lang="cs-CZ" sz="2000" b="1" dirty="0" err="1" smtClean="0"/>
              <a:t>carrée</a:t>
            </a:r>
            <a:r>
              <a:rPr lang="cs-CZ" sz="2000" b="1" dirty="0" smtClean="0"/>
              <a:t> – </a:t>
            </a:r>
            <a:r>
              <a:rPr lang="cs-CZ" sz="2000" b="1" dirty="0" err="1" smtClean="0"/>
              <a:t>Nimes</a:t>
            </a:r>
            <a:r>
              <a:rPr lang="cs-CZ" sz="2000" b="1" dirty="0" smtClean="0"/>
              <a:t> – 1. st.</a:t>
            </a:r>
            <a:endParaRPr lang="cs-CZ" sz="2000" b="1"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t>Maxenciova</a:t>
            </a:r>
            <a:r>
              <a:rPr lang="cs-CZ" dirty="0" smtClean="0"/>
              <a:t> bazilika</a:t>
            </a:r>
            <a:br>
              <a:rPr lang="cs-CZ" dirty="0" smtClean="0"/>
            </a:br>
            <a:r>
              <a:rPr lang="cs-CZ" dirty="0" err="1" smtClean="0"/>
              <a:t>Forum</a:t>
            </a:r>
            <a:r>
              <a:rPr lang="cs-CZ" dirty="0" smtClean="0"/>
              <a:t> </a:t>
            </a:r>
            <a:r>
              <a:rPr lang="cs-CZ" dirty="0" err="1" smtClean="0"/>
              <a:t>romanum</a:t>
            </a:r>
            <a:r>
              <a:rPr lang="cs-CZ" dirty="0" smtClean="0"/>
              <a:t> - Řím</a:t>
            </a:r>
            <a:endParaRPr lang="cs-CZ" dirty="0"/>
          </a:p>
        </p:txBody>
      </p:sp>
      <p:pic>
        <p:nvPicPr>
          <p:cNvPr id="4" name="Zástupný symbol pro obsah 3" descr="800px-Rome,_Forum_Romanum,_Basilica_of_Maxentius.jpg">
            <a:hlinkClick r:id="rId2" action="ppaction://hlinksldjump"/>
          </p:cNvPr>
          <p:cNvPicPr>
            <a:picLocks noGrp="1" noChangeAspect="1"/>
          </p:cNvPicPr>
          <p:nvPr>
            <p:ph idx="1"/>
          </p:nvPr>
        </p:nvPicPr>
        <p:blipFill>
          <a:blip r:embed="rId3" cstate="print"/>
          <a:stretch>
            <a:fillRect/>
          </a:stretch>
        </p:blipFill>
        <p:spPr>
          <a:xfrm>
            <a:off x="827585" y="1628800"/>
            <a:ext cx="7488832" cy="4824535"/>
          </a:xfrm>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Amfiteátr </a:t>
            </a:r>
            <a:r>
              <a:rPr lang="cs-CZ" dirty="0" err="1" smtClean="0"/>
              <a:t>Arles</a:t>
            </a:r>
            <a:r>
              <a:rPr lang="cs-CZ" dirty="0" smtClean="0"/>
              <a:t> - Francie</a:t>
            </a:r>
            <a:endParaRPr lang="cs-CZ" dirty="0"/>
          </a:p>
        </p:txBody>
      </p:sp>
      <p:pic>
        <p:nvPicPr>
          <p:cNvPr id="8" name="Zástupný symbol pro obsah 7" descr="P1020894.JPG">
            <a:hlinkClick r:id="rId2" action="ppaction://hlinksldjump"/>
          </p:cNvPr>
          <p:cNvPicPr>
            <a:picLocks noGrp="1" noChangeAspect="1"/>
          </p:cNvPicPr>
          <p:nvPr>
            <p:ph idx="1"/>
          </p:nvPr>
        </p:nvPicPr>
        <p:blipFill>
          <a:blip r:embed="rId3" cstate="print"/>
          <a:srcRect l="3463"/>
          <a:stretch>
            <a:fillRect/>
          </a:stretch>
        </p:blipFill>
        <p:spPr>
          <a:xfrm>
            <a:off x="539552" y="1484784"/>
            <a:ext cx="7767494" cy="4525963"/>
          </a:xfrm>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Amfiteátr </a:t>
            </a:r>
            <a:r>
              <a:rPr lang="cs-CZ" dirty="0" err="1" smtClean="0"/>
              <a:t>Nimes</a:t>
            </a:r>
            <a:r>
              <a:rPr lang="cs-CZ" dirty="0" smtClean="0"/>
              <a:t> - Francie</a:t>
            </a:r>
            <a:endParaRPr lang="cs-CZ" dirty="0"/>
          </a:p>
        </p:txBody>
      </p:sp>
      <p:pic>
        <p:nvPicPr>
          <p:cNvPr id="4" name="Zástupný symbol pro obsah 3" descr="P1020712.JPG">
            <a:hlinkClick r:id="rId2" action="ppaction://hlinksldjump"/>
          </p:cNvPr>
          <p:cNvPicPr>
            <a:picLocks noGrp="1" noChangeAspect="1"/>
          </p:cNvPicPr>
          <p:nvPr>
            <p:ph idx="1"/>
          </p:nvPr>
        </p:nvPicPr>
        <p:blipFill>
          <a:blip r:embed="rId3" cstate="print"/>
          <a:stretch>
            <a:fillRect/>
          </a:stretch>
        </p:blipFill>
        <p:spPr>
          <a:xfrm>
            <a:off x="548922" y="1600200"/>
            <a:ext cx="8046156" cy="4525963"/>
          </a:xfrm>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Koloseum  - </a:t>
            </a:r>
            <a:r>
              <a:rPr lang="cs-CZ" dirty="0" err="1" smtClean="0"/>
              <a:t>Vespasiánův</a:t>
            </a:r>
            <a:r>
              <a:rPr lang="cs-CZ" dirty="0" smtClean="0"/>
              <a:t> amfiteátr</a:t>
            </a:r>
            <a:br>
              <a:rPr lang="cs-CZ" dirty="0" smtClean="0"/>
            </a:br>
            <a:r>
              <a:rPr lang="cs-CZ" dirty="0" smtClean="0"/>
              <a:t>Konstantinův vítězný oblouk - Řím</a:t>
            </a:r>
            <a:endParaRPr lang="cs-CZ" dirty="0"/>
          </a:p>
        </p:txBody>
      </p:sp>
      <p:pic>
        <p:nvPicPr>
          <p:cNvPr id="4" name="Zástupný symbol pro obsah 3" descr="798px-Colosseum-panoramic.view.jpg"/>
          <p:cNvPicPr>
            <a:picLocks noGrp="1" noChangeAspect="1"/>
          </p:cNvPicPr>
          <p:nvPr>
            <p:ph idx="1"/>
          </p:nvPr>
        </p:nvPicPr>
        <p:blipFill>
          <a:blip r:embed="rId2" cstate="print"/>
          <a:srcRect l="26850" r="6322"/>
          <a:stretch>
            <a:fillRect/>
          </a:stretch>
        </p:blipFill>
        <p:spPr>
          <a:xfrm>
            <a:off x="0" y="2564904"/>
            <a:ext cx="9144000" cy="3168352"/>
          </a:xfrm>
        </p:spPr>
      </p:pic>
      <p:pic>
        <p:nvPicPr>
          <p:cNvPr id="6" name="Obrázek 5" descr="800px-Colosseum_Roma_2011_8.jpg">
            <a:hlinkClick r:id="rId3" action="ppaction://hlinksldjump"/>
          </p:cNvPr>
          <p:cNvPicPr>
            <a:picLocks noChangeAspect="1"/>
          </p:cNvPicPr>
          <p:nvPr/>
        </p:nvPicPr>
        <p:blipFill>
          <a:blip r:embed="rId4" cstate="print"/>
          <a:stretch>
            <a:fillRect/>
          </a:stretch>
        </p:blipFill>
        <p:spPr>
          <a:xfrm>
            <a:off x="0" y="0"/>
            <a:ext cx="9144000" cy="5897880"/>
          </a:xfrm>
          <a:prstGeom prst="rect">
            <a:avLst/>
          </a:prstGeom>
        </p:spPr>
      </p:pic>
      <p:sp>
        <p:nvSpPr>
          <p:cNvPr id="7" name="TextovéPole 6"/>
          <p:cNvSpPr txBox="1"/>
          <p:nvPr/>
        </p:nvSpPr>
        <p:spPr>
          <a:xfrm>
            <a:off x="395536" y="6165304"/>
            <a:ext cx="8532440" cy="400110"/>
          </a:xfrm>
          <a:prstGeom prst="rect">
            <a:avLst/>
          </a:prstGeom>
          <a:noFill/>
        </p:spPr>
        <p:txBody>
          <a:bodyPr wrap="square" rtlCol="0">
            <a:spAutoFit/>
          </a:bodyPr>
          <a:lstStyle/>
          <a:p>
            <a:r>
              <a:rPr lang="cs-CZ" sz="2000" b="1" dirty="0" smtClean="0"/>
              <a:t>Koloseum - interiér</a:t>
            </a:r>
            <a:endParaRPr lang="cs-CZ"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allAtOnce"/>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Císařské lázně – </a:t>
            </a:r>
            <a:r>
              <a:rPr lang="cs-CZ" dirty="0" err="1" smtClean="0"/>
              <a:t>Trier</a:t>
            </a:r>
            <a:r>
              <a:rPr lang="cs-CZ" dirty="0" smtClean="0"/>
              <a:t> (Trevír)</a:t>
            </a:r>
            <a:endParaRPr lang="cs-CZ" dirty="0"/>
          </a:p>
        </p:txBody>
      </p:sp>
      <p:pic>
        <p:nvPicPr>
          <p:cNvPr id="4" name="Zástupný symbol pro obsah 3" descr="800px-Trier_Kaiserthermen_BW_4 (1).JPG">
            <a:hlinkClick r:id="rId2" action="ppaction://hlinksldjump"/>
          </p:cNvPr>
          <p:cNvPicPr>
            <a:picLocks noGrp="1" noChangeAspect="1"/>
          </p:cNvPicPr>
          <p:nvPr>
            <p:ph idx="1"/>
          </p:nvPr>
        </p:nvPicPr>
        <p:blipFill>
          <a:blip r:embed="rId3" cstate="print"/>
          <a:stretch>
            <a:fillRect/>
          </a:stretch>
        </p:blipFill>
        <p:spPr>
          <a:xfrm>
            <a:off x="762000" y="1748631"/>
            <a:ext cx="7620000" cy="4229100"/>
          </a:xfrm>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dirty="0" err="1" smtClean="0"/>
              <a:t>Hadrianovo</a:t>
            </a:r>
            <a:r>
              <a:rPr lang="cs-CZ" sz="3600" dirty="0" smtClean="0"/>
              <a:t> mauzoleum – Andělský hrad</a:t>
            </a:r>
            <a:endParaRPr lang="cs-CZ" sz="3600" dirty="0"/>
          </a:p>
        </p:txBody>
      </p:sp>
      <p:pic>
        <p:nvPicPr>
          <p:cNvPr id="4" name="Zástupný symbol pro obsah 3" descr="Castel_S-Angelo_2013e.jpg">
            <a:hlinkClick r:id="rId2" action="ppaction://hlinksldjump"/>
          </p:cNvPr>
          <p:cNvPicPr>
            <a:picLocks noGrp="1" noChangeAspect="1"/>
          </p:cNvPicPr>
          <p:nvPr>
            <p:ph idx="1"/>
          </p:nvPr>
        </p:nvPicPr>
        <p:blipFill>
          <a:blip r:embed="rId3" cstate="print"/>
          <a:stretch>
            <a:fillRect/>
          </a:stretch>
        </p:blipFill>
        <p:spPr>
          <a:xfrm>
            <a:off x="683568" y="1124744"/>
            <a:ext cx="7920880" cy="5589240"/>
          </a:xfrm>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Titův</a:t>
            </a:r>
            <a:r>
              <a:rPr lang="cs-CZ" dirty="0" smtClean="0"/>
              <a:t> vítězný oblouk</a:t>
            </a:r>
            <a:endParaRPr lang="cs-CZ" dirty="0"/>
          </a:p>
        </p:txBody>
      </p:sp>
      <p:pic>
        <p:nvPicPr>
          <p:cNvPr id="6" name="Zástupný symbol pro obsah 5" descr="ImageRomeArchofTitus02.jpg">
            <a:hlinkClick r:id="rId2" action="ppaction://hlinksldjump"/>
          </p:cNvPr>
          <p:cNvPicPr>
            <a:picLocks noGrp="1" noChangeAspect="1"/>
          </p:cNvPicPr>
          <p:nvPr>
            <p:ph idx="1"/>
          </p:nvPr>
        </p:nvPicPr>
        <p:blipFill>
          <a:blip r:embed="rId3" cstate="print"/>
          <a:stretch>
            <a:fillRect/>
          </a:stretch>
        </p:blipFill>
        <p:spPr>
          <a:xfrm>
            <a:off x="1" y="1124744"/>
            <a:ext cx="4499991" cy="5733256"/>
          </a:xfrm>
        </p:spPr>
      </p:pic>
      <p:pic>
        <p:nvPicPr>
          <p:cNvPr id="7" name="Obrázek 6" descr="800px-Fra-titusbuen.jpg">
            <a:hlinkClick r:id="rId2" action="ppaction://hlinksldjump"/>
          </p:cNvPr>
          <p:cNvPicPr>
            <a:picLocks noChangeAspect="1"/>
          </p:cNvPicPr>
          <p:nvPr/>
        </p:nvPicPr>
        <p:blipFill>
          <a:blip r:embed="rId4" cstate="print"/>
          <a:stretch>
            <a:fillRect/>
          </a:stretch>
        </p:blipFill>
        <p:spPr>
          <a:xfrm>
            <a:off x="4572000" y="1124744"/>
            <a:ext cx="4392488" cy="2592288"/>
          </a:xfrm>
          <a:prstGeom prst="rect">
            <a:avLst/>
          </a:prstGeom>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Trajánův</a:t>
            </a:r>
            <a:r>
              <a:rPr lang="cs-CZ" dirty="0" smtClean="0"/>
              <a:t> sloup</a:t>
            </a:r>
            <a:endParaRPr lang="cs-CZ" dirty="0"/>
          </a:p>
        </p:txBody>
      </p:sp>
      <p:pic>
        <p:nvPicPr>
          <p:cNvPr id="4" name="Zástupný symbol pro obsah 3" descr="120px-Trajans_column_from_north.jpg">
            <a:hlinkClick r:id="rId2" action="ppaction://hlinksldjump"/>
          </p:cNvPr>
          <p:cNvPicPr>
            <a:picLocks noGrp="1" noChangeAspect="1"/>
          </p:cNvPicPr>
          <p:nvPr>
            <p:ph idx="1"/>
          </p:nvPr>
        </p:nvPicPr>
        <p:blipFill>
          <a:blip r:embed="rId3" cstate="print"/>
          <a:stretch>
            <a:fillRect/>
          </a:stretch>
        </p:blipFill>
        <p:spPr>
          <a:xfrm>
            <a:off x="971600" y="1340768"/>
            <a:ext cx="1296144" cy="5040560"/>
          </a:xfrm>
        </p:spPr>
      </p:pic>
      <p:pic>
        <p:nvPicPr>
          <p:cNvPr id="5" name="Obrázek 4" descr="450px-Relief_Kolumna_Trajana.jpg">
            <a:hlinkClick r:id="rId2" action="ppaction://hlinksldjump"/>
          </p:cNvPr>
          <p:cNvPicPr>
            <a:picLocks noChangeAspect="1"/>
          </p:cNvPicPr>
          <p:nvPr/>
        </p:nvPicPr>
        <p:blipFill>
          <a:blip r:embed="rId4" cstate="print"/>
          <a:stretch>
            <a:fillRect/>
          </a:stretch>
        </p:blipFill>
        <p:spPr>
          <a:xfrm>
            <a:off x="2411760" y="1196752"/>
            <a:ext cx="5472608" cy="5472608"/>
          </a:xfrm>
          <a:prstGeom prst="rect">
            <a:avLst/>
          </a:prstGeom>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Via </a:t>
            </a:r>
            <a:r>
              <a:rPr lang="cs-CZ" dirty="0" err="1" smtClean="0"/>
              <a:t>Appia</a:t>
            </a:r>
            <a:endParaRPr lang="cs-CZ" dirty="0"/>
          </a:p>
        </p:txBody>
      </p:sp>
      <p:pic>
        <p:nvPicPr>
          <p:cNvPr id="4" name="Zástupný symbol pro obsah 3" descr="450px-Via_appia.jpg">
            <a:hlinkClick r:id="rId2" action="ppaction://hlinksldjump"/>
          </p:cNvPr>
          <p:cNvPicPr>
            <a:picLocks noGrp="1" noChangeAspect="1"/>
          </p:cNvPicPr>
          <p:nvPr>
            <p:ph idx="1"/>
          </p:nvPr>
        </p:nvPicPr>
        <p:blipFill>
          <a:blip r:embed="rId3" cstate="print"/>
          <a:stretch>
            <a:fillRect/>
          </a:stretch>
        </p:blipFill>
        <p:spPr>
          <a:xfrm>
            <a:off x="1979712" y="1268760"/>
            <a:ext cx="5400600" cy="5589240"/>
          </a:xfrm>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417638"/>
          </a:xfrm>
        </p:spPr>
        <p:txBody>
          <a:bodyPr>
            <a:normAutofit/>
          </a:bodyPr>
          <a:lstStyle/>
          <a:p>
            <a:r>
              <a:rPr lang="cs-CZ" dirty="0" smtClean="0"/>
              <a:t>Akvadukt </a:t>
            </a:r>
            <a:r>
              <a:rPr lang="cs-CZ" dirty="0" err="1" smtClean="0"/>
              <a:t>Segovia</a:t>
            </a:r>
            <a:r>
              <a:rPr lang="cs-CZ" dirty="0" smtClean="0"/>
              <a:t> - Španělsko</a:t>
            </a:r>
            <a:endParaRPr lang="cs-CZ" dirty="0"/>
          </a:p>
        </p:txBody>
      </p:sp>
      <p:pic>
        <p:nvPicPr>
          <p:cNvPr id="12" name="Zástupný symbol pro obsah 11" descr="800px-Vista-aerea-del-acueducto-de-Segovia.jpg">
            <a:hlinkClick r:id="rId2" action="ppaction://hlinksldjump"/>
          </p:cNvPr>
          <p:cNvPicPr>
            <a:picLocks noGrp="1" noChangeAspect="1"/>
          </p:cNvPicPr>
          <p:nvPr>
            <p:ph idx="1"/>
          </p:nvPr>
        </p:nvPicPr>
        <p:blipFill>
          <a:blip r:embed="rId3" cstate="print"/>
          <a:stretch>
            <a:fillRect/>
          </a:stretch>
        </p:blipFill>
        <p:spPr>
          <a:xfrm>
            <a:off x="827584" y="1124744"/>
            <a:ext cx="7560840" cy="5733256"/>
          </a:xfrm>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Forum</a:t>
            </a:r>
            <a:r>
              <a:rPr lang="cs-CZ" dirty="0" smtClean="0"/>
              <a:t> </a:t>
            </a:r>
            <a:r>
              <a:rPr lang="cs-CZ" dirty="0" err="1" smtClean="0"/>
              <a:t>romanum</a:t>
            </a:r>
            <a:endParaRPr lang="cs-CZ" dirty="0"/>
          </a:p>
        </p:txBody>
      </p:sp>
      <p:pic>
        <p:nvPicPr>
          <p:cNvPr id="4" name="Zástupný symbol pro obsah 3" descr="800px-Forum_Romanum_panorama.jpg">
            <a:hlinkClick r:id="rId2" action="ppaction://hlinksldjump"/>
          </p:cNvPr>
          <p:cNvPicPr>
            <a:picLocks noGrp="1" noChangeAspect="1"/>
          </p:cNvPicPr>
          <p:nvPr>
            <p:ph idx="1"/>
          </p:nvPr>
        </p:nvPicPr>
        <p:blipFill>
          <a:blip r:embed="rId3" cstate="print"/>
          <a:stretch>
            <a:fillRect/>
          </a:stretch>
        </p:blipFill>
        <p:spPr>
          <a:xfrm>
            <a:off x="457200" y="1556792"/>
            <a:ext cx="8229600" cy="4320481"/>
          </a:xfrm>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Hadrianova</a:t>
            </a:r>
            <a:r>
              <a:rPr lang="cs-CZ" dirty="0" smtClean="0"/>
              <a:t> vila v </a:t>
            </a:r>
            <a:r>
              <a:rPr lang="cs-CZ" dirty="0" err="1" smtClean="0"/>
              <a:t>Tivoli</a:t>
            </a:r>
            <a:endParaRPr lang="cs-CZ" dirty="0"/>
          </a:p>
        </p:txBody>
      </p:sp>
      <p:pic>
        <p:nvPicPr>
          <p:cNvPr id="4" name="Zástupný symbol pro obsah 3" descr="Villa_adriana_canopos.jpg">
            <a:hlinkClick r:id="rId2" action="ppaction://hlinksldjump"/>
          </p:cNvPr>
          <p:cNvPicPr>
            <a:picLocks noGrp="1" noChangeAspect="1"/>
          </p:cNvPicPr>
          <p:nvPr>
            <p:ph idx="1"/>
          </p:nvPr>
        </p:nvPicPr>
        <p:blipFill>
          <a:blip r:embed="rId3" cstate="print"/>
          <a:stretch>
            <a:fillRect/>
          </a:stretch>
        </p:blipFill>
        <p:spPr>
          <a:xfrm>
            <a:off x="611560" y="1268760"/>
            <a:ext cx="7920880" cy="5328592"/>
          </a:xfrm>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43408"/>
            <a:ext cx="5508104" cy="1661046"/>
          </a:xfrm>
        </p:spPr>
        <p:txBody>
          <a:bodyPr/>
          <a:lstStyle/>
          <a:p>
            <a:r>
              <a:rPr lang="cs-CZ" dirty="0" smtClean="0"/>
              <a:t>Vila Mysterií </a:t>
            </a:r>
            <a:endParaRPr lang="cs-CZ" dirty="0"/>
          </a:p>
        </p:txBody>
      </p:sp>
      <p:pic>
        <p:nvPicPr>
          <p:cNvPr id="11" name="Obrázek 10" descr="800px-Villa-dei-misteri-pannel.jp.jpg">
            <a:hlinkClick r:id="rId2" action="ppaction://hlinksldjump"/>
          </p:cNvPr>
          <p:cNvPicPr>
            <a:picLocks noChangeAspect="1"/>
          </p:cNvPicPr>
          <p:nvPr/>
        </p:nvPicPr>
        <p:blipFill>
          <a:blip r:embed="rId3" cstate="print"/>
          <a:srcRect b="9858"/>
          <a:stretch>
            <a:fillRect/>
          </a:stretch>
        </p:blipFill>
        <p:spPr>
          <a:xfrm>
            <a:off x="0" y="4066928"/>
            <a:ext cx="9144000" cy="2791072"/>
          </a:xfrm>
          <a:prstGeom prst="rect">
            <a:avLst/>
          </a:prstGeom>
        </p:spPr>
      </p:pic>
      <p:pic>
        <p:nvPicPr>
          <p:cNvPr id="15" name="Zástupný symbol pro obsah 14" descr="Villa-of-the-mysteries-fresco.jpg">
            <a:hlinkClick r:id="rId2" action="ppaction://hlinksldjump"/>
          </p:cNvPr>
          <p:cNvPicPr>
            <a:picLocks noGrp="1" noChangeAspect="1"/>
          </p:cNvPicPr>
          <p:nvPr>
            <p:ph idx="1"/>
          </p:nvPr>
        </p:nvPicPr>
        <p:blipFill>
          <a:blip r:embed="rId4" cstate="print">
            <a:lum bright="10000"/>
          </a:blip>
          <a:srcRect t="6364" b="28405"/>
          <a:stretch>
            <a:fillRect/>
          </a:stretch>
        </p:blipFill>
        <p:spPr>
          <a:xfrm>
            <a:off x="1043608" y="1052736"/>
            <a:ext cx="3394472" cy="2952328"/>
          </a:xfrm>
        </p:spPr>
      </p:pic>
      <p:pic>
        <p:nvPicPr>
          <p:cNvPr id="16" name="Obrázek 15" descr="363px-Roemer5.JPG">
            <a:hlinkClick r:id="rId2" action="ppaction://hlinksldjump"/>
          </p:cNvPr>
          <p:cNvPicPr>
            <a:picLocks noChangeAspect="1"/>
          </p:cNvPicPr>
          <p:nvPr/>
        </p:nvPicPr>
        <p:blipFill>
          <a:blip r:embed="rId5" cstate="print"/>
          <a:stretch>
            <a:fillRect/>
          </a:stretch>
        </p:blipFill>
        <p:spPr>
          <a:xfrm>
            <a:off x="5364088" y="0"/>
            <a:ext cx="2555776" cy="4005064"/>
          </a:xfrm>
          <a:prstGeom prst="rect">
            <a:avLst/>
          </a:prstGeom>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Vila mysterií - Pompeje</a:t>
            </a:r>
            <a:endParaRPr lang="cs-CZ" dirty="0"/>
          </a:p>
        </p:txBody>
      </p:sp>
      <p:pic>
        <p:nvPicPr>
          <p:cNvPr id="4" name="Zástupný symbol pro obsah 3" descr="800px-Affresco_romano_-_Pompei_-_arimaspe_e_grifo_1.JPG">
            <a:hlinkClick r:id="rId2" action="ppaction://hlinksldjump"/>
          </p:cNvPr>
          <p:cNvPicPr>
            <a:picLocks noGrp="1" noChangeAspect="1"/>
          </p:cNvPicPr>
          <p:nvPr>
            <p:ph idx="1"/>
          </p:nvPr>
        </p:nvPicPr>
        <p:blipFill>
          <a:blip r:embed="rId3" cstate="print"/>
          <a:stretch>
            <a:fillRect/>
          </a:stretch>
        </p:blipFill>
        <p:spPr>
          <a:xfrm>
            <a:off x="611560" y="1196752"/>
            <a:ext cx="8064896" cy="5661248"/>
          </a:xfrm>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Mozaiky – Pompeje  (</a:t>
            </a:r>
            <a:r>
              <a:rPr lang="cs-CZ" smtClean="0"/>
              <a:t>Archeologické muzeum </a:t>
            </a:r>
            <a:r>
              <a:rPr lang="cs-CZ" dirty="0" smtClean="0"/>
              <a:t>Neapol)</a:t>
            </a:r>
            <a:endParaRPr lang="cs-CZ" dirty="0"/>
          </a:p>
        </p:txBody>
      </p:sp>
      <p:pic>
        <p:nvPicPr>
          <p:cNvPr id="4" name="Zástupný symbol pro obsah 3" descr="585px-Pompeii_-_House_VIII,_2,_16_-_MAN_120177.jpg">
            <a:hlinkClick r:id="rId2" action="ppaction://hlinksldjump"/>
          </p:cNvPr>
          <p:cNvPicPr>
            <a:picLocks noGrp="1" noChangeAspect="1"/>
          </p:cNvPicPr>
          <p:nvPr>
            <p:ph idx="1"/>
          </p:nvPr>
        </p:nvPicPr>
        <p:blipFill>
          <a:blip r:embed="rId3" cstate="print"/>
          <a:stretch>
            <a:fillRect/>
          </a:stretch>
        </p:blipFill>
        <p:spPr>
          <a:xfrm>
            <a:off x="251520" y="1628800"/>
            <a:ext cx="4680520" cy="4824536"/>
          </a:xfrm>
        </p:spPr>
      </p:pic>
      <p:pic>
        <p:nvPicPr>
          <p:cNvPr id="6" name="Obrázek 5" descr="496px-Napoli-museomosaico.jpg">
            <a:hlinkClick r:id="rId2" action="ppaction://hlinksldjump"/>
          </p:cNvPr>
          <p:cNvPicPr>
            <a:picLocks noChangeAspect="1"/>
          </p:cNvPicPr>
          <p:nvPr/>
        </p:nvPicPr>
        <p:blipFill>
          <a:blip r:embed="rId4" cstate="print"/>
          <a:srcRect l="11868" t="11494" r="10587" b="11494"/>
          <a:stretch>
            <a:fillRect/>
          </a:stretch>
        </p:blipFill>
        <p:spPr>
          <a:xfrm>
            <a:off x="4932040" y="1628800"/>
            <a:ext cx="4211960" cy="4824536"/>
          </a:xfrm>
          <a:prstGeom prst="rect">
            <a:avLst/>
          </a:prstGeom>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descr="800px-Alexandermosaic.jpg">
            <a:hlinkClick r:id="rId2" action="ppaction://hlinksldjump"/>
          </p:cNvPr>
          <p:cNvPicPr>
            <a:picLocks noGrp="1" noChangeAspect="1"/>
          </p:cNvPicPr>
          <p:nvPr>
            <p:ph idx="1"/>
          </p:nvPr>
        </p:nvPicPr>
        <p:blipFill>
          <a:blip r:embed="rId3" cstate="print"/>
          <a:stretch>
            <a:fillRect/>
          </a:stretch>
        </p:blipFill>
        <p:spPr>
          <a:xfrm>
            <a:off x="179512" y="188640"/>
            <a:ext cx="8784976" cy="6336704"/>
          </a:xfrm>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Caesar</a:t>
            </a:r>
            <a:r>
              <a:rPr lang="cs-CZ" dirty="0" smtClean="0"/>
              <a:t> a Kleopatra</a:t>
            </a:r>
            <a:endParaRPr lang="cs-CZ" dirty="0"/>
          </a:p>
        </p:txBody>
      </p:sp>
      <p:pic>
        <p:nvPicPr>
          <p:cNvPr id="5" name="Obrázek 4" descr="180px-Kleopatra-VII.-Altes-Museum-Berlin1.jpg">
            <a:hlinkClick r:id="rId2" action="ppaction://hlinksldjump"/>
          </p:cNvPr>
          <p:cNvPicPr>
            <a:picLocks noChangeAspect="1"/>
          </p:cNvPicPr>
          <p:nvPr/>
        </p:nvPicPr>
        <p:blipFill>
          <a:blip r:embed="rId3" cstate="print"/>
          <a:stretch>
            <a:fillRect/>
          </a:stretch>
        </p:blipFill>
        <p:spPr>
          <a:xfrm>
            <a:off x="4860032" y="1268760"/>
            <a:ext cx="3816424" cy="5112568"/>
          </a:xfrm>
          <a:prstGeom prst="rect">
            <a:avLst/>
          </a:prstGeom>
        </p:spPr>
      </p:pic>
      <p:pic>
        <p:nvPicPr>
          <p:cNvPr id="7" name="Zástupný symbol pro obsah 6" descr="180px-Jules_cesar.jpg">
            <a:hlinkClick r:id="rId2" action="ppaction://hlinksldjump"/>
          </p:cNvPr>
          <p:cNvPicPr>
            <a:picLocks noGrp="1" noChangeAspect="1"/>
          </p:cNvPicPr>
          <p:nvPr>
            <p:ph idx="1"/>
          </p:nvPr>
        </p:nvPicPr>
        <p:blipFill>
          <a:blip r:embed="rId4" cstate="print"/>
          <a:stretch>
            <a:fillRect/>
          </a:stretch>
        </p:blipFill>
        <p:spPr>
          <a:xfrm>
            <a:off x="395536" y="1340768"/>
            <a:ext cx="4032448" cy="5040560"/>
          </a:xfrm>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Trajánův</a:t>
            </a:r>
            <a:r>
              <a:rPr lang="cs-CZ" dirty="0" smtClean="0"/>
              <a:t> sloup</a:t>
            </a:r>
            <a:endParaRPr lang="cs-CZ" dirty="0"/>
          </a:p>
        </p:txBody>
      </p:sp>
      <p:pic>
        <p:nvPicPr>
          <p:cNvPr id="4" name="Zástupný symbol pro obsah 3" descr="800px-Roman_turtle_formation_on_trajan_column.jpg">
            <a:hlinkClick r:id="rId2" action="ppaction://hlinksldjump"/>
          </p:cNvPr>
          <p:cNvPicPr>
            <a:picLocks noGrp="1" noChangeAspect="1"/>
          </p:cNvPicPr>
          <p:nvPr>
            <p:ph idx="1"/>
          </p:nvPr>
        </p:nvPicPr>
        <p:blipFill>
          <a:blip r:embed="rId3" cstate="print"/>
          <a:stretch>
            <a:fillRect/>
          </a:stretch>
        </p:blipFill>
        <p:spPr>
          <a:xfrm>
            <a:off x="395536" y="1124744"/>
            <a:ext cx="8496944" cy="5733256"/>
          </a:xfrm>
        </p:spPr>
      </p:pic>
      <p:sp>
        <p:nvSpPr>
          <p:cNvPr id="5" name="TextovéPole 4"/>
          <p:cNvSpPr txBox="1"/>
          <p:nvPr/>
        </p:nvSpPr>
        <p:spPr>
          <a:xfrm>
            <a:off x="4895528" y="1196752"/>
            <a:ext cx="4248472" cy="4154984"/>
          </a:xfrm>
          <a:prstGeom prst="rect">
            <a:avLst/>
          </a:prstGeom>
          <a:solidFill>
            <a:schemeClr val="bg2"/>
          </a:solidFill>
        </p:spPr>
        <p:txBody>
          <a:bodyPr wrap="square" rtlCol="0">
            <a:spAutoFit/>
          </a:bodyPr>
          <a:lstStyle/>
          <a:p>
            <a:r>
              <a:rPr lang="cs-CZ" sz="2200" dirty="0" smtClean="0"/>
              <a:t>Po povrchu se vine celkem 190 m dlouhý figurální vlys, na němž jsou znázorněna </a:t>
            </a:r>
            <a:r>
              <a:rPr lang="cs-CZ" sz="2200" dirty="0" err="1" smtClean="0"/>
              <a:t>Trajánova</a:t>
            </a:r>
            <a:r>
              <a:rPr lang="cs-CZ" sz="2200" dirty="0" smtClean="0"/>
              <a:t> vítězství ve válkách proti Dákům, kteří v letech 101 a 105 vtrhli přes Dunaj do římské </a:t>
            </a:r>
            <a:r>
              <a:rPr lang="cs-CZ" sz="2200" dirty="0" err="1" smtClean="0"/>
              <a:t>Moesie</a:t>
            </a:r>
            <a:r>
              <a:rPr lang="cs-CZ" sz="2200" dirty="0" smtClean="0"/>
              <a:t>. Na realisticky zpracovaných reliéfech je asi 2500 postav a jednotlivé scény podrobně zobrazují římské vojáky i techniku, takže jsou důležitým pramenem studia starověku.</a:t>
            </a:r>
          </a:p>
          <a:p>
            <a:endParaRPr lang="cs-CZ" sz="2200" dirty="0"/>
          </a:p>
        </p:txBody>
      </p:sp>
      <p:sp>
        <p:nvSpPr>
          <p:cNvPr id="6" name="TextovéPole 5"/>
          <p:cNvSpPr txBox="1"/>
          <p:nvPr/>
        </p:nvSpPr>
        <p:spPr>
          <a:xfrm>
            <a:off x="395536" y="1268760"/>
            <a:ext cx="4536504" cy="5509200"/>
          </a:xfrm>
          <a:prstGeom prst="rect">
            <a:avLst/>
          </a:prstGeom>
          <a:solidFill>
            <a:schemeClr val="bg2"/>
          </a:solidFill>
        </p:spPr>
        <p:txBody>
          <a:bodyPr wrap="square" rtlCol="0">
            <a:spAutoFit/>
          </a:bodyPr>
          <a:lstStyle/>
          <a:p>
            <a:r>
              <a:rPr lang="cs-CZ" sz="2200" dirty="0" smtClean="0"/>
              <a:t>Sloup je téměř 30 m vysoký (s podstavcem 38,4 m), je sestaven z 20 válcových bloků bílého kararského mramoru o průměru 3,7 m a o váze asi 40 t; vrchní blok váží asi 53,3 </a:t>
            </a:r>
            <a:r>
              <a:rPr lang="cs-CZ" sz="2200" dirty="0" err="1" smtClean="0"/>
              <a:t>t</a:t>
            </a:r>
            <a:r>
              <a:rPr lang="cs-CZ" sz="2200" dirty="0" smtClean="0"/>
              <a:t>. Uvnitř sloupu je v blocích vytesáno točité schodiště, které vede 185 stupni na plošinu na vrcholu. Schodiště osvětluje 43 štěrbinových okének. Na sloupu byla původně socha orla, později bronzová socha císaře, která ve středověku zmizela. Roku </a:t>
            </a:r>
            <a:r>
              <a:rPr lang="cs-CZ" sz="2200" dirty="0" err="1" smtClean="0"/>
              <a:t>1587dal</a:t>
            </a:r>
            <a:r>
              <a:rPr lang="cs-CZ" sz="2200" dirty="0" smtClean="0"/>
              <a:t> papež </a:t>
            </a:r>
            <a:r>
              <a:rPr lang="cs-CZ" sz="2200" dirty="0" err="1" smtClean="0"/>
              <a:t>Sixtus</a:t>
            </a:r>
            <a:r>
              <a:rPr lang="cs-CZ" sz="2200" dirty="0" smtClean="0"/>
              <a:t> V. na vrcholek umístit sochu svatého Petra, která je tam dodnes.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 calcmode="lin" valueType="num">
                                      <p:cBhvr additive="base">
                                        <p:cTn id="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8" dur="500" fill="hold"/>
                                        <p:tgtEl>
                                          <p:spTgt spid="6">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bg/>
                                          </p:spTgt>
                                        </p:tgtEl>
                                        <p:attrNameLst>
                                          <p:attrName>style.visibility</p:attrName>
                                        </p:attrNameLst>
                                      </p:cBhvr>
                                      <p:to>
                                        <p:strVal val="visible"/>
                                      </p:to>
                                    </p:set>
                                    <p:anim calcmode="lin" valueType="num">
                                      <p:cBhvr additive="base">
                                        <p:cTn id="1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5">
                                            <p:bg/>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 calcmode="lin" valueType="num">
                                      <p:cBhvr additive="base">
                                        <p:cTn id="2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animBg="1"/>
      <p:bldP spid="6" grpId="0" build="allAtOnce"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bg2"/>
          </a:solidFill>
        </p:spPr>
        <p:txBody>
          <a:bodyPr/>
          <a:lstStyle/>
          <a:p>
            <a:r>
              <a:rPr lang="cs-CZ" dirty="0" smtClean="0"/>
              <a:t>Římské kopie řeckých soch</a:t>
            </a:r>
            <a:endParaRPr lang="cs-CZ" dirty="0"/>
          </a:p>
        </p:txBody>
      </p:sp>
      <p:pic>
        <p:nvPicPr>
          <p:cNvPr id="4" name="Zástupný symbol pro obsah 3" descr="329px-Herakles_and_Telephos_Louvre_MR219.jpg">
            <a:hlinkClick r:id="rId2" action="ppaction://hlinksldjump"/>
          </p:cNvPr>
          <p:cNvPicPr>
            <a:picLocks noGrp="1" noChangeAspect="1"/>
          </p:cNvPicPr>
          <p:nvPr>
            <p:ph idx="1"/>
          </p:nvPr>
        </p:nvPicPr>
        <p:blipFill>
          <a:blip r:embed="rId3" cstate="print"/>
          <a:stretch>
            <a:fillRect/>
          </a:stretch>
        </p:blipFill>
        <p:spPr>
          <a:xfrm>
            <a:off x="1331640" y="1196752"/>
            <a:ext cx="3096344" cy="5661248"/>
          </a:xfrm>
        </p:spPr>
      </p:pic>
      <p:sp>
        <p:nvSpPr>
          <p:cNvPr id="5" name="TextovéPole 4"/>
          <p:cNvSpPr txBox="1"/>
          <p:nvPr/>
        </p:nvSpPr>
        <p:spPr>
          <a:xfrm>
            <a:off x="179512" y="5949280"/>
            <a:ext cx="4032448" cy="923330"/>
          </a:xfrm>
          <a:prstGeom prst="rect">
            <a:avLst/>
          </a:prstGeom>
          <a:solidFill>
            <a:schemeClr val="bg2"/>
          </a:solidFill>
        </p:spPr>
        <p:txBody>
          <a:bodyPr wrap="square" rtlCol="0">
            <a:spAutoFit/>
          </a:bodyPr>
          <a:lstStyle/>
          <a:p>
            <a:r>
              <a:rPr lang="cs-CZ" dirty="0" smtClean="0"/>
              <a:t>Kopie z</a:t>
            </a:r>
            <a:r>
              <a:rPr lang="en-US" dirty="0" smtClean="0"/>
              <a:t> 1</a:t>
            </a:r>
            <a:r>
              <a:rPr lang="cs-CZ" dirty="0" smtClean="0"/>
              <a:t>.</a:t>
            </a:r>
            <a:r>
              <a:rPr lang="en-US" dirty="0" smtClean="0"/>
              <a:t>–2</a:t>
            </a:r>
            <a:r>
              <a:rPr lang="cs-CZ" dirty="0" smtClean="0"/>
              <a:t> st. století n.l., řecký</a:t>
            </a:r>
            <a:r>
              <a:rPr lang="en-US" dirty="0" smtClean="0"/>
              <a:t> origin</a:t>
            </a:r>
            <a:r>
              <a:rPr lang="cs-CZ" dirty="0" smtClean="0"/>
              <a:t>á</a:t>
            </a:r>
            <a:r>
              <a:rPr lang="en-US" dirty="0" smtClean="0"/>
              <a:t>l </a:t>
            </a:r>
            <a:r>
              <a:rPr lang="cs-CZ" dirty="0" smtClean="0"/>
              <a:t>ze 4. stol. </a:t>
            </a:r>
            <a:r>
              <a:rPr lang="cs-CZ" dirty="0" err="1" smtClean="0"/>
              <a:t>př</a:t>
            </a:r>
            <a:r>
              <a:rPr lang="en-US" dirty="0" smtClean="0"/>
              <a:t>.</a:t>
            </a:r>
            <a:r>
              <a:rPr lang="cs-CZ" dirty="0" smtClean="0"/>
              <a:t>n.l.</a:t>
            </a:r>
          </a:p>
          <a:p>
            <a:r>
              <a:rPr lang="cs-CZ" dirty="0" smtClean="0"/>
              <a:t>Herkules a </a:t>
            </a:r>
            <a:r>
              <a:rPr lang="cs-CZ" dirty="0" err="1" smtClean="0"/>
              <a:t>Telephos</a:t>
            </a:r>
            <a:r>
              <a:rPr lang="cs-CZ" dirty="0" smtClean="0"/>
              <a:t> - Louvre</a:t>
            </a:r>
            <a:endParaRPr lang="cs-CZ" dirty="0"/>
          </a:p>
        </p:txBody>
      </p:sp>
      <p:pic>
        <p:nvPicPr>
          <p:cNvPr id="6" name="Obrázek 5" descr="420px-Roman_Venus_Copy_of_Praxiteles_Front.jpg">
            <a:hlinkClick r:id="rId2" action="ppaction://hlinksldjump"/>
          </p:cNvPr>
          <p:cNvPicPr>
            <a:picLocks noChangeAspect="1"/>
          </p:cNvPicPr>
          <p:nvPr/>
        </p:nvPicPr>
        <p:blipFill>
          <a:blip r:embed="rId4" cstate="print"/>
          <a:srcRect l="15044" r="12905"/>
          <a:stretch>
            <a:fillRect/>
          </a:stretch>
        </p:blipFill>
        <p:spPr>
          <a:xfrm>
            <a:off x="4860032" y="1124744"/>
            <a:ext cx="3024336" cy="5733256"/>
          </a:xfrm>
          <a:prstGeom prst="rect">
            <a:avLst/>
          </a:prstGeom>
        </p:spPr>
      </p:pic>
      <p:sp>
        <p:nvSpPr>
          <p:cNvPr id="7" name="TextovéPole 6"/>
          <p:cNvSpPr txBox="1"/>
          <p:nvPr/>
        </p:nvSpPr>
        <p:spPr>
          <a:xfrm>
            <a:off x="4932040" y="6021288"/>
            <a:ext cx="4211960" cy="646331"/>
          </a:xfrm>
          <a:prstGeom prst="rect">
            <a:avLst/>
          </a:prstGeom>
          <a:solidFill>
            <a:schemeClr val="bg2"/>
          </a:solidFill>
        </p:spPr>
        <p:txBody>
          <a:bodyPr wrap="square" rtlCol="0">
            <a:spAutoFit/>
          </a:bodyPr>
          <a:lstStyle/>
          <a:p>
            <a:r>
              <a:rPr lang="en-US" dirty="0" err="1" smtClean="0"/>
              <a:t>Venu</a:t>
            </a:r>
            <a:r>
              <a:rPr lang="cs-CZ" dirty="0" err="1" smtClean="0"/>
              <a:t>še</a:t>
            </a:r>
            <a:r>
              <a:rPr lang="en-US" dirty="0" smtClean="0"/>
              <a:t>, </a:t>
            </a:r>
            <a:r>
              <a:rPr lang="cs-CZ" dirty="0" smtClean="0"/>
              <a:t>římská kopie řeckého originálu od </a:t>
            </a:r>
            <a:r>
              <a:rPr lang="cs-CZ" dirty="0" err="1" smtClean="0"/>
              <a:t>Praxitela</a:t>
            </a:r>
            <a:r>
              <a:rPr lang="cs-CZ" dirty="0" smtClean="0"/>
              <a:t> -</a:t>
            </a:r>
            <a:r>
              <a:rPr lang="en-US" dirty="0" smtClean="0"/>
              <a:t> Get</a:t>
            </a:r>
            <a:r>
              <a:rPr lang="cs-CZ" dirty="0" smtClean="0"/>
              <a:t>t</a:t>
            </a:r>
            <a:r>
              <a:rPr lang="en-US" dirty="0" smtClean="0"/>
              <a:t>y Museum, Los Angeles. </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 calcmode="lin" valueType="num">
                                      <p:cBhvr additive="base">
                                        <p:cTn id="1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7">
                                            <p:bg/>
                                          </p:spTgt>
                                        </p:tgtEl>
                                        <p:attrNameLst>
                                          <p:attrName>style.visibility</p:attrName>
                                        </p:attrNameLst>
                                      </p:cBhvr>
                                      <p:to>
                                        <p:strVal val="visible"/>
                                      </p:to>
                                    </p:set>
                                    <p:anim calcmode="lin" valueType="num">
                                      <p:cBhvr additive="base">
                                        <p:cTn id="21" dur="500" fill="hold"/>
                                        <p:tgtEl>
                                          <p:spTgt spid="7">
                                            <p:bg/>
                                          </p:spTgt>
                                        </p:tgtEl>
                                        <p:attrNameLst>
                                          <p:attrName>ppt_x</p:attrName>
                                        </p:attrNameLst>
                                      </p:cBhvr>
                                      <p:tavLst>
                                        <p:tav tm="0">
                                          <p:val>
                                            <p:strVal val="#ppt_x"/>
                                          </p:val>
                                        </p:tav>
                                        <p:tav tm="100000">
                                          <p:val>
                                            <p:strVal val="#ppt_x"/>
                                          </p:val>
                                        </p:tav>
                                      </p:tavLst>
                                    </p:anim>
                                    <p:anim calcmode="lin" valueType="num">
                                      <p:cBhvr additive="base">
                                        <p:cTn id="22" dur="500" fill="hold"/>
                                        <p:tgtEl>
                                          <p:spTgt spid="7">
                                            <p:bg/>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animBg="1"/>
      <p:bldP spid="7" grpId="0" build="allAtOnce"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Římští císaři</a:t>
            </a:r>
            <a:endParaRPr lang="cs-CZ" dirty="0"/>
          </a:p>
        </p:txBody>
      </p:sp>
      <p:pic>
        <p:nvPicPr>
          <p:cNvPr id="4" name="Zástupný symbol pro obsah 3" descr="400px-Statue-Augustus.jpg">
            <a:hlinkClick r:id="rId2" action="ppaction://hlinksldjump"/>
          </p:cNvPr>
          <p:cNvPicPr>
            <a:picLocks noGrp="1" noChangeAspect="1"/>
          </p:cNvPicPr>
          <p:nvPr>
            <p:ph idx="1"/>
          </p:nvPr>
        </p:nvPicPr>
        <p:blipFill>
          <a:blip r:embed="rId3" cstate="print"/>
          <a:stretch>
            <a:fillRect/>
          </a:stretch>
        </p:blipFill>
        <p:spPr>
          <a:xfrm>
            <a:off x="467544" y="1412776"/>
            <a:ext cx="3456384" cy="5445224"/>
          </a:xfrm>
        </p:spPr>
      </p:pic>
      <p:pic>
        <p:nvPicPr>
          <p:cNvPr id="5" name="Obrázek 4" descr="450px-Marcoaurelio30000.jpg">
            <a:hlinkClick r:id="rId2" action="ppaction://hlinksldjump"/>
          </p:cNvPr>
          <p:cNvPicPr>
            <a:picLocks noChangeAspect="1"/>
          </p:cNvPicPr>
          <p:nvPr/>
        </p:nvPicPr>
        <p:blipFill>
          <a:blip r:embed="rId4" cstate="print"/>
          <a:stretch>
            <a:fillRect/>
          </a:stretch>
        </p:blipFill>
        <p:spPr>
          <a:xfrm>
            <a:off x="4211960" y="1371600"/>
            <a:ext cx="4114800" cy="5486400"/>
          </a:xfrm>
          <a:prstGeom prst="rect">
            <a:avLst/>
          </a:prstGeom>
        </p:spPr>
      </p:pic>
      <p:sp>
        <p:nvSpPr>
          <p:cNvPr id="6" name="TextovéPole 5"/>
          <p:cNvSpPr txBox="1"/>
          <p:nvPr/>
        </p:nvSpPr>
        <p:spPr>
          <a:xfrm rot="10800000" flipV="1">
            <a:off x="4283968" y="6266929"/>
            <a:ext cx="3960440" cy="461665"/>
          </a:xfrm>
          <a:prstGeom prst="rect">
            <a:avLst/>
          </a:prstGeom>
          <a:solidFill>
            <a:schemeClr val="bg2"/>
          </a:solidFill>
        </p:spPr>
        <p:txBody>
          <a:bodyPr wrap="square" rtlCol="0">
            <a:spAutoFit/>
          </a:bodyPr>
          <a:lstStyle/>
          <a:p>
            <a:r>
              <a:rPr lang="cs-CZ" sz="2400" dirty="0" smtClean="0"/>
              <a:t>Jezdecká socha Marka </a:t>
            </a:r>
            <a:r>
              <a:rPr lang="cs-CZ" sz="2400" dirty="0" err="1" smtClean="0"/>
              <a:t>Aurelia</a:t>
            </a:r>
            <a:r>
              <a:rPr lang="cs-CZ" sz="2400" dirty="0" smtClean="0"/>
              <a:t> </a:t>
            </a:r>
            <a:endParaRPr lang="cs-CZ" sz="2400" dirty="0"/>
          </a:p>
        </p:txBody>
      </p:sp>
      <p:sp>
        <p:nvSpPr>
          <p:cNvPr id="8" name="TextovéPole 7"/>
          <p:cNvSpPr txBox="1"/>
          <p:nvPr/>
        </p:nvSpPr>
        <p:spPr>
          <a:xfrm>
            <a:off x="539552" y="6309320"/>
            <a:ext cx="3384376" cy="461665"/>
          </a:xfrm>
          <a:prstGeom prst="rect">
            <a:avLst/>
          </a:prstGeom>
          <a:solidFill>
            <a:schemeClr val="bg2"/>
          </a:solidFill>
        </p:spPr>
        <p:txBody>
          <a:bodyPr wrap="square" rtlCol="0">
            <a:spAutoFit/>
          </a:bodyPr>
          <a:lstStyle/>
          <a:p>
            <a:r>
              <a:rPr lang="cs-CZ" sz="2400" dirty="0" err="1" smtClean="0"/>
              <a:t>Octavianus</a:t>
            </a:r>
            <a:r>
              <a:rPr lang="cs-CZ" sz="2400" dirty="0" smtClean="0"/>
              <a:t> - </a:t>
            </a:r>
            <a:r>
              <a:rPr lang="cs-CZ" sz="2400" dirty="0" err="1" smtClean="0"/>
              <a:t>Augustus</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bg/>
                                          </p:spTgt>
                                        </p:tgtEl>
                                        <p:attrNameLst>
                                          <p:attrName>style.visibility</p:attrName>
                                        </p:attrNameLst>
                                      </p:cBhvr>
                                      <p:to>
                                        <p:strVal val="visible"/>
                                      </p:to>
                                    </p:set>
                                    <p:anim calcmode="lin" valueType="num">
                                      <p:cBhvr additive="base">
                                        <p:cTn id="7" dur="500" fill="hold"/>
                                        <p:tgtEl>
                                          <p:spTgt spid="8">
                                            <p:bg/>
                                          </p:spTgt>
                                        </p:tgtEl>
                                        <p:attrNameLst>
                                          <p:attrName>ppt_x</p:attrName>
                                        </p:attrNameLst>
                                      </p:cBhvr>
                                      <p:tavLst>
                                        <p:tav tm="0">
                                          <p:val>
                                            <p:strVal val="#ppt_x"/>
                                          </p:val>
                                        </p:tav>
                                        <p:tav tm="100000">
                                          <p:val>
                                            <p:strVal val="#ppt_x"/>
                                          </p:val>
                                        </p:tav>
                                      </p:tavLst>
                                    </p:anim>
                                    <p:anim calcmode="lin" valueType="num">
                                      <p:cBhvr additive="base">
                                        <p:cTn id="8" dur="500" fill="hold"/>
                                        <p:tgtEl>
                                          <p:spTgt spid="8">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bg/>
                                          </p:spTgt>
                                        </p:tgtEl>
                                        <p:attrNameLst>
                                          <p:attrName>style.visibility</p:attrName>
                                        </p:attrNameLst>
                                      </p:cBhvr>
                                      <p:to>
                                        <p:strVal val="visible"/>
                                      </p:to>
                                    </p:set>
                                    <p:anim calcmode="lin" valueType="num">
                                      <p:cBhvr additive="base">
                                        <p:cTn id="1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6">
                                            <p:bg/>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 calcmode="lin" valueType="num">
                                      <p:cBhvr additive="base">
                                        <p:cTn id="2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allAtOnce" animBg="1"/>
      <p:bldP spid="8" grpId="0" build="allAtOnce"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Pompeje</a:t>
            </a:r>
            <a:endParaRPr lang="cs-CZ" dirty="0"/>
          </a:p>
        </p:txBody>
      </p:sp>
      <p:pic>
        <p:nvPicPr>
          <p:cNvPr id="4" name="Zástupný symbol pro obsah 3" descr="italie_JitaRada07.0158.jpg">
            <a:hlinkClick r:id="rId2" action="ppaction://hlinksldjump"/>
          </p:cNvPr>
          <p:cNvPicPr>
            <a:picLocks noGrp="1" noChangeAspect="1"/>
          </p:cNvPicPr>
          <p:nvPr>
            <p:ph idx="1"/>
          </p:nvPr>
        </p:nvPicPr>
        <p:blipFill>
          <a:blip r:embed="rId3" cstate="print"/>
          <a:stretch>
            <a:fillRect/>
          </a:stretch>
        </p:blipFill>
        <p:spPr>
          <a:xfrm>
            <a:off x="467544" y="1268760"/>
            <a:ext cx="8424935" cy="5589240"/>
          </a:xfrm>
        </p:spPr>
      </p:pic>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Ulice v Pompejích</a:t>
            </a:r>
            <a:endParaRPr lang="cs-CZ" dirty="0"/>
          </a:p>
        </p:txBody>
      </p:sp>
      <p:pic>
        <p:nvPicPr>
          <p:cNvPr id="4" name="Zástupný symbol pro obsah 3" descr="italie_JitaRada07.0129.jpg">
            <a:hlinkClick r:id="rId2" action="ppaction://hlinksldjump"/>
          </p:cNvPr>
          <p:cNvPicPr>
            <a:picLocks noGrp="1" noChangeAspect="1"/>
          </p:cNvPicPr>
          <p:nvPr>
            <p:ph idx="1"/>
          </p:nvPr>
        </p:nvPicPr>
        <p:blipFill>
          <a:blip r:embed="rId3" cstate="print"/>
          <a:stretch>
            <a:fillRect/>
          </a:stretch>
        </p:blipFill>
        <p:spPr>
          <a:xfrm>
            <a:off x="827584" y="1196752"/>
            <a:ext cx="7560839" cy="5661248"/>
          </a:xfrm>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196752"/>
          </a:xfrm>
        </p:spPr>
        <p:txBody>
          <a:bodyPr/>
          <a:lstStyle/>
          <a:p>
            <a:r>
              <a:rPr lang="cs-CZ" dirty="0" err="1" smtClean="0"/>
              <a:t>Forum</a:t>
            </a:r>
            <a:r>
              <a:rPr lang="cs-CZ" dirty="0" smtClean="0"/>
              <a:t> </a:t>
            </a:r>
            <a:r>
              <a:rPr lang="cs-CZ" dirty="0" err="1" smtClean="0"/>
              <a:t>romanum</a:t>
            </a:r>
            <a:endParaRPr lang="cs-CZ" dirty="0"/>
          </a:p>
        </p:txBody>
      </p:sp>
      <p:pic>
        <p:nvPicPr>
          <p:cNvPr id="4" name="Zástupný symbol pro obsah 3" descr="italie_JitaRada07.0045.jpg">
            <a:hlinkClick r:id="rId2" action="ppaction://hlinksldjump"/>
          </p:cNvPr>
          <p:cNvPicPr>
            <a:picLocks noGrp="1" noChangeAspect="1"/>
          </p:cNvPicPr>
          <p:nvPr>
            <p:ph idx="1"/>
          </p:nvPr>
        </p:nvPicPr>
        <p:blipFill>
          <a:blip r:embed="rId3" cstate="print"/>
          <a:stretch>
            <a:fillRect/>
          </a:stretch>
        </p:blipFill>
        <p:spPr>
          <a:xfrm>
            <a:off x="395536" y="1052736"/>
            <a:ext cx="8280919" cy="5805264"/>
          </a:xfrm>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Titův</a:t>
            </a:r>
            <a:r>
              <a:rPr lang="cs-CZ" dirty="0" smtClean="0"/>
              <a:t> vítězný oblouk </a:t>
            </a:r>
            <a:endParaRPr lang="cs-CZ" dirty="0"/>
          </a:p>
        </p:txBody>
      </p:sp>
      <p:pic>
        <p:nvPicPr>
          <p:cNvPr id="4" name="Zástupný symbol pro obsah 3" descr="italie_JitaRada07.0053.jpg">
            <a:hlinkClick r:id="rId2" action="ppaction://hlinksldjump"/>
          </p:cNvPr>
          <p:cNvPicPr>
            <a:picLocks noGrp="1" noChangeAspect="1"/>
          </p:cNvPicPr>
          <p:nvPr>
            <p:ph idx="1"/>
          </p:nvPr>
        </p:nvPicPr>
        <p:blipFill>
          <a:blip r:embed="rId3" cstate="print"/>
          <a:stretch>
            <a:fillRect/>
          </a:stretch>
        </p:blipFill>
        <p:spPr>
          <a:xfrm>
            <a:off x="755576" y="1412776"/>
            <a:ext cx="7848871" cy="5445224"/>
          </a:xfr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1830</TotalTime>
  <Words>887</Words>
  <Application>Microsoft Office PowerPoint</Application>
  <PresentationFormat>Předvádění na obrazovce (4:3)</PresentationFormat>
  <Paragraphs>234</Paragraphs>
  <Slides>58</Slides>
  <Notes>1</Notes>
  <HiddenSlides>0</HiddenSlides>
  <MMClips>0</MMClips>
  <ScaleCrop>false</ScaleCrop>
  <HeadingPairs>
    <vt:vector size="4" baseType="variant">
      <vt:variant>
        <vt:lpstr>Motiv</vt:lpstr>
      </vt:variant>
      <vt:variant>
        <vt:i4>1</vt:i4>
      </vt:variant>
      <vt:variant>
        <vt:lpstr>Nadpisy snímků</vt:lpstr>
      </vt:variant>
      <vt:variant>
        <vt:i4>58</vt:i4>
      </vt:variant>
    </vt:vector>
  </HeadingPairs>
  <TitlesOfParts>
    <vt:vector size="59" baseType="lpstr">
      <vt:lpstr>Motiv sady Office</vt:lpstr>
      <vt:lpstr>Snímek 1</vt:lpstr>
      <vt:lpstr>Řím</vt:lpstr>
      <vt:lpstr>Anotace</vt:lpstr>
      <vt:lpstr>Řím - Historie</vt:lpstr>
      <vt:lpstr>Charakteristika</vt:lpstr>
      <vt:lpstr>Architektura</vt:lpstr>
      <vt:lpstr>Typy staveb</vt:lpstr>
      <vt:lpstr>Typy staveb</vt:lpstr>
      <vt:lpstr>Typy staveb</vt:lpstr>
      <vt:lpstr>Sochařství</vt:lpstr>
      <vt:lpstr>Sochařství </vt:lpstr>
      <vt:lpstr>Malířství</vt:lpstr>
      <vt:lpstr>Která tvrzení jsou správná?</vt:lpstr>
      <vt:lpstr>Poznejte architektonická díla:</vt:lpstr>
      <vt:lpstr>Poznejte umělecká díla:</vt:lpstr>
      <vt:lpstr>Zdroje</vt:lpstr>
      <vt:lpstr>Zdroje</vt:lpstr>
      <vt:lpstr>Zdroje</vt:lpstr>
      <vt:lpstr>Zdroje</vt:lpstr>
      <vt:lpstr>Zdroje</vt:lpstr>
      <vt:lpstr>Zdroje</vt:lpstr>
      <vt:lpstr>Koloseum</vt:lpstr>
      <vt:lpstr>Snímek 23</vt:lpstr>
      <vt:lpstr>Etrurie</vt:lpstr>
      <vt:lpstr>Kamenné sousoší etruského sarkofágu</vt:lpstr>
      <vt:lpstr>Nástěnná malba z hrobky – tančící Etrusk</vt:lpstr>
      <vt:lpstr> Carlsberg Glyptothek, Copenhagen.Nástěnná malba z hrobky - </vt:lpstr>
      <vt:lpstr>Mapa římského impéria za Augusta</vt:lpstr>
      <vt:lpstr>Pont du Gard – Francie </vt:lpstr>
      <vt:lpstr>Východořímská říše za Justiniána</vt:lpstr>
      <vt:lpstr>Římská říše roku 395</vt:lpstr>
      <vt:lpstr>Pantheon – průčelí chrámu</vt:lpstr>
      <vt:lpstr>Interiér Pantheonu</vt:lpstr>
      <vt:lpstr>Římské chrámy</vt:lpstr>
      <vt:lpstr>Maxenciova bazilika Forum romanum - Řím</vt:lpstr>
      <vt:lpstr>Amfiteátr Arles - Francie</vt:lpstr>
      <vt:lpstr>Amfiteátr Nimes - Francie</vt:lpstr>
      <vt:lpstr>Koloseum  - Vespasiánův amfiteátr Konstantinův vítězný oblouk - Řím</vt:lpstr>
      <vt:lpstr>Císařské lázně – Trier (Trevír)</vt:lpstr>
      <vt:lpstr>Hadrianovo mauzoleum – Andělský hrad</vt:lpstr>
      <vt:lpstr>Titův vítězný oblouk</vt:lpstr>
      <vt:lpstr>Trajánův sloup</vt:lpstr>
      <vt:lpstr>Via Appia</vt:lpstr>
      <vt:lpstr>Akvadukt Segovia - Španělsko</vt:lpstr>
      <vt:lpstr>Forum romanum</vt:lpstr>
      <vt:lpstr>Hadrianova vila v Tivoli</vt:lpstr>
      <vt:lpstr>Vila Mysterií </vt:lpstr>
      <vt:lpstr>Vila mysterií - Pompeje</vt:lpstr>
      <vt:lpstr>Mozaiky – Pompeje  (Archeologické muzeum Neapol)</vt:lpstr>
      <vt:lpstr>Snímek 50</vt:lpstr>
      <vt:lpstr>Caesar a Kleopatra</vt:lpstr>
      <vt:lpstr>Trajánův sloup</vt:lpstr>
      <vt:lpstr>Římské kopie řeckých soch</vt:lpstr>
      <vt:lpstr>Římští císaři</vt:lpstr>
      <vt:lpstr>Pompeje</vt:lpstr>
      <vt:lpstr>Ulice v Pompejích</vt:lpstr>
      <vt:lpstr>Forum romanum</vt:lpstr>
      <vt:lpstr>Titův vítězný oblouk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Radka</dc:creator>
  <cp:lastModifiedBy>Radka</cp:lastModifiedBy>
  <cp:revision>212</cp:revision>
  <dcterms:created xsi:type="dcterms:W3CDTF">2013-11-09T21:55:23Z</dcterms:created>
  <dcterms:modified xsi:type="dcterms:W3CDTF">2014-05-05T19:37:01Z</dcterms:modified>
</cp:coreProperties>
</file>