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5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4563C-6C95-4119-AF76-74397484AC60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83436-704B-4189-972C-B218A3039E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4563C-6C95-4119-AF76-74397484AC60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83436-704B-4189-972C-B218A3039E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4563C-6C95-4119-AF76-74397484AC60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83436-704B-4189-972C-B218A3039E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4563C-6C95-4119-AF76-74397484AC60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83436-704B-4189-972C-B218A3039E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4563C-6C95-4119-AF76-74397484AC60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83436-704B-4189-972C-B218A3039E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4563C-6C95-4119-AF76-74397484AC60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83436-704B-4189-972C-B218A3039E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4563C-6C95-4119-AF76-74397484AC60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83436-704B-4189-972C-B218A3039E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4563C-6C95-4119-AF76-74397484AC60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83436-704B-4189-972C-B218A3039E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4563C-6C95-4119-AF76-74397484AC60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83436-704B-4189-972C-B218A3039E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4563C-6C95-4119-AF76-74397484AC60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83436-704B-4189-972C-B218A3039E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4563C-6C95-4119-AF76-74397484AC60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83436-704B-4189-972C-B218A3039E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84563C-6C95-4119-AF76-74397484AC60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883436-704B-4189-972C-B218A3039E8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Richard_Wagner_2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5736081"/>
              </p:ext>
            </p:extLst>
          </p:nvPr>
        </p:nvGraphicFramePr>
        <p:xfrm>
          <a:off x="1619672" y="2852937"/>
          <a:ext cx="5849620" cy="3129881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ZŠ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J</a:t>
                      </a: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. E. </a:t>
                      </a:r>
                      <a:r>
                        <a:rPr lang="cs-CZ" sz="2000" err="1">
                          <a:latin typeface="Times New Roman"/>
                          <a:ea typeface="Times New Roman"/>
                        </a:rPr>
                        <a:t>Purkyně</a:t>
                      </a:r>
                      <a:r>
                        <a:rPr lang="cs-CZ" sz="200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Libochovice a ZUŠ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Bc. Jiří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Grüner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11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VY_32_INOVACE_42_Richard</a:t>
                      </a:r>
                      <a:r>
                        <a:rPr lang="cs-CZ" sz="2000" baseline="0" smtClean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Wagner – představitel vrcholného romantismu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Richard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Wagner – představitel Leitmotivu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Vrcholný romantismus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3728" y="3886200"/>
            <a:ext cx="5648672" cy="1752600"/>
          </a:xfrm>
        </p:spPr>
        <p:txBody>
          <a:bodyPr/>
          <a:lstStyle/>
          <a:p>
            <a:r>
              <a:rPr lang="cs-CZ" dirty="0" smtClean="0"/>
              <a:t>Richard Wagner</a:t>
            </a:r>
          </a:p>
          <a:p>
            <a:r>
              <a:rPr lang="cs-CZ" dirty="0" smtClean="0"/>
              <a:t>- Představitel Leitmotivu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32656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0" name="Picture 2" descr="Soubor:Richard Wagner 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3212976"/>
            <a:ext cx="2376264" cy="33292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8. tříd základních škol.</a:t>
            </a:r>
          </a:p>
          <a:p>
            <a:r>
              <a:rPr lang="cs-CZ" dirty="0" smtClean="0"/>
              <a:t>Prezentace je zaměřena na vývoj konce romantického období – představitel Richard Wagner. </a:t>
            </a:r>
          </a:p>
          <a:p>
            <a:r>
              <a:rPr lang="cs-CZ" dirty="0" smtClean="0"/>
              <a:t>V prezentaci je nastíněn život a výčet děl Richarda Wagnera.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umělecký směr konce 18. – 1. ½ 19. století. </a:t>
            </a:r>
          </a:p>
          <a:p>
            <a:r>
              <a:rPr lang="cs-CZ" dirty="0" smtClean="0"/>
              <a:t>Vítězství Velké francouzské revoluce, nastolení kapitalismu, přinos ve filozofii a v umění.</a:t>
            </a:r>
          </a:p>
          <a:p>
            <a:r>
              <a:rPr lang="cs-CZ" dirty="0" smtClean="0"/>
              <a:t>Romantismus představuje vítězství citu a fantazie nad rozumem. </a:t>
            </a:r>
          </a:p>
          <a:p>
            <a:r>
              <a:rPr lang="cs-CZ" dirty="0" smtClean="0"/>
              <a:t>Ve všech oblastech se romantismus vyvíjí současně (architektura, malířství, sochařství, hudba).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Vývojové etapy romantismu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Ranný</a:t>
            </a:r>
            <a:r>
              <a:rPr lang="cs-CZ" b="1" dirty="0" smtClean="0"/>
              <a:t> romantismus </a:t>
            </a:r>
            <a:r>
              <a:rPr lang="cs-CZ" dirty="0" smtClean="0"/>
              <a:t>– C. M. </a:t>
            </a:r>
            <a:r>
              <a:rPr lang="cs-CZ" dirty="0" err="1" smtClean="0"/>
              <a:t>von</a:t>
            </a:r>
            <a:r>
              <a:rPr lang="cs-CZ" dirty="0" smtClean="0"/>
              <a:t> Weber, F. Schubert, R. </a:t>
            </a:r>
            <a:r>
              <a:rPr lang="cs-CZ" dirty="0" err="1" smtClean="0"/>
              <a:t>Schumann</a:t>
            </a:r>
            <a:r>
              <a:rPr lang="cs-CZ" dirty="0" smtClean="0"/>
              <a:t>, F. </a:t>
            </a:r>
            <a:r>
              <a:rPr lang="cs-CZ" dirty="0" err="1" smtClean="0"/>
              <a:t>Mendelsohn</a:t>
            </a:r>
            <a:r>
              <a:rPr lang="cs-CZ" dirty="0" smtClean="0"/>
              <a:t>-</a:t>
            </a:r>
            <a:r>
              <a:rPr lang="cs-CZ" dirty="0" err="1" smtClean="0"/>
              <a:t>Bartholdi</a:t>
            </a:r>
            <a:r>
              <a:rPr lang="cs-CZ" dirty="0" smtClean="0"/>
              <a:t>, F. Chopin</a:t>
            </a:r>
          </a:p>
          <a:p>
            <a:r>
              <a:rPr lang="cs-CZ" b="1" dirty="0" smtClean="0"/>
              <a:t>Novoromantismus</a:t>
            </a:r>
            <a:r>
              <a:rPr lang="cs-CZ" dirty="0" smtClean="0"/>
              <a:t> – H. Berlioz, F. </a:t>
            </a:r>
            <a:r>
              <a:rPr lang="cs-CZ" dirty="0" err="1" smtClean="0"/>
              <a:t>Liszt</a:t>
            </a:r>
            <a:r>
              <a:rPr lang="cs-CZ" dirty="0" smtClean="0"/>
              <a:t>, R. Wagner</a:t>
            </a:r>
          </a:p>
          <a:p>
            <a:r>
              <a:rPr lang="cs-CZ" b="1" dirty="0" smtClean="0"/>
              <a:t>Pozdní romantismus </a:t>
            </a:r>
            <a:r>
              <a:rPr lang="cs-CZ" dirty="0" smtClean="0"/>
              <a:t>– C. </a:t>
            </a:r>
            <a:r>
              <a:rPr lang="cs-CZ" dirty="0" err="1" smtClean="0"/>
              <a:t>Franck</a:t>
            </a:r>
            <a:r>
              <a:rPr lang="cs-CZ" dirty="0" smtClean="0"/>
              <a:t>, G. </a:t>
            </a:r>
            <a:r>
              <a:rPr lang="cs-CZ" dirty="0" err="1" smtClean="0"/>
              <a:t>Mahler</a:t>
            </a:r>
            <a:r>
              <a:rPr lang="cs-CZ" dirty="0" smtClean="0"/>
              <a:t>, R. </a:t>
            </a:r>
            <a:r>
              <a:rPr lang="cs-CZ" dirty="0" err="1" smtClean="0"/>
              <a:t>Strauss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Richard Wagner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* 1813 Lipsko</a:t>
            </a:r>
          </a:p>
          <a:p>
            <a:r>
              <a:rPr lang="cs-CZ" dirty="0" smtClean="0"/>
              <a:t>+ 1883 Benátky</a:t>
            </a:r>
          </a:p>
          <a:p>
            <a:r>
              <a:rPr lang="cs-CZ" dirty="0" smtClean="0"/>
              <a:t>Syntetik operního vývoje, operní reformátor, jeho opery vytvářejí OPERNÍ DRAMA.</a:t>
            </a:r>
          </a:p>
          <a:p>
            <a:r>
              <a:rPr lang="cs-CZ" dirty="0" smtClean="0"/>
              <a:t>Studoval v Lipsku a v Drážďanech – dále působil jako dirigent v divadlech v Magdeburku.</a:t>
            </a:r>
          </a:p>
          <a:p>
            <a:r>
              <a:rPr lang="cs-CZ" dirty="0" smtClean="0"/>
              <a:t>V roce 1839 prchá před svými věřiteli do Londýna a poté do Paříže (zde se chtěl prosadit se svými operami – hlavně s operou </a:t>
            </a:r>
            <a:r>
              <a:rPr lang="cs-CZ" dirty="0" err="1" smtClean="0"/>
              <a:t>Reinzi</a:t>
            </a:r>
            <a:r>
              <a:rPr lang="cs-CZ" dirty="0" smtClean="0"/>
              <a:t>).</a:t>
            </a:r>
          </a:p>
          <a:p>
            <a:r>
              <a:rPr lang="cs-CZ" dirty="0" smtClean="0"/>
              <a:t>Bohužel se neprosadil a odchází zpět do Německa – Drážďany.</a:t>
            </a:r>
          </a:p>
          <a:p>
            <a:r>
              <a:rPr lang="cs-CZ" dirty="0" smtClean="0"/>
              <a:t>V roce 1848 je z politických důvodů na Wagnera vydán zatykač.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Soubor:Richard Wagner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60648"/>
            <a:ext cx="1944216" cy="20162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Wagnerův vztah k Čechám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Richard Wagner několikrát navštívil Čechy, převážně SEVERNÍ ČECHY.</a:t>
            </a:r>
          </a:p>
          <a:p>
            <a:r>
              <a:rPr lang="cs-CZ" dirty="0" smtClean="0"/>
              <a:t>Čechy měl velice rád a získal si zde řadů přátel, převážně v Praze, kde se hrály i jeho opery.</a:t>
            </a:r>
          </a:p>
          <a:p>
            <a:r>
              <a:rPr lang="cs-CZ" dirty="0" smtClean="0"/>
              <a:t>V roce 1873 dirigoval na </a:t>
            </a:r>
            <a:r>
              <a:rPr lang="cs-CZ" dirty="0" err="1" smtClean="0"/>
              <a:t>Žofíně</a:t>
            </a:r>
            <a:r>
              <a:rPr lang="cs-CZ" dirty="0" smtClean="0"/>
              <a:t> koncert – výběr ze svých skladeb.</a:t>
            </a:r>
          </a:p>
          <a:p>
            <a:r>
              <a:rPr lang="cs-CZ" dirty="0" smtClean="0"/>
              <a:t>V roce 1842 skicoval na hradě </a:t>
            </a:r>
            <a:r>
              <a:rPr lang="cs-CZ" dirty="0" err="1" smtClean="0"/>
              <a:t>Střekov</a:t>
            </a:r>
            <a:r>
              <a:rPr lang="cs-CZ" dirty="0" smtClean="0"/>
              <a:t> v Ústí nad Labem svou operu </a:t>
            </a:r>
            <a:r>
              <a:rPr lang="cs-CZ" dirty="0" err="1" smtClean="0"/>
              <a:t>Tannhäuser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Strašilo opravdu na </a:t>
            </a:r>
            <a:r>
              <a:rPr lang="cs-CZ" dirty="0" err="1" smtClean="0"/>
              <a:t>Střekově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Údajně se vyprávělo, že za doby, kdy byl Wagner v Ústí nad Labem a skicoval svou operu </a:t>
            </a:r>
            <a:r>
              <a:rPr lang="cs-CZ" dirty="0" err="1" smtClean="0"/>
              <a:t>Tannhäuser</a:t>
            </a:r>
            <a:r>
              <a:rPr lang="cs-CZ" dirty="0" smtClean="0"/>
              <a:t>, se na hradě objevilo strašidlo v bílém rouchu.</a:t>
            </a:r>
          </a:p>
          <a:p>
            <a:r>
              <a:rPr lang="cs-CZ" dirty="0" smtClean="0"/>
              <a:t>Wagner všem ve své oblíbené hospůdce na </a:t>
            </a:r>
            <a:r>
              <a:rPr lang="cs-CZ" dirty="0" err="1" smtClean="0"/>
              <a:t>Vaňově</a:t>
            </a:r>
            <a:r>
              <a:rPr lang="cs-CZ" dirty="0" smtClean="0"/>
              <a:t> vyprávěl, že jej viděl pohybovat se po hradbách. </a:t>
            </a:r>
          </a:p>
          <a:p>
            <a:r>
              <a:rPr lang="cs-CZ" dirty="0" smtClean="0"/>
              <a:t>Jakmile však Wagner odjel zpět do Německa, strašidlo zmizelo </a:t>
            </a:r>
            <a:r>
              <a:rPr lang="cs-CZ" dirty="0" smtClean="0">
                <a:sym typeface="Wingdings" pitchFamily="2" charset="2"/>
              </a:rPr>
              <a:t>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 Richarda Wagnera - výběr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1. Opery: </a:t>
            </a:r>
            <a:r>
              <a:rPr lang="cs-CZ" i="1" dirty="0" smtClean="0"/>
              <a:t>Víly, Zákaz lásky, </a:t>
            </a:r>
            <a:r>
              <a:rPr lang="cs-CZ" i="1" dirty="0" err="1" smtClean="0"/>
              <a:t>Rienzi</a:t>
            </a:r>
            <a:r>
              <a:rPr lang="cs-CZ" i="1" dirty="0" smtClean="0"/>
              <a:t>, </a:t>
            </a:r>
            <a:r>
              <a:rPr lang="cs-CZ" dirty="0" smtClean="0"/>
              <a:t>(opery psané do roku 1840).</a:t>
            </a:r>
          </a:p>
          <a:p>
            <a:r>
              <a:rPr lang="cs-CZ" dirty="0" smtClean="0"/>
              <a:t>2. Opery: </a:t>
            </a:r>
            <a:r>
              <a:rPr lang="cs-CZ" i="1" dirty="0" smtClean="0"/>
              <a:t>Bludný Holanďan, </a:t>
            </a:r>
            <a:r>
              <a:rPr lang="cs-CZ" i="1" dirty="0" err="1" smtClean="0"/>
              <a:t>Tannhäuser</a:t>
            </a:r>
            <a:r>
              <a:rPr lang="cs-CZ" i="1" dirty="0" smtClean="0"/>
              <a:t> aneb zápas pěvců na Wartburgu, </a:t>
            </a:r>
            <a:r>
              <a:rPr lang="cs-CZ" i="1" dirty="0" err="1" smtClean="0"/>
              <a:t>Lohengrin</a:t>
            </a:r>
            <a:r>
              <a:rPr lang="cs-CZ" i="1" dirty="0" smtClean="0"/>
              <a:t>, Prsten </a:t>
            </a:r>
            <a:r>
              <a:rPr lang="cs-CZ" i="1" dirty="0" err="1" smtClean="0"/>
              <a:t>Niebelungů</a:t>
            </a:r>
            <a:r>
              <a:rPr lang="cs-CZ" i="1" dirty="0" smtClean="0"/>
              <a:t>, Tristan a </a:t>
            </a:r>
            <a:r>
              <a:rPr lang="cs-CZ" i="1" dirty="0" err="1" smtClean="0"/>
              <a:t>Izolda</a:t>
            </a:r>
            <a:r>
              <a:rPr lang="cs-CZ" i="1" dirty="0" smtClean="0"/>
              <a:t>, Mistři pěvci norimberští, </a:t>
            </a:r>
            <a:r>
              <a:rPr lang="cs-CZ" i="1" dirty="0" err="1" smtClean="0"/>
              <a:t>Parsifal</a:t>
            </a:r>
            <a:r>
              <a:rPr lang="cs-CZ" i="1" dirty="0" smtClean="0"/>
              <a:t> </a:t>
            </a:r>
            <a:r>
              <a:rPr lang="cs-CZ" dirty="0" smtClean="0"/>
              <a:t>(opery psané od roku 1840 – 1883)</a:t>
            </a:r>
          </a:p>
          <a:p>
            <a:r>
              <a:rPr lang="cs-CZ" dirty="0" smtClean="0"/>
              <a:t>Wagnerovo dílo je převážně zaměřené na opery, jen málo jeho děl je zaměřené na jiné hudební formy.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i="1" dirty="0" smtClean="0"/>
              <a:t>Wikipedia: the free encyclopedia</a:t>
            </a:r>
            <a:r>
              <a:rPr lang="en-US" sz="2000" dirty="0" smtClean="0"/>
              <a:t> [online]. San Francisco (CA): Wikimedia Foundation, </a:t>
            </a:r>
            <a:r>
              <a:rPr lang="cs-CZ" sz="2000" dirty="0" smtClean="0"/>
              <a:t>4. 12. 2007 13:41 </a:t>
            </a:r>
            <a:r>
              <a:rPr lang="en-US" sz="2000" dirty="0" smtClean="0"/>
              <a:t>- [cit. 2013-10-05]. </a:t>
            </a:r>
            <a:r>
              <a:rPr lang="en-US" sz="2000" dirty="0" err="1" smtClean="0"/>
              <a:t>Dostupn</a:t>
            </a:r>
            <a:r>
              <a:rPr lang="cs-CZ" sz="2000" dirty="0" smtClean="0"/>
              <a:t>é</a:t>
            </a:r>
            <a:r>
              <a:rPr lang="en-US" sz="2000" dirty="0" smtClean="0"/>
              <a:t> z: </a:t>
            </a:r>
            <a:r>
              <a:rPr lang="en-US" sz="2000" dirty="0" smtClean="0">
                <a:hlinkClick r:id="rId2"/>
              </a:rPr>
              <a:t>http://cs.wikipedia.org/wiki/Soubor:Richard_Wagner_2.jpg</a:t>
            </a:r>
            <a:endParaRPr lang="cs-CZ" sz="2000" dirty="0" smtClean="0"/>
          </a:p>
          <a:p>
            <a:r>
              <a:rPr lang="cs-CZ" sz="2000" dirty="0" smtClean="0"/>
              <a:t>CMÍRAL, Adolf. </a:t>
            </a:r>
            <a:r>
              <a:rPr lang="cs-CZ" sz="2000" i="1" dirty="0" smtClean="0"/>
              <a:t>Heslo: Richard Wagner In: Základní pojmy hudební. </a:t>
            </a:r>
            <a:r>
              <a:rPr lang="cs-CZ" sz="2000" dirty="0" smtClean="0"/>
              <a:t>Praha: Státní nakladatelství krásné literatury, hudby a umění. 1957. str. 228 - 229.</a:t>
            </a:r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552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Vrcholný romantismus</vt:lpstr>
      <vt:lpstr>Anotace</vt:lpstr>
      <vt:lpstr>Romantismus</vt:lpstr>
      <vt:lpstr>Vývojové etapy romantismu</vt:lpstr>
      <vt:lpstr>Richard Wagner</vt:lpstr>
      <vt:lpstr>Wagnerův vztah k Čechám</vt:lpstr>
      <vt:lpstr>Strašilo opravdu na Střekově?</vt:lpstr>
      <vt:lpstr>Dílo Richarda Wagnera - výběr</vt:lpstr>
      <vt:lpstr>Seznam použité literatury a internetové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Škola</cp:lastModifiedBy>
  <cp:revision>18</cp:revision>
  <dcterms:created xsi:type="dcterms:W3CDTF">2013-10-05T12:39:53Z</dcterms:created>
  <dcterms:modified xsi:type="dcterms:W3CDTF">2013-12-20T15:14:52Z</dcterms:modified>
</cp:coreProperties>
</file>