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9CA31-B6DE-4E2C-9131-89A6848AB03F}" type="datetimeFigureOut">
              <a:rPr lang="cs-CZ" smtClean="0"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78E6B9-DF54-470B-B04A-82292E1FC70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6122948"/>
              </p:ext>
            </p:extLst>
          </p:nvPr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Purkyně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VY_32_INOVACE_48_Stupnice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v kvartovém kruhu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Stupnice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s „béčky“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Stupnice v kvartovém kruhu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Durové stupnice s béčky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8. tříd.</a:t>
            </a:r>
          </a:p>
          <a:p>
            <a:r>
              <a:rPr lang="cs-CZ" dirty="0" smtClean="0"/>
              <a:t>Seznamují se durovými stupnicemi po kvartovém kruhu – stupnice s béčky. </a:t>
            </a:r>
          </a:p>
          <a:p>
            <a:r>
              <a:rPr lang="cs-CZ" dirty="0" smtClean="0"/>
              <a:t>Zároveň se poslechem stupnic seznamují s durovou (veselou) tóninou.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stupnice?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Stupnice je řada tónů (stoupajících, nebo klesajících), v rozsahu oktávy (8 tónů). </a:t>
            </a:r>
          </a:p>
          <a:p>
            <a:r>
              <a:rPr lang="cs-CZ" dirty="0" smtClean="0"/>
              <a:t>Je tvořena celými tóny a půltóny. Durové stupnice mají půltóny mezi 3. a 4., 7. a 8. tónem.</a:t>
            </a:r>
          </a:p>
          <a:p>
            <a:r>
              <a:rPr lang="cs-CZ" dirty="0" smtClean="0"/>
              <a:t>Stupnice v kvartovém kruhu mají svůj daný řád, kdy se pohybujeme </a:t>
            </a:r>
            <a:r>
              <a:rPr lang="cs-CZ" b="1" u="sng" dirty="0" smtClean="0"/>
              <a:t>po čtyřech tónech </a:t>
            </a:r>
            <a:r>
              <a:rPr lang="cs-CZ" dirty="0" smtClean="0"/>
              <a:t>v dané stupnici. </a:t>
            </a:r>
            <a:endParaRPr lang="cs-CZ" b="1" dirty="0" smtClean="0"/>
          </a:p>
          <a:p>
            <a:r>
              <a:rPr lang="cs-CZ" dirty="0" smtClean="0"/>
              <a:t>Takže každý následující čtvrtý tón dané stupnice, je prvním tónem stupnice následující.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Durové stupnice s béčky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Při utváření durových stupnic s béčky používáme posuvky, které se právě jmenují béčka. </a:t>
            </a:r>
            <a:r>
              <a:rPr lang="cs-CZ" b="1" dirty="0" smtClean="0"/>
              <a:t>Těchto béček se ve stupnicích objevuje 7. </a:t>
            </a:r>
          </a:p>
          <a:p>
            <a:r>
              <a:rPr lang="cs-CZ" dirty="0" smtClean="0"/>
              <a:t>Jsou označeny: </a:t>
            </a:r>
            <a:r>
              <a:rPr lang="cs-CZ" b="1" dirty="0" smtClean="0"/>
              <a:t>b (</a:t>
            </a:r>
            <a:r>
              <a:rPr lang="cs-CZ" b="1" dirty="0" err="1" smtClean="0"/>
              <a:t>hes</a:t>
            </a:r>
            <a:r>
              <a:rPr lang="cs-CZ" b="1" dirty="0" smtClean="0"/>
              <a:t>), es, as, des, ges, ces, </a:t>
            </a:r>
            <a:r>
              <a:rPr lang="cs-CZ" b="1" dirty="0" err="1" smtClean="0"/>
              <a:t>fes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Těchto stupnic je taktéž jako béček 7. </a:t>
            </a:r>
          </a:p>
          <a:p>
            <a:r>
              <a:rPr lang="cs-CZ" dirty="0" smtClean="0"/>
              <a:t>Základní stupnicí je stupnice C dur, která nemá žádné předznamenání. Poté následují stupnice s béčky.</a:t>
            </a:r>
          </a:p>
          <a:p>
            <a:r>
              <a:rPr lang="cs-CZ" dirty="0"/>
              <a:t>F</a:t>
            </a:r>
            <a:r>
              <a:rPr lang="cs-CZ" dirty="0" smtClean="0"/>
              <a:t> dur (1b), B dur (2b), Es dur (3b), As dur (4b), Des dur (5b), Ges dur (6b), Ces dur (7b).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tvoříme stupnice s béčky?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Základní stupnicí je stupnice C dur (nemá žádné předznamenání). </a:t>
            </a:r>
          </a:p>
          <a:p>
            <a:r>
              <a:rPr lang="cs-CZ" dirty="0" smtClean="0"/>
              <a:t>Od této stupnice vyvozujeme stupnici následující (</a:t>
            </a:r>
            <a:r>
              <a:rPr lang="cs-CZ" b="1" dirty="0" smtClean="0"/>
              <a:t>čtvrtý tón ve stupnici předchozí, je prvním stupněm stupnice následující</a:t>
            </a:r>
            <a:r>
              <a:rPr lang="cs-CZ" dirty="0" smtClean="0"/>
              <a:t>).</a:t>
            </a:r>
          </a:p>
          <a:p>
            <a:r>
              <a:rPr lang="cs-CZ" dirty="0" smtClean="0"/>
              <a:t>Stupnice C dur:</a:t>
            </a:r>
            <a:r>
              <a:rPr lang="cs-CZ" dirty="0" smtClean="0">
                <a:solidFill>
                  <a:srgbClr val="FF0000"/>
                </a:solidFill>
              </a:rPr>
              <a:t>c  d  e   </a:t>
            </a:r>
            <a:r>
              <a:rPr lang="cs-CZ" b="1" dirty="0" smtClean="0">
                <a:solidFill>
                  <a:srgbClr val="FF0000"/>
                </a:solidFill>
              </a:rPr>
              <a:t>f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>
                <a:solidFill>
                  <a:srgbClr val="FF0000"/>
                </a:solidFill>
              </a:rPr>
              <a:t>g</a:t>
            </a:r>
            <a:r>
              <a:rPr lang="cs-CZ" dirty="0" smtClean="0">
                <a:solidFill>
                  <a:srgbClr val="FF0000"/>
                </a:solidFill>
              </a:rPr>
              <a:t>   a  h  c</a:t>
            </a:r>
          </a:p>
          <a:p>
            <a:r>
              <a:rPr lang="cs-CZ" dirty="0" smtClean="0"/>
              <a:t>                           1  2  3  </a:t>
            </a:r>
            <a:r>
              <a:rPr lang="cs-CZ" b="1" dirty="0">
                <a:solidFill>
                  <a:srgbClr val="FF0000"/>
                </a:solidFill>
              </a:rPr>
              <a:t>4</a:t>
            </a:r>
            <a:r>
              <a:rPr lang="cs-CZ" dirty="0" smtClean="0"/>
              <a:t>  </a:t>
            </a:r>
            <a:r>
              <a:rPr lang="cs-CZ" dirty="0"/>
              <a:t>5</a:t>
            </a:r>
            <a:r>
              <a:rPr lang="cs-CZ" dirty="0" smtClean="0"/>
              <a:t>   6  7  8</a:t>
            </a:r>
          </a:p>
          <a:p>
            <a:r>
              <a:rPr lang="cs-CZ" dirty="0" smtClean="0"/>
              <a:t>Zde vidíme, že čtvrtý tón je tón </a:t>
            </a:r>
            <a:r>
              <a:rPr lang="cs-CZ" b="1" dirty="0">
                <a:solidFill>
                  <a:srgbClr val="FF0000"/>
                </a:solidFill>
              </a:rPr>
              <a:t>F</a:t>
            </a:r>
            <a:r>
              <a:rPr lang="cs-CZ" b="1" dirty="0" smtClean="0"/>
              <a:t>, </a:t>
            </a:r>
            <a:r>
              <a:rPr lang="cs-CZ" dirty="0" smtClean="0"/>
              <a:t>následující stupnice je stupnice F dur, která má jedno béčko – b (</a:t>
            </a:r>
            <a:r>
              <a:rPr lang="cs-CZ" dirty="0" err="1" smtClean="0"/>
              <a:t>hes</a:t>
            </a:r>
            <a:r>
              <a:rPr lang="cs-CZ" dirty="0" smtClean="0"/>
              <a:t>):    </a:t>
            </a:r>
            <a:r>
              <a:rPr lang="cs-CZ" dirty="0">
                <a:solidFill>
                  <a:srgbClr val="FF0000"/>
                </a:solidFill>
              </a:rPr>
              <a:t>f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>
                <a:solidFill>
                  <a:srgbClr val="FF0000"/>
                </a:solidFill>
              </a:rPr>
              <a:t>g</a:t>
            </a:r>
            <a:r>
              <a:rPr lang="cs-CZ" dirty="0" smtClean="0">
                <a:solidFill>
                  <a:srgbClr val="FF0000"/>
                </a:solidFill>
              </a:rPr>
              <a:t>  a  </a:t>
            </a:r>
            <a:r>
              <a:rPr lang="cs-CZ" b="1" dirty="0">
                <a:solidFill>
                  <a:srgbClr val="FF0000"/>
                </a:solidFill>
              </a:rPr>
              <a:t>b</a:t>
            </a:r>
            <a:r>
              <a:rPr lang="cs-CZ" dirty="0" smtClean="0">
                <a:solidFill>
                  <a:srgbClr val="FF0000"/>
                </a:solidFill>
              </a:rPr>
              <a:t>  c  </a:t>
            </a:r>
            <a:r>
              <a:rPr lang="cs-CZ" dirty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  e  </a:t>
            </a:r>
            <a:r>
              <a:rPr lang="cs-CZ" dirty="0">
                <a:solidFill>
                  <a:srgbClr val="FF0000"/>
                </a:solidFill>
              </a:rPr>
              <a:t>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.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Kvartový kruh - durové stupnice s béčky</a:t>
            </a:r>
            <a:endParaRPr lang="cs-CZ" dirty="0"/>
          </a:p>
        </p:txBody>
      </p:sp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84784"/>
            <a:ext cx="6696744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700" i="1" dirty="0" smtClean="0"/>
              <a:t>Wikipedia</a:t>
            </a:r>
            <a:r>
              <a:rPr lang="en-US" sz="1700" dirty="0" smtClean="0"/>
              <a:t>: </a:t>
            </a:r>
            <a:r>
              <a:rPr lang="en-US" sz="1700" i="1" dirty="0" smtClean="0"/>
              <a:t>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13. 1. 2006 17:00 </a:t>
            </a:r>
            <a:r>
              <a:rPr lang="en-US" sz="1700" dirty="0" smtClean="0"/>
              <a:t>- [cit. 2012-0</a:t>
            </a:r>
            <a:r>
              <a:rPr lang="cs-CZ" sz="1700" dirty="0" smtClean="0"/>
              <a:t>6</a:t>
            </a:r>
            <a:r>
              <a:rPr lang="en-US" sz="1700" dirty="0" smtClean="0"/>
              <a:t>-</a:t>
            </a:r>
            <a:r>
              <a:rPr lang="cs-CZ" sz="1700" dirty="0" smtClean="0"/>
              <a:t>11</a:t>
            </a:r>
            <a:r>
              <a:rPr lang="en-US" sz="1700" dirty="0" smtClean="0"/>
              <a:t>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http://cs.wikipedia.org/wiki/Soubor:Quintenzirkeldeluxe.pn</a:t>
            </a:r>
            <a:r>
              <a:rPr lang="cs-CZ" sz="1700" dirty="0" smtClean="0"/>
              <a:t>g</a:t>
            </a:r>
          </a:p>
          <a:p>
            <a:r>
              <a:rPr lang="cs-CZ" sz="1700" dirty="0" smtClean="0"/>
              <a:t>ZENKL, Luděk. </a:t>
            </a:r>
            <a:r>
              <a:rPr lang="cs-CZ" sz="1700" i="1" dirty="0" smtClean="0"/>
              <a:t>Heslo: Kvintový kruh. In: ABC hudební nauky. </a:t>
            </a:r>
            <a:r>
              <a:rPr lang="cs-CZ" sz="1700" dirty="0" smtClean="0"/>
              <a:t>Praha: </a:t>
            </a:r>
            <a:r>
              <a:rPr lang="cs-CZ" sz="1700" dirty="0" err="1" smtClean="0"/>
              <a:t>Editio</a:t>
            </a:r>
            <a:r>
              <a:rPr lang="cs-CZ" sz="1700" dirty="0" smtClean="0"/>
              <a:t> </a:t>
            </a:r>
            <a:r>
              <a:rPr lang="cs-CZ" sz="1700" dirty="0" err="1" smtClean="0"/>
              <a:t>Bärenreiter</a:t>
            </a:r>
            <a:r>
              <a:rPr lang="cs-CZ" sz="1700" dirty="0" smtClean="0"/>
              <a:t> Praha. 2003. str. 56 – 59.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426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Stupnice v kvartovém kruhu</vt:lpstr>
      <vt:lpstr>Anotace</vt:lpstr>
      <vt:lpstr>Co je stupnice?</vt:lpstr>
      <vt:lpstr>Durové stupnice s béčky</vt:lpstr>
      <vt:lpstr>Jak tvoříme stupnice s béčky?</vt:lpstr>
      <vt:lpstr>Kvartový kruh - durové stupnice s béčky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Škola</cp:lastModifiedBy>
  <cp:revision>4</cp:revision>
  <dcterms:created xsi:type="dcterms:W3CDTF">2012-06-11T15:09:08Z</dcterms:created>
  <dcterms:modified xsi:type="dcterms:W3CDTF">2013-12-20T15:18:07Z</dcterms:modified>
</cp:coreProperties>
</file>