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BB3E2A56-801D-4933-8A92-A778A47F0B9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00D20E5-645E-4975-9A6D-0E24F214FDFA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E2A56-801D-4933-8A92-A778A47F0B9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D20E5-645E-4975-9A6D-0E24F214FD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BB3E2A56-801D-4933-8A92-A778A47F0B9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100D20E5-645E-4975-9A6D-0E24F214FDF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E2A56-801D-4933-8A92-A778A47F0B9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D20E5-645E-4975-9A6D-0E24F214FD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E2A56-801D-4933-8A92-A778A47F0B9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100D20E5-645E-4975-9A6D-0E24F214FD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E2A56-801D-4933-8A92-A778A47F0B9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D20E5-645E-4975-9A6D-0E24F214FD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E2A56-801D-4933-8A92-A778A47F0B9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D20E5-645E-4975-9A6D-0E24F214FD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E2A56-801D-4933-8A92-A778A47F0B9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100D20E5-645E-4975-9A6D-0E24F214FD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E2A56-801D-4933-8A92-A778A47F0B9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D20E5-645E-4975-9A6D-0E24F214FD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E2A56-801D-4933-8A92-A778A47F0B9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D20E5-645E-4975-9A6D-0E24F214FD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E2A56-801D-4933-8A92-A778A47F0B9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D20E5-645E-4975-9A6D-0E24F214FD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BB3E2A56-801D-4933-8A92-A778A47F0B9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100D20E5-645E-4975-9A6D-0E24F214FDF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2001024"/>
              </p:ext>
            </p:extLst>
          </p:nvPr>
        </p:nvGraphicFramePr>
        <p:xfrm>
          <a:off x="1187624" y="3212976"/>
          <a:ext cx="6559794" cy="170693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91433"/>
                <a:gridCol w="4968361"/>
              </a:tblGrid>
              <a:tr h="3154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645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Mgr. Petra Pláničková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645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VY_32_INOVACE_1143_PŘEDPONY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</a:rPr>
                        <a:t> S, Z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645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SPODOBA, VÝZNAM SLOV, PŘEDPONY S, PŘEDPONY Z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833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</a:rPr>
                        <a:t> 2975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3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196752"/>
            <a:ext cx="4826649" cy="101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9970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dirty="0"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00200"/>
            <a:ext cx="8424936" cy="4525963"/>
          </a:xfrm>
        </p:spPr>
        <p:txBody>
          <a:bodyPr/>
          <a:lstStyle/>
          <a:p>
            <a:endParaRPr lang="cs-CZ" sz="1100" b="1" dirty="0" smtClean="0"/>
          </a:p>
          <a:p>
            <a:endParaRPr lang="cs-CZ" sz="1100" b="1" dirty="0"/>
          </a:p>
          <a:p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5. tříd jako výkladová v hodinách Čj.</a:t>
            </a:r>
          </a:p>
          <a:p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Strana 3 a 4 – vysvětlují významy slov: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82880" indent="0">
              <a:buNone/>
            </a:pPr>
            <a:endParaRPr lang="cs-CZ" sz="1100" b="1" dirty="0"/>
          </a:p>
          <a:p>
            <a:r>
              <a:rPr lang="cs-CZ" sz="1100" b="1" dirty="0" smtClean="0"/>
              <a:t>zpravi</a:t>
            </a:r>
            <a:r>
              <a:rPr lang="cs-CZ" sz="1100" dirty="0" smtClean="0"/>
              <a:t>t </a:t>
            </a:r>
            <a:r>
              <a:rPr lang="cs-CZ" sz="1100" dirty="0"/>
              <a:t>– informovat, </a:t>
            </a:r>
            <a:r>
              <a:rPr lang="cs-CZ" sz="1100" b="1" dirty="0"/>
              <a:t>spravit</a:t>
            </a:r>
            <a:r>
              <a:rPr lang="cs-CZ" sz="1100" dirty="0"/>
              <a:t> – opravit vadu,</a:t>
            </a:r>
          </a:p>
          <a:p>
            <a:r>
              <a:rPr lang="cs-CZ" sz="1100" b="1" dirty="0"/>
              <a:t>zvoli</a:t>
            </a:r>
            <a:r>
              <a:rPr lang="cs-CZ" sz="1100" dirty="0"/>
              <a:t>t – hlasovat poslanci, </a:t>
            </a:r>
            <a:r>
              <a:rPr lang="cs-CZ" sz="1100" b="1" dirty="0"/>
              <a:t>svolit</a:t>
            </a:r>
            <a:r>
              <a:rPr lang="cs-CZ" sz="1100" dirty="0"/>
              <a:t> – souhlasím</a:t>
            </a:r>
          </a:p>
          <a:p>
            <a:r>
              <a:rPr lang="cs-CZ" sz="1100" b="1" dirty="0"/>
              <a:t>Sběh -  </a:t>
            </a:r>
            <a:r>
              <a:rPr lang="cs-CZ" sz="1100" dirty="0"/>
              <a:t>z kopce dolů </a:t>
            </a:r>
            <a:r>
              <a:rPr lang="cs-CZ" sz="1100" b="1" dirty="0"/>
              <a:t>-  zběh</a:t>
            </a:r>
            <a:r>
              <a:rPr lang="cs-CZ" sz="1100" dirty="0"/>
              <a:t> – z armády</a:t>
            </a:r>
          </a:p>
          <a:p>
            <a:r>
              <a:rPr lang="cs-CZ" sz="1100" b="1" dirty="0"/>
              <a:t>Zpráva</a:t>
            </a:r>
            <a:r>
              <a:rPr lang="cs-CZ" sz="1100" dirty="0"/>
              <a:t> – informace</a:t>
            </a:r>
            <a:r>
              <a:rPr lang="cs-CZ" sz="1100" b="1" dirty="0"/>
              <a:t>, správa</a:t>
            </a:r>
            <a:r>
              <a:rPr lang="cs-CZ" sz="1100" dirty="0"/>
              <a:t> – řídící instituce – správa lesů</a:t>
            </a:r>
          </a:p>
          <a:p>
            <a:r>
              <a:rPr lang="cs-CZ" sz="1100" b="1" dirty="0"/>
              <a:t>Shlédnout</a:t>
            </a:r>
            <a:r>
              <a:rPr lang="cs-CZ" sz="1100" dirty="0"/>
              <a:t> – z výšky – </a:t>
            </a:r>
            <a:r>
              <a:rPr lang="cs-CZ" sz="1100" b="1" dirty="0"/>
              <a:t>zhlédnout</a:t>
            </a:r>
            <a:r>
              <a:rPr lang="cs-CZ" sz="1100" dirty="0"/>
              <a:t> film</a:t>
            </a:r>
          </a:p>
          <a:p>
            <a:r>
              <a:rPr lang="cs-CZ" sz="1100" b="1" dirty="0"/>
              <a:t>svolat</a:t>
            </a:r>
            <a:r>
              <a:rPr lang="cs-CZ" sz="1100" dirty="0"/>
              <a:t> –svolávám schůzi,  </a:t>
            </a:r>
            <a:r>
              <a:rPr lang="cs-CZ" sz="1100" b="1" dirty="0"/>
              <a:t>zvola</a:t>
            </a:r>
            <a:r>
              <a:rPr lang="cs-CZ" sz="1100" dirty="0"/>
              <a:t>t – </a:t>
            </a:r>
            <a:r>
              <a:rPr lang="cs-CZ" sz="1100" dirty="0" smtClean="0"/>
              <a:t>křičím</a:t>
            </a:r>
          </a:p>
          <a:p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Pokračuje samotný výklad, žáci vymýšlí další příklady.</a:t>
            </a:r>
          </a:p>
          <a:p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Strana 10 doplňují předpony s a z (ústně, písemně)</a:t>
            </a:r>
          </a:p>
          <a:p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Následuje kontrola.</a:t>
            </a:r>
          </a:p>
          <a:p>
            <a:endParaRPr lang="cs-CZ" sz="20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0507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988840"/>
            <a:ext cx="8229600" cy="2952328"/>
          </a:xfrm>
        </p:spPr>
        <p:txBody>
          <a:bodyPr>
            <a:normAutofit fontScale="90000"/>
          </a:bodyPr>
          <a:lstStyle/>
          <a:p>
            <a:r>
              <a:rPr lang="cs-CZ" sz="9600" dirty="0" smtClean="0"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PŘEDPONY  </a:t>
            </a:r>
            <a:br>
              <a:rPr lang="cs-CZ" sz="9600" dirty="0" smtClean="0"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9600" dirty="0" smtClean="0"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S, Z</a:t>
            </a:r>
            <a:endParaRPr lang="cs-CZ" sz="9600" dirty="0"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01292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4104456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Vlivem spodoby některá slova často splývají</a:t>
            </a:r>
          </a:p>
          <a:p>
            <a:pPr marL="182880" indent="0">
              <a:buNone/>
            </a:pPr>
            <a:endParaRPr lang="cs-CZ" sz="3200" b="1" dirty="0" smtClean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3200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Obě se čtou úplně stejně</a:t>
            </a:r>
          </a:p>
          <a:p>
            <a:pPr marL="182880" indent="0" algn="ctr">
              <a:buNone/>
            </a:pP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např.</a:t>
            </a:r>
          </a:p>
          <a:p>
            <a:pPr marL="182880" indent="0">
              <a:buNone/>
            </a:pPr>
            <a:endParaRPr lang="cs-CZ" sz="3200" b="1" dirty="0" smtClean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4136572"/>
            <a:ext cx="54726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sběh - zběh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 descr="C:\Documents and Settings\profesor\Local Settings\Temporary Internet Files\Content.IE5\XVYJQ1KH\MC9002899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110068"/>
            <a:ext cx="2030994" cy="2147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3202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808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ÚKOL:</a:t>
            </a:r>
            <a:endParaRPr lang="cs-CZ" sz="6600" dirty="0"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Vysvětli jejich význam:</a:t>
            </a:r>
            <a:endParaRPr lang="cs-CZ" sz="3200" b="1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69368" y="3334003"/>
            <a:ext cx="65527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sběhnout - zběhnout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85764" y="4070975"/>
            <a:ext cx="65527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zpráva - správa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69244" y="4935071"/>
            <a:ext cx="65527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shlédnout - zhlédnout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369244" y="1857028"/>
            <a:ext cx="65527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zpravit - spravit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94148" y="2558807"/>
            <a:ext cx="65527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zvolit - svolit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94148" y="5683586"/>
            <a:ext cx="65527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svolat - zvolat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9393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PŘEDPONY S-</a:t>
            </a:r>
            <a:endParaRPr lang="cs-CZ" sz="6600" dirty="0"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26084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Směřování: DOHROMADY</a:t>
            </a:r>
            <a:endParaRPr lang="cs-CZ" sz="32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43202" y="3534290"/>
            <a:ext cx="27363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sbírat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79306" y="2480954"/>
            <a:ext cx="3600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bíhat se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84242" y="4541475"/>
            <a:ext cx="3600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blížit se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36170" y="5696395"/>
            <a:ext cx="4248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shromažďovat</a:t>
            </a:r>
            <a:endParaRPr lang="cs-CZ" sz="36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96136" y="2824112"/>
            <a:ext cx="27363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slepit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 descr="C:\Documents and Settings\profesor\Local Settings\Temporary Internet Files\Content.IE5\LPTCE5G6\MC9002960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769775"/>
            <a:ext cx="2604380" cy="2249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6621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r>
              <a:rPr lang="cs-CZ" sz="3200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Směřování: 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DOLŮ</a:t>
            </a:r>
            <a:endParaRPr lang="cs-CZ" sz="32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63688" y="5100295"/>
            <a:ext cx="3600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stéká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75856" y="2832334"/>
            <a:ext cx="3600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shlíželi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11960" y="3778394"/>
            <a:ext cx="3600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slétnout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25488" y="2082800"/>
            <a:ext cx="3600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snést</a:t>
            </a: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525888" y="1628800"/>
            <a:ext cx="3600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spadnout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793907" y="5223103"/>
            <a:ext cx="3600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shora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8" name="Picture 4" descr="C:\Documents and Settings\profesor\Local Settings\Temporary Internet Files\Content.IE5\XVYJQ1KH\MC90044175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69" y="308194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3393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r>
              <a:rPr lang="cs-CZ" sz="3200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Směřování: 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POVRCHU PRYČ</a:t>
            </a:r>
            <a:endParaRPr lang="cs-CZ" sz="32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23392" y="5218707"/>
            <a:ext cx="3600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smazal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42036" y="4866342"/>
            <a:ext cx="3600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smýt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2719457"/>
            <a:ext cx="3600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smést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64088" y="2719457"/>
            <a:ext cx="3600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spálit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23591" y="3842645"/>
            <a:ext cx="3600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shrabat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Documents and Settings\profesor\Local Settings\Temporary Internet Files\Content.IE5\CT8NJEXX\MC9003124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7976" y="1699151"/>
            <a:ext cx="2311631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084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PŘEDPONY </a:t>
            </a:r>
            <a:r>
              <a:rPr lang="cs-CZ" sz="6600" dirty="0" smtClean="0"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Z-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Změna stavu:</a:t>
            </a:r>
            <a:endParaRPr lang="cs-CZ" sz="32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3735454"/>
            <a:ext cx="3600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zhoustlo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5390796"/>
            <a:ext cx="3600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zčervenalé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99792" y="2585271"/>
            <a:ext cx="3600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zčernal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158500" y="4550499"/>
            <a:ext cx="3600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zestárnout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04048" y="1700808"/>
            <a:ext cx="3600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zvadnout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Documents and Settings\profesor\Local Settings\Temporary Internet Files\Content.IE5\JAN12LIA\MC9001571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585271"/>
            <a:ext cx="1345997" cy="1799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profesor\Local Settings\Temporary Internet Files\Content.IE5\CT8NJEXX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9652" y="4581128"/>
            <a:ext cx="1770180" cy="1770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3261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Dokončení děje:</a:t>
            </a:r>
            <a:endParaRPr lang="cs-CZ" sz="32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3442252"/>
            <a:ext cx="3600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zničit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4990244"/>
            <a:ext cx="3600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zláme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34000" y="1916832"/>
            <a:ext cx="3600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zkrátit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33600" y="1916832"/>
            <a:ext cx="3600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zřítit</a:t>
            </a: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C:\Documents and Settings\profesor\Local Settings\Temporary Internet Files\Content.IE5\JAN12LIA\MC90044174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553029">
            <a:off x="5072608" y="3046203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7040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ÚKOL: </a:t>
            </a:r>
            <a:r>
              <a:rPr lang="cs-CZ" sz="400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sz="400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oplň předpony s</a:t>
            </a:r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z</a:t>
            </a:r>
            <a:endParaRPr lang="cs-CZ" dirty="0"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2372" y="1654858"/>
            <a:ext cx="8363272" cy="4510445"/>
          </a:xfrm>
        </p:spPr>
        <p:txBody>
          <a:bodyPr>
            <a:normAutofit/>
          </a:bodyPr>
          <a:lstStyle/>
          <a:p>
            <a:r>
              <a:rPr lang="cs-CZ" dirty="0"/>
              <a:t>   </a:t>
            </a:r>
            <a:r>
              <a:rPr lang="cs-CZ" dirty="0" smtClean="0"/>
              <a:t>_padl</a:t>
            </a:r>
            <a:r>
              <a:rPr lang="cs-CZ" dirty="0"/>
              <a:t>, </a:t>
            </a:r>
            <a:r>
              <a:rPr lang="cs-CZ" dirty="0" smtClean="0"/>
              <a:t> _barvit </a:t>
            </a:r>
            <a:r>
              <a:rPr lang="cs-CZ" dirty="0"/>
              <a:t>se do ruda, došlo </a:t>
            </a:r>
            <a:r>
              <a:rPr lang="cs-CZ" dirty="0" smtClean="0"/>
              <a:t>k</a:t>
            </a:r>
          </a:p>
          <a:p>
            <a:endParaRPr lang="cs-CZ" dirty="0" smtClean="0"/>
          </a:p>
          <a:p>
            <a:pPr marL="182880" indent="0">
              <a:buNone/>
            </a:pPr>
            <a:r>
              <a:rPr lang="cs-CZ" dirty="0"/>
              <a:t>     _blížení, </a:t>
            </a:r>
            <a:r>
              <a:rPr lang="cs-CZ" dirty="0" smtClean="0"/>
              <a:t>tabuli _</a:t>
            </a:r>
            <a:r>
              <a:rPr lang="cs-CZ" dirty="0" smtClean="0"/>
              <a:t>mazal</a:t>
            </a:r>
            <a:r>
              <a:rPr lang="cs-CZ" dirty="0" smtClean="0"/>
              <a:t>, </a:t>
            </a:r>
            <a:r>
              <a:rPr lang="cs-CZ" dirty="0" smtClean="0"/>
              <a:t>_</a:t>
            </a:r>
            <a:r>
              <a:rPr lang="cs-CZ" dirty="0" err="1" smtClean="0"/>
              <a:t>dolal</a:t>
            </a:r>
            <a:r>
              <a:rPr lang="cs-CZ" dirty="0" smtClean="0"/>
              <a:t> horu,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</a:p>
          <a:p>
            <a:pPr marL="182880" indent="0">
              <a:buNone/>
            </a:pPr>
            <a:r>
              <a:rPr lang="cs-CZ" dirty="0"/>
              <a:t>     </a:t>
            </a:r>
            <a:r>
              <a:rPr lang="cs-CZ" dirty="0" smtClean="0"/>
              <a:t>_</a:t>
            </a:r>
            <a:r>
              <a:rPr lang="cs-CZ" dirty="0" smtClean="0"/>
              <a:t>hrabal na zahrádce listí</a:t>
            </a:r>
            <a:r>
              <a:rPr lang="cs-CZ" dirty="0" smtClean="0"/>
              <a:t>, </a:t>
            </a:r>
            <a:r>
              <a:rPr lang="cs-CZ" dirty="0"/>
              <a:t>květina nesmí </a:t>
            </a:r>
            <a:endParaRPr lang="cs-CZ" dirty="0" smtClean="0"/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/>
              <a:t>     _vadnout, </a:t>
            </a:r>
            <a:r>
              <a:rPr lang="cs-CZ" dirty="0" smtClean="0"/>
              <a:t>_</a:t>
            </a:r>
            <a:r>
              <a:rPr lang="cs-CZ" dirty="0"/>
              <a:t>křivit blatník, </a:t>
            </a:r>
            <a:r>
              <a:rPr lang="cs-CZ" dirty="0" smtClean="0"/>
              <a:t>_kalit vodu, 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/>
              <a:t>     </a:t>
            </a:r>
            <a:r>
              <a:rPr lang="cs-CZ" dirty="0" smtClean="0"/>
              <a:t>_</a:t>
            </a:r>
            <a:r>
              <a:rPr lang="cs-CZ" dirty="0" err="1" smtClean="0"/>
              <a:t>bírat</a:t>
            </a:r>
            <a:r>
              <a:rPr lang="cs-CZ" dirty="0"/>
              <a:t> ovoce, </a:t>
            </a:r>
            <a:r>
              <a:rPr lang="cs-CZ" dirty="0" smtClean="0"/>
              <a:t>_</a:t>
            </a:r>
            <a:r>
              <a:rPr lang="cs-CZ" dirty="0" smtClean="0"/>
              <a:t>tratil novou čepici.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1577458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87624" y="2420888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55776" y="1577456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Z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168388" y="3284984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364088" y="2420886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Z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940968" y="2429349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059832" y="4082256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Z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1168388" y="4090268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Z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837460" y="4107656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Z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1168388" y="4946352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616932" y="4952483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Z</a:t>
            </a:r>
          </a:p>
        </p:txBody>
      </p:sp>
    </p:spTree>
    <p:extLst>
      <p:ext uri="{BB962C8B-B14F-4D97-AF65-F5344CB8AC3E}">
        <p14:creationId xmlns:p14="http://schemas.microsoft.com/office/powerpoint/2010/main" val="3034413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Program Microsoft Office 2010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920890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Vlastní 1">
      <a:dk1>
        <a:srgbClr val="693400"/>
      </a:dk1>
      <a:lt1>
        <a:srgbClr val="FFC000"/>
      </a:lt1>
      <a:dk2>
        <a:srgbClr val="86714C"/>
      </a:dk2>
      <a:lt2>
        <a:srgbClr val="EFD3B3"/>
      </a:lt2>
      <a:accent1>
        <a:srgbClr val="FFA54B"/>
      </a:accent1>
      <a:accent2>
        <a:srgbClr val="FE7979"/>
      </a:accent2>
      <a:accent3>
        <a:srgbClr val="FFA54B"/>
      </a:accent3>
      <a:accent4>
        <a:srgbClr val="AF6E24"/>
      </a:accent4>
      <a:accent5>
        <a:srgbClr val="FE7979"/>
      </a:accent5>
      <a:accent6>
        <a:srgbClr val="730E00"/>
      </a:accent6>
      <a:hlink>
        <a:srgbClr val="FF7461"/>
      </a:hlink>
      <a:folHlink>
        <a:srgbClr val="D89243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102</TotalTime>
  <Words>244</Words>
  <Application>Microsoft Office PowerPoint</Application>
  <PresentationFormat>Předvádění na obrazovce (4:3)</PresentationFormat>
  <Paragraphs>94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Carnival</vt:lpstr>
      <vt:lpstr>Prezentace aplikace PowerPoint</vt:lpstr>
      <vt:lpstr>ANOTACE</vt:lpstr>
      <vt:lpstr>PŘEDPONY   S, Z</vt:lpstr>
      <vt:lpstr>Prezentace aplikace PowerPoint</vt:lpstr>
      <vt:lpstr>ÚKOL:</vt:lpstr>
      <vt:lpstr>PŘEDPONY S-</vt:lpstr>
      <vt:lpstr>Prezentace aplikace PowerPoint</vt:lpstr>
      <vt:lpstr>Prezentace aplikace PowerPoint</vt:lpstr>
      <vt:lpstr>PŘEDPONY Z-</vt:lpstr>
      <vt:lpstr>Prezentace aplikace PowerPoint</vt:lpstr>
      <vt:lpstr>ÚKOL: Doplň předpony s, z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MP</cp:lastModifiedBy>
  <cp:revision>11</cp:revision>
  <dcterms:created xsi:type="dcterms:W3CDTF">2012-10-08T15:07:42Z</dcterms:created>
  <dcterms:modified xsi:type="dcterms:W3CDTF">2012-11-25T18:53:08Z</dcterms:modified>
</cp:coreProperties>
</file>