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8"/>
  </p:notesMasterIdLst>
  <p:sldIdLst>
    <p:sldId id="378" r:id="rId2"/>
    <p:sldId id="256" r:id="rId3"/>
    <p:sldId id="257" r:id="rId4"/>
    <p:sldId id="259" r:id="rId5"/>
    <p:sldId id="258" r:id="rId6"/>
    <p:sldId id="260" r:id="rId7"/>
    <p:sldId id="261" r:id="rId8"/>
    <p:sldId id="262" r:id="rId9"/>
    <p:sldId id="263" r:id="rId10"/>
    <p:sldId id="264" r:id="rId11"/>
    <p:sldId id="380" r:id="rId12"/>
    <p:sldId id="265" r:id="rId13"/>
    <p:sldId id="266" r:id="rId14"/>
    <p:sldId id="267" r:id="rId15"/>
    <p:sldId id="284" r:id="rId16"/>
    <p:sldId id="268" r:id="rId17"/>
    <p:sldId id="271" r:id="rId18"/>
    <p:sldId id="272" r:id="rId19"/>
    <p:sldId id="275" r:id="rId20"/>
    <p:sldId id="280" r:id="rId21"/>
    <p:sldId id="281" r:id="rId22"/>
    <p:sldId id="282" r:id="rId23"/>
    <p:sldId id="283" r:id="rId24"/>
    <p:sldId id="270" r:id="rId25"/>
    <p:sldId id="285" r:id="rId26"/>
    <p:sldId id="286" r:id="rId27"/>
    <p:sldId id="287" r:id="rId28"/>
    <p:sldId id="269" r:id="rId29"/>
    <p:sldId id="288" r:id="rId30"/>
    <p:sldId id="289" r:id="rId31"/>
    <p:sldId id="292" r:id="rId32"/>
    <p:sldId id="293" r:id="rId33"/>
    <p:sldId id="294" r:id="rId34"/>
    <p:sldId id="296" r:id="rId35"/>
    <p:sldId id="297" r:id="rId36"/>
    <p:sldId id="298" r:id="rId37"/>
    <p:sldId id="295" r:id="rId38"/>
    <p:sldId id="300" r:id="rId39"/>
    <p:sldId id="299" r:id="rId40"/>
    <p:sldId id="301" r:id="rId41"/>
    <p:sldId id="302" r:id="rId42"/>
    <p:sldId id="303" r:id="rId43"/>
    <p:sldId id="304" r:id="rId44"/>
    <p:sldId id="305" r:id="rId45"/>
    <p:sldId id="306" r:id="rId46"/>
    <p:sldId id="308" r:id="rId47"/>
    <p:sldId id="307" r:id="rId48"/>
    <p:sldId id="309" r:id="rId49"/>
    <p:sldId id="310" r:id="rId50"/>
    <p:sldId id="311" r:id="rId51"/>
    <p:sldId id="312" r:id="rId52"/>
    <p:sldId id="313" r:id="rId53"/>
    <p:sldId id="314" r:id="rId54"/>
    <p:sldId id="315" r:id="rId55"/>
    <p:sldId id="316" r:id="rId56"/>
    <p:sldId id="317" r:id="rId57"/>
    <p:sldId id="318" r:id="rId58"/>
    <p:sldId id="319" r:id="rId59"/>
    <p:sldId id="320" r:id="rId60"/>
    <p:sldId id="321" r:id="rId61"/>
    <p:sldId id="322" r:id="rId62"/>
    <p:sldId id="323" r:id="rId63"/>
    <p:sldId id="324" r:id="rId64"/>
    <p:sldId id="325" r:id="rId65"/>
    <p:sldId id="326" r:id="rId66"/>
    <p:sldId id="333" r:id="rId67"/>
    <p:sldId id="334" r:id="rId68"/>
    <p:sldId id="335" r:id="rId69"/>
    <p:sldId id="330" r:id="rId70"/>
    <p:sldId id="336" r:id="rId71"/>
    <p:sldId id="337" r:id="rId72"/>
    <p:sldId id="338" r:id="rId73"/>
    <p:sldId id="339" r:id="rId74"/>
    <p:sldId id="341" r:id="rId75"/>
    <p:sldId id="345" r:id="rId76"/>
    <p:sldId id="343" r:id="rId77"/>
    <p:sldId id="346" r:id="rId78"/>
    <p:sldId id="347" r:id="rId79"/>
    <p:sldId id="348" r:id="rId80"/>
    <p:sldId id="349" r:id="rId81"/>
    <p:sldId id="351" r:id="rId82"/>
    <p:sldId id="352" r:id="rId83"/>
    <p:sldId id="353" r:id="rId84"/>
    <p:sldId id="354" r:id="rId85"/>
    <p:sldId id="355" r:id="rId86"/>
    <p:sldId id="356" r:id="rId87"/>
    <p:sldId id="357" r:id="rId88"/>
    <p:sldId id="358" r:id="rId89"/>
    <p:sldId id="359" r:id="rId90"/>
    <p:sldId id="360" r:id="rId91"/>
    <p:sldId id="361" r:id="rId92"/>
    <p:sldId id="362" r:id="rId93"/>
    <p:sldId id="363" r:id="rId94"/>
    <p:sldId id="364" r:id="rId95"/>
    <p:sldId id="365" r:id="rId96"/>
    <p:sldId id="366" r:id="rId97"/>
    <p:sldId id="367" r:id="rId98"/>
    <p:sldId id="368" r:id="rId99"/>
    <p:sldId id="369" r:id="rId100"/>
    <p:sldId id="370" r:id="rId101"/>
    <p:sldId id="374" r:id="rId102"/>
    <p:sldId id="371" r:id="rId103"/>
    <p:sldId id="375" r:id="rId104"/>
    <p:sldId id="376" r:id="rId105"/>
    <p:sldId id="379" r:id="rId106"/>
    <p:sldId id="377" r:id="rId10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FF66FF"/>
    <a:srgbClr val="5BFF5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94" autoAdjust="0"/>
    <p:restoredTop sz="94633" autoAdjust="0"/>
  </p:normalViewPr>
  <p:slideViewPr>
    <p:cSldViewPr>
      <p:cViewPr varScale="1">
        <p:scale>
          <a:sx n="69" d="100"/>
          <a:sy n="69" d="100"/>
        </p:scale>
        <p:origin x="-1428"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presProps" Target="presProps.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785B7BE-0E47-4528-86BC-6F6CB0BA4A30}" type="datetimeFigureOut">
              <a:rPr lang="cs-CZ" smtClean="0"/>
              <a:t>11.12.2013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95A811C-CF33-4566-9911-78696A84555B}" type="slidenum">
              <a:rPr lang="cs-CZ" smtClean="0"/>
              <a:t>‹#›</a:t>
            </a:fld>
            <a:endParaRPr lang="cs-CZ"/>
          </a:p>
        </p:txBody>
      </p:sp>
    </p:spTree>
    <p:extLst>
      <p:ext uri="{BB962C8B-B14F-4D97-AF65-F5344CB8AC3E}">
        <p14:creationId xmlns:p14="http://schemas.microsoft.com/office/powerpoint/2010/main" val="136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cs-CZ" smtClean="0"/>
          </a:p>
        </p:txBody>
      </p:sp>
      <p:sp>
        <p:nvSpPr>
          <p:cNvPr id="4" name="Zástupný symbol pro číslo snímku 3"/>
          <p:cNvSpPr>
            <a:spLocks noGrp="1"/>
          </p:cNvSpPr>
          <p:nvPr>
            <p:ph type="sldNum" sz="quarter" idx="5"/>
          </p:nvPr>
        </p:nvSpPr>
        <p:spPr/>
        <p:txBody>
          <a:bodyPr/>
          <a:lstStyle/>
          <a:p>
            <a:pPr>
              <a:defRPr/>
            </a:pPr>
            <a:fld id="{B7D0FDE9-E9CA-46DC-813B-52E910C653DD}" type="slidenum">
              <a:rPr lang="cs-CZ" smtClean="0"/>
              <a:pPr>
                <a:defRPr/>
              </a:pPr>
              <a:t>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5CDD92C-2C1A-4758-88E1-19A96CAD090E}"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2A6FCEF-21B7-482D-83DB-72CAD3F74720}" type="slidenum">
              <a:rPr lang="cs-CZ" smtClean="0"/>
              <a:t>‹#›</a:t>
            </a:fld>
            <a:endParaRPr lang="cs-CZ"/>
          </a:p>
        </p:txBody>
      </p:sp>
    </p:spTree>
    <p:extLst>
      <p:ext uri="{BB962C8B-B14F-4D97-AF65-F5344CB8AC3E}">
        <p14:creationId xmlns:p14="http://schemas.microsoft.com/office/powerpoint/2010/main" val="2419289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5CDD92C-2C1A-4758-88E1-19A96CAD090E}"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2A6FCEF-21B7-482D-83DB-72CAD3F74720}" type="slidenum">
              <a:rPr lang="cs-CZ" smtClean="0"/>
              <a:t>‹#›</a:t>
            </a:fld>
            <a:endParaRPr lang="cs-CZ"/>
          </a:p>
        </p:txBody>
      </p:sp>
    </p:spTree>
    <p:extLst>
      <p:ext uri="{BB962C8B-B14F-4D97-AF65-F5344CB8AC3E}">
        <p14:creationId xmlns:p14="http://schemas.microsoft.com/office/powerpoint/2010/main" val="1161735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5CDD92C-2C1A-4758-88E1-19A96CAD090E}"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2A6FCEF-21B7-482D-83DB-72CAD3F74720}" type="slidenum">
              <a:rPr lang="cs-CZ" smtClean="0"/>
              <a:t>‹#›</a:t>
            </a:fld>
            <a:endParaRPr lang="cs-CZ"/>
          </a:p>
        </p:txBody>
      </p:sp>
    </p:spTree>
    <p:extLst>
      <p:ext uri="{BB962C8B-B14F-4D97-AF65-F5344CB8AC3E}">
        <p14:creationId xmlns:p14="http://schemas.microsoft.com/office/powerpoint/2010/main" val="2390414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5CDD92C-2C1A-4758-88E1-19A96CAD090E}" type="datetimeFigureOut">
              <a:rPr lang="cs-CZ" smtClean="0"/>
              <a:t>11.12.2013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2A6FCEF-21B7-482D-83DB-72CAD3F74720}" type="slidenum">
              <a:rPr lang="cs-CZ" smtClean="0"/>
              <a:t>‹#›</a:t>
            </a:fld>
            <a:endParaRPr lang="cs-CZ"/>
          </a:p>
        </p:txBody>
      </p:sp>
    </p:spTree>
    <p:extLst>
      <p:ext uri="{BB962C8B-B14F-4D97-AF65-F5344CB8AC3E}">
        <p14:creationId xmlns:p14="http://schemas.microsoft.com/office/powerpoint/2010/main" val="454096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5CDD92C-2C1A-4758-88E1-19A96CAD090E}" type="datetimeFigureOut">
              <a:rPr lang="cs-CZ" smtClean="0"/>
              <a:t>11.12.2013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2A6FCEF-21B7-482D-83DB-72CAD3F74720}" type="slidenum">
              <a:rPr lang="cs-CZ" smtClean="0"/>
              <a:t>‹#›</a:t>
            </a:fld>
            <a:endParaRPr lang="cs-CZ"/>
          </a:p>
        </p:txBody>
      </p:sp>
    </p:spTree>
    <p:extLst>
      <p:ext uri="{BB962C8B-B14F-4D97-AF65-F5344CB8AC3E}">
        <p14:creationId xmlns:p14="http://schemas.microsoft.com/office/powerpoint/2010/main" val="1442880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5CDD92C-2C1A-4758-88E1-19A96CAD090E}" type="datetimeFigureOut">
              <a:rPr lang="cs-CZ" smtClean="0"/>
              <a:t>11.12.2013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2A6FCEF-21B7-482D-83DB-72CAD3F74720}" type="slidenum">
              <a:rPr lang="cs-CZ" smtClean="0"/>
              <a:t>‹#›</a:t>
            </a:fld>
            <a:endParaRPr lang="cs-CZ"/>
          </a:p>
        </p:txBody>
      </p:sp>
    </p:spTree>
    <p:extLst>
      <p:ext uri="{BB962C8B-B14F-4D97-AF65-F5344CB8AC3E}">
        <p14:creationId xmlns:p14="http://schemas.microsoft.com/office/powerpoint/2010/main" val="1723139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5CDD92C-2C1A-4758-88E1-19A96CAD090E}" type="datetimeFigureOut">
              <a:rPr lang="cs-CZ" smtClean="0"/>
              <a:t>11.12.2013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2A6FCEF-21B7-482D-83DB-72CAD3F74720}" type="slidenum">
              <a:rPr lang="cs-CZ" smtClean="0"/>
              <a:t>‹#›</a:t>
            </a:fld>
            <a:endParaRPr lang="cs-CZ"/>
          </a:p>
        </p:txBody>
      </p:sp>
    </p:spTree>
    <p:extLst>
      <p:ext uri="{BB962C8B-B14F-4D97-AF65-F5344CB8AC3E}">
        <p14:creationId xmlns:p14="http://schemas.microsoft.com/office/powerpoint/2010/main" val="2163220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5CDD92C-2C1A-4758-88E1-19A96CAD090E}" type="datetimeFigureOut">
              <a:rPr lang="cs-CZ" smtClean="0"/>
              <a:t>11.12.2013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2A6FCEF-21B7-482D-83DB-72CAD3F74720}" type="slidenum">
              <a:rPr lang="cs-CZ" smtClean="0"/>
              <a:t>‹#›</a:t>
            </a:fld>
            <a:endParaRPr lang="cs-CZ"/>
          </a:p>
        </p:txBody>
      </p:sp>
    </p:spTree>
    <p:extLst>
      <p:ext uri="{BB962C8B-B14F-4D97-AF65-F5344CB8AC3E}">
        <p14:creationId xmlns:p14="http://schemas.microsoft.com/office/powerpoint/2010/main" val="3992601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5CDD92C-2C1A-4758-88E1-19A96CAD090E}" type="datetimeFigureOut">
              <a:rPr lang="cs-CZ" smtClean="0"/>
              <a:t>11.12.2013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2A6FCEF-21B7-482D-83DB-72CAD3F74720}" type="slidenum">
              <a:rPr lang="cs-CZ" smtClean="0"/>
              <a:t>‹#›</a:t>
            </a:fld>
            <a:endParaRPr lang="cs-CZ"/>
          </a:p>
        </p:txBody>
      </p:sp>
    </p:spTree>
    <p:extLst>
      <p:ext uri="{BB962C8B-B14F-4D97-AF65-F5344CB8AC3E}">
        <p14:creationId xmlns:p14="http://schemas.microsoft.com/office/powerpoint/2010/main" val="360544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5CDD92C-2C1A-4758-88E1-19A96CAD090E}"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2A6FCEF-21B7-482D-83DB-72CAD3F74720}" type="slidenum">
              <a:rPr lang="cs-CZ" smtClean="0"/>
              <a:t>‹#›</a:t>
            </a:fld>
            <a:endParaRPr lang="cs-CZ"/>
          </a:p>
        </p:txBody>
      </p:sp>
    </p:spTree>
    <p:extLst>
      <p:ext uri="{BB962C8B-B14F-4D97-AF65-F5344CB8AC3E}">
        <p14:creationId xmlns:p14="http://schemas.microsoft.com/office/powerpoint/2010/main" val="4139104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5CDD92C-2C1A-4758-88E1-19A96CAD090E}"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2A6FCEF-21B7-482D-83DB-72CAD3F74720}" type="slidenum">
              <a:rPr lang="cs-CZ" smtClean="0"/>
              <a:t>‹#›</a:t>
            </a:fld>
            <a:endParaRPr lang="cs-CZ"/>
          </a:p>
        </p:txBody>
      </p:sp>
    </p:spTree>
    <p:extLst>
      <p:ext uri="{BB962C8B-B14F-4D97-AF65-F5344CB8AC3E}">
        <p14:creationId xmlns:p14="http://schemas.microsoft.com/office/powerpoint/2010/main" val="3952791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CDD92C-2C1A-4758-88E1-19A96CAD090E}" type="datetimeFigureOut">
              <a:rPr lang="cs-CZ" smtClean="0"/>
              <a:t>11.12.2013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A6FCEF-21B7-482D-83DB-72CAD3F74720}" type="slidenum">
              <a:rPr lang="cs-CZ" smtClean="0"/>
              <a:t>‹#›</a:t>
            </a:fld>
            <a:endParaRPr lang="cs-CZ"/>
          </a:p>
        </p:txBody>
      </p:sp>
    </p:spTree>
    <p:extLst>
      <p:ext uri="{BB962C8B-B14F-4D97-AF65-F5344CB8AC3E}">
        <p14:creationId xmlns:p14="http://schemas.microsoft.com/office/powerpoint/2010/main" val="3186745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0.png"/></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4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13.png"/></Relationships>
</file>

<file path=ppt/slides/_rels/slide4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13.png"/></Relationships>
</file>

<file path=ppt/slides/_rels/slide4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4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4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4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5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5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5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10.png"/></Relationships>
</file>

<file path=ppt/slides/_rels/slide6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13.png"/></Relationships>
</file>

<file path=ppt/slides/_rels/slide6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22.png"/><Relationship Id="rId4" Type="http://schemas.openxmlformats.org/officeDocument/2006/relationships/image" Target="../media/image13.png"/></Relationships>
</file>

<file path=ppt/slides/_rels/slide6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6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6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6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6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6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8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8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8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8.png"/></Relationships>
</file>

<file path=ppt/slides/_rels/slide8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8.png"/></Relationships>
</file>

<file path=ppt/slides/_rels/slide88.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2.pn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8.png"/></Relationships>
</file>

<file path=ppt/slides/_rels/slide89.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7.png"/><Relationship Id="rId7" Type="http://schemas.openxmlformats.org/officeDocument/2006/relationships/image" Target="../media/image42.pn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8.png"/></Relationships>
</file>

<file path=ppt/slides/_rels/slide9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9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34.png"/></Relationships>
</file>

<file path=ppt/slides/_rels/slide9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9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6.png"/><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38.png"/></Relationships>
</file>

<file path=ppt/slides/_rels/slide10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38.png"/></Relationships>
</file>

<file path=ppt/slides/_rels/slide101.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8.png"/><Relationship Id="rId2"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9.png"/><Relationship Id="rId4" Type="http://schemas.openxmlformats.org/officeDocument/2006/relationships/image" Target="../media/image38.png"/></Relationships>
</file>

<file path=ppt/slides/_rels/slide102.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37.png"/><Relationship Id="rId7" Type="http://schemas.openxmlformats.org/officeDocument/2006/relationships/image" Target="../media/image48.png"/><Relationship Id="rId2"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9.png"/><Relationship Id="rId4" Type="http://schemas.openxmlformats.org/officeDocument/2006/relationships/image" Target="../media/image38.png"/></Relationships>
</file>

<file path=ppt/slides/_rels/slide10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5.xml"/><Relationship Id="rId5" Type="http://schemas.openxmlformats.org/officeDocument/2006/relationships/image" Target="../media/image55.png"/><Relationship Id="rId4" Type="http://schemas.openxmlformats.org/officeDocument/2006/relationships/image" Target="../media/image54.pn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3"/>
          <p:cNvSpPr>
            <a:spLocks noGrp="1" noChangeArrowheads="1"/>
          </p:cNvSpPr>
          <p:nvPr>
            <p:ph type="subTitle" idx="1"/>
          </p:nvPr>
        </p:nvSpPr>
        <p:spPr>
          <a:xfrm>
            <a:off x="928688" y="1844675"/>
            <a:ext cx="7072312" cy="3933825"/>
          </a:xfrm>
        </p:spPr>
        <p:txBody>
          <a:bodyPr>
            <a:normAutofit lnSpcReduction="10000"/>
          </a:bodyPr>
          <a:lstStyle/>
          <a:p>
            <a:pPr algn="l" eaLnBrk="1" hangingPunct="1"/>
            <a:r>
              <a:rPr lang="cs-CZ" altLang="cs-CZ" sz="1400" dirty="0" smtClean="0">
                <a:solidFill>
                  <a:schemeClr val="tx1"/>
                </a:solidFill>
              </a:rPr>
              <a:t>ŠKOLA:			Gymnázium, Tanvald, Školní 305, příspěvková organizace</a:t>
            </a:r>
          </a:p>
          <a:p>
            <a:pPr algn="l" eaLnBrk="1" hangingPunct="1"/>
            <a:r>
              <a:rPr lang="cs-CZ" altLang="cs-CZ" sz="1400" dirty="0" smtClean="0">
                <a:solidFill>
                  <a:schemeClr val="tx1"/>
                </a:solidFill>
              </a:rPr>
              <a:t>ČÍSLO PROJEKTU:		CZ.1.07/1.5.00/34.0434</a:t>
            </a:r>
          </a:p>
          <a:p>
            <a:pPr algn="l" eaLnBrk="1" hangingPunct="1"/>
            <a:r>
              <a:rPr lang="cs-CZ" altLang="cs-CZ" sz="1400" dirty="0" smtClean="0">
                <a:solidFill>
                  <a:schemeClr val="tx1"/>
                </a:solidFill>
              </a:rPr>
              <a:t>NÁZEV PROJEKTU:		Šablony – Gymnázium Tanvald</a:t>
            </a:r>
          </a:p>
          <a:p>
            <a:pPr algn="l" eaLnBrk="1" hangingPunct="1"/>
            <a:r>
              <a:rPr lang="cs-CZ" altLang="cs-CZ" sz="1400" dirty="0" smtClean="0">
                <a:solidFill>
                  <a:schemeClr val="tx1"/>
                </a:solidFill>
              </a:rPr>
              <a:t>ČÍSLO ŠABLONY:		III/2 Inovace a zkvalitnění výuky prostřednictvím ICT</a:t>
            </a:r>
          </a:p>
          <a:p>
            <a:pPr algn="l" eaLnBrk="1" hangingPunct="1"/>
            <a:r>
              <a:rPr lang="cs-CZ" altLang="cs-CZ" sz="1400" dirty="0" smtClean="0">
                <a:solidFill>
                  <a:schemeClr val="tx1"/>
                </a:solidFill>
              </a:rPr>
              <a:t>AUTOR:			Iva </a:t>
            </a:r>
            <a:r>
              <a:rPr lang="cs-CZ" altLang="cs-CZ" sz="1400" dirty="0" err="1" smtClean="0">
                <a:solidFill>
                  <a:schemeClr val="tx1"/>
                </a:solidFill>
              </a:rPr>
              <a:t>Herrmannová</a:t>
            </a:r>
            <a:endParaRPr lang="cs-CZ" altLang="cs-CZ" sz="1400" dirty="0" smtClean="0">
              <a:solidFill>
                <a:schemeClr val="tx1"/>
              </a:solidFill>
            </a:endParaRPr>
          </a:p>
          <a:p>
            <a:pPr algn="l" eaLnBrk="1" hangingPunct="1"/>
            <a:r>
              <a:rPr lang="cs-CZ" altLang="cs-CZ" sz="1400" dirty="0" smtClean="0">
                <a:solidFill>
                  <a:schemeClr val="tx1"/>
                </a:solidFill>
              </a:rPr>
              <a:t>TEMATICKÁ OBLAST: 		Optika</a:t>
            </a:r>
          </a:p>
          <a:p>
            <a:pPr algn="l" eaLnBrk="1" hangingPunct="1"/>
            <a:r>
              <a:rPr lang="cs-CZ" altLang="cs-CZ" sz="1400" dirty="0" smtClean="0">
                <a:solidFill>
                  <a:schemeClr val="tx1"/>
                </a:solidFill>
              </a:rPr>
              <a:t>NÁZEV </a:t>
            </a:r>
            <a:r>
              <a:rPr lang="cs-CZ" altLang="cs-CZ" sz="1400" dirty="0" err="1" smtClean="0">
                <a:solidFill>
                  <a:schemeClr val="tx1"/>
                </a:solidFill>
              </a:rPr>
              <a:t>DUMu</a:t>
            </a:r>
            <a:r>
              <a:rPr lang="cs-CZ" altLang="cs-CZ" sz="1400" dirty="0" smtClean="0">
                <a:solidFill>
                  <a:schemeClr val="tx1"/>
                </a:solidFill>
              </a:rPr>
              <a:t>:		Užití zobrazovací rovnice a vztahů pro příčné zvětšení v 			příkladech</a:t>
            </a:r>
          </a:p>
          <a:p>
            <a:pPr algn="l"/>
            <a:r>
              <a:rPr lang="cs-CZ" altLang="cs-CZ" sz="1400" dirty="0">
                <a:solidFill>
                  <a:schemeClr val="tx1"/>
                </a:solidFill>
              </a:rPr>
              <a:t>POŘADOVÉ ČÍSLO </a:t>
            </a:r>
            <a:r>
              <a:rPr lang="cs-CZ" altLang="cs-CZ" sz="1400" dirty="0" err="1">
                <a:solidFill>
                  <a:schemeClr val="tx1"/>
                </a:solidFill>
              </a:rPr>
              <a:t>DUMu</a:t>
            </a:r>
            <a:r>
              <a:rPr lang="cs-CZ" altLang="cs-CZ" sz="1400" dirty="0">
                <a:solidFill>
                  <a:schemeClr val="tx1"/>
                </a:solidFill>
              </a:rPr>
              <a:t>:	</a:t>
            </a:r>
            <a:r>
              <a:rPr lang="cs-CZ" altLang="cs-CZ" sz="1400" dirty="0" smtClean="0">
                <a:solidFill>
                  <a:schemeClr val="tx1"/>
                </a:solidFill>
              </a:rPr>
              <a:t>12</a:t>
            </a:r>
            <a:endParaRPr lang="cs-CZ" altLang="cs-CZ" sz="1400" dirty="0">
              <a:solidFill>
                <a:schemeClr val="tx1"/>
              </a:solidFill>
            </a:endParaRPr>
          </a:p>
          <a:p>
            <a:pPr algn="l" eaLnBrk="1" hangingPunct="1"/>
            <a:r>
              <a:rPr lang="cs-CZ" altLang="cs-CZ" sz="1400" dirty="0" smtClean="0">
                <a:solidFill>
                  <a:schemeClr val="tx1"/>
                </a:solidFill>
              </a:rPr>
              <a:t>KÓD </a:t>
            </a:r>
            <a:r>
              <a:rPr lang="cs-CZ" altLang="cs-CZ" sz="1400" dirty="0" err="1" smtClean="0">
                <a:solidFill>
                  <a:schemeClr val="tx1"/>
                </a:solidFill>
              </a:rPr>
              <a:t>DUMu</a:t>
            </a:r>
            <a:r>
              <a:rPr lang="cs-CZ" altLang="cs-CZ" sz="1400" dirty="0" smtClean="0">
                <a:solidFill>
                  <a:schemeClr val="tx1"/>
                </a:solidFill>
              </a:rPr>
              <a:t>:			IH_OPTIKA_12</a:t>
            </a:r>
          </a:p>
          <a:p>
            <a:pPr algn="l"/>
            <a:r>
              <a:rPr lang="cs-CZ" altLang="cs-CZ" sz="1400" dirty="0" smtClean="0">
                <a:solidFill>
                  <a:schemeClr val="tx1"/>
                </a:solidFill>
              </a:rPr>
              <a:t>DATUM TVORBY:		21.10.2013</a:t>
            </a:r>
          </a:p>
          <a:p>
            <a:pPr algn="l" eaLnBrk="1" hangingPunct="1"/>
            <a:r>
              <a:rPr lang="cs-CZ" altLang="cs-CZ" sz="1400" dirty="0" smtClean="0">
                <a:solidFill>
                  <a:schemeClr val="tx1"/>
                </a:solidFill>
              </a:rPr>
              <a:t>ANOTACE (ROČNÍK):		Prezentace je určena pro oktávu gymnázií (4. ročník). V prezentaci se nejdříve zopakují  vztahy pro početní řešení příkladů na téma zobrazování zrcadly včetně znaménkové konvence platné pro zrcadla. Na dvou ilustračních příkladech, které  dohromady představují 5 možných variant zadání úlohy, se názorně krok za krokem zobrazuje řešení úloh.  Na závěr je připojeno zadání příkladu pro domácí úkol, případně samostatnou práci ve škole, které je obměnou 1. úlohy řešené </a:t>
            </a:r>
            <a:r>
              <a:rPr lang="cs-CZ" altLang="cs-CZ" sz="1400" dirty="0" smtClean="0">
                <a:solidFill>
                  <a:schemeClr val="tx1"/>
                </a:solidFill>
              </a:rPr>
              <a:t>v prezentaci</a:t>
            </a:r>
            <a:r>
              <a:rPr lang="cs-CZ" altLang="cs-CZ" sz="1400" dirty="0" smtClean="0">
                <a:solidFill>
                  <a:schemeClr val="tx1"/>
                </a:solidFill>
              </a:rPr>
              <a:t>.</a:t>
            </a:r>
          </a:p>
        </p:txBody>
      </p:sp>
      <p:pic>
        <p:nvPicPr>
          <p:cNvPr id="2051" name="obrázek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63713" y="260350"/>
            <a:ext cx="5256212" cy="13255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052" name="Text Box 5"/>
          <p:cNvSpPr txBox="1">
            <a:spLocks noChangeArrowheads="1"/>
          </p:cNvSpPr>
          <p:nvPr/>
        </p:nvSpPr>
        <p:spPr bwMode="auto">
          <a:xfrm>
            <a:off x="5372100" y="319088"/>
            <a:ext cx="544513" cy="596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3" name="Rectangle 7"/>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4" name="Rectangle 8"/>
          <p:cNvSpPr>
            <a:spLocks noChangeArrowheads="1"/>
          </p:cNvSpPr>
          <p:nvPr/>
        </p:nvSpPr>
        <p:spPr bwMode="auto">
          <a:xfrm>
            <a:off x="0" y="0"/>
            <a:ext cx="0" cy="0"/>
          </a:xfrm>
          <a:prstGeom prst="rect">
            <a:avLst/>
          </a:prstGeom>
          <a:solidFill>
            <a:schemeClr val="accent1"/>
          </a:solidFill>
          <a:ln w="9525">
            <a:solidFill>
              <a:schemeClr val="tx1"/>
            </a:solidFill>
            <a:miter lim="800000"/>
            <a:headEnd/>
            <a:tailEnd/>
          </a:ln>
        </p:spPr>
        <p:txBody>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5" name="Rectangle 9"/>
          <p:cNvSpPr>
            <a:spLocks noChangeArrowheads="1"/>
          </p:cNvSpPr>
          <p:nvPr/>
        </p:nvSpPr>
        <p:spPr bwMode="auto">
          <a:xfrm>
            <a:off x="0" y="3524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pic>
        <p:nvPicPr>
          <p:cNvPr id="2056" name="Picture 10"/>
          <p:cNvPicPr>
            <a:picLocks noGrp="1" noChangeAspect="1" noChangeArrowheads="1"/>
          </p:cNvPicPr>
          <p:nvPr>
            <p:ph type="ctrTitle"/>
          </p:nvPr>
        </p:nvPicPr>
        <p:blipFill>
          <a:blip r:embed="rId4" cstate="print">
            <a:extLst>
              <a:ext uri="{28A0092B-C50C-407E-A947-70E740481C1C}">
                <a14:useLocalDpi xmlns:a14="http://schemas.microsoft.com/office/drawing/2010/main" val="0"/>
              </a:ext>
            </a:extLst>
          </a:blip>
          <a:srcRect/>
          <a:stretch>
            <a:fillRect/>
          </a:stretch>
        </p:blipFill>
        <p:spPr>
          <a:xfrm>
            <a:off x="7524750" y="549275"/>
            <a:ext cx="503238" cy="488950"/>
          </a:xfrm>
          <a:noFill/>
        </p:spPr>
      </p:pic>
    </p:spTree>
    <p:extLst>
      <p:ext uri="{BB962C8B-B14F-4D97-AF65-F5344CB8AC3E}">
        <p14:creationId xmlns:p14="http://schemas.microsoft.com/office/powerpoint/2010/main" val="22408536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548680"/>
            <a:ext cx="7990656" cy="5544615"/>
          </a:xfrm>
          <a:solidFill>
            <a:srgbClr val="5BFF5B"/>
          </a:solidFill>
        </p:spPr>
        <p:txBody>
          <a:bodyPr>
            <a:normAutofit/>
          </a:bodyPr>
          <a:lstStyle/>
          <a:p>
            <a:r>
              <a:rPr lang="cs-CZ" b="1" dirty="0" smtClean="0">
                <a:solidFill>
                  <a:srgbClr val="006600"/>
                </a:solidFill>
              </a:rPr>
              <a:t>UŽITÍ </a:t>
            </a:r>
            <a:r>
              <a:rPr lang="cs-CZ" b="1" u="sng" dirty="0" smtClean="0">
                <a:solidFill>
                  <a:srgbClr val="006600"/>
                </a:solidFill>
              </a:rPr>
              <a:t>ZOBRAZOVACÍ ROVNICE </a:t>
            </a:r>
            <a:r>
              <a:rPr lang="cs-CZ" b="1" dirty="0" smtClean="0">
                <a:solidFill>
                  <a:srgbClr val="006600"/>
                </a:solidFill>
              </a:rPr>
              <a:t/>
            </a:r>
            <a:br>
              <a:rPr lang="cs-CZ" b="1" dirty="0" smtClean="0">
                <a:solidFill>
                  <a:srgbClr val="006600"/>
                </a:solidFill>
              </a:rPr>
            </a:br>
            <a:r>
              <a:rPr lang="cs-CZ" b="1" dirty="0" smtClean="0">
                <a:solidFill>
                  <a:srgbClr val="006600"/>
                </a:solidFill>
              </a:rPr>
              <a:t>A VZTAHŮ PRO </a:t>
            </a:r>
            <a:r>
              <a:rPr lang="cs-CZ" b="1" u="sng" dirty="0" smtClean="0">
                <a:solidFill>
                  <a:srgbClr val="006600"/>
                </a:solidFill>
              </a:rPr>
              <a:t>PŘÍČNÉ ZVĚTŠENÍ</a:t>
            </a:r>
            <a:r>
              <a:rPr lang="cs-CZ" b="1" dirty="0" smtClean="0">
                <a:solidFill>
                  <a:srgbClr val="006600"/>
                </a:solidFill>
              </a:rPr>
              <a:t/>
            </a:r>
            <a:br>
              <a:rPr lang="cs-CZ" b="1" dirty="0" smtClean="0">
                <a:solidFill>
                  <a:srgbClr val="006600"/>
                </a:solidFill>
              </a:rPr>
            </a:br>
            <a:r>
              <a:rPr lang="cs-CZ" b="1" dirty="0" smtClean="0">
                <a:solidFill>
                  <a:srgbClr val="006600"/>
                </a:solidFill>
              </a:rPr>
              <a:t>V PŘÍKLADECH</a:t>
            </a:r>
            <a:endParaRPr lang="cs-CZ" b="1" dirty="0">
              <a:solidFill>
                <a:srgbClr val="006600"/>
              </a:solidFill>
            </a:endParaRPr>
          </a:p>
        </p:txBody>
      </p:sp>
    </p:spTree>
    <p:extLst>
      <p:ext uri="{BB962C8B-B14F-4D97-AF65-F5344CB8AC3E}">
        <p14:creationId xmlns:p14="http://schemas.microsoft.com/office/powerpoint/2010/main" val="15625518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5BFF5B"/>
          </a:solidFill>
        </p:spPr>
        <p:txBody>
          <a:bodyPr/>
          <a:lstStyle/>
          <a:p>
            <a:r>
              <a:rPr lang="cs-CZ" b="1" dirty="0" smtClean="0">
                <a:solidFill>
                  <a:srgbClr val="006600"/>
                </a:solidFill>
              </a:rPr>
              <a:t>OPAKOVÁNÍ VZTAHŮ A KONVENCÍ</a:t>
            </a:r>
            <a:endParaRPr lang="cs-CZ" b="1" dirty="0">
              <a:solidFill>
                <a:srgbClr val="006600"/>
              </a:solidFill>
            </a:endParaRPr>
          </a:p>
        </p:txBody>
      </p:sp>
      <p:sp>
        <p:nvSpPr>
          <p:cNvPr id="3" name="Zástupný symbol pro obsah 2"/>
          <p:cNvSpPr>
            <a:spLocks noGrp="1"/>
          </p:cNvSpPr>
          <p:nvPr>
            <p:ph idx="1"/>
          </p:nvPr>
        </p:nvSpPr>
        <p:spPr/>
        <p:txBody>
          <a:bodyPr/>
          <a:lstStyle/>
          <a:p>
            <a:pPr marL="0" indent="0">
              <a:buNone/>
            </a:pPr>
            <a:endParaRPr lang="cs-CZ" dirty="0"/>
          </a:p>
        </p:txBody>
      </p:sp>
    </p:spTree>
    <p:extLst>
      <p:ext uri="{BB962C8B-B14F-4D97-AF65-F5344CB8AC3E}">
        <p14:creationId xmlns:p14="http://schemas.microsoft.com/office/powerpoint/2010/main" val="40184388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5BFF5B"/>
          </a:solidFill>
        </p:spPr>
        <p:txBody>
          <a:bodyPr/>
          <a:lstStyle/>
          <a:p>
            <a:r>
              <a:rPr lang="cs-CZ" b="1" dirty="0" smtClean="0">
                <a:solidFill>
                  <a:srgbClr val="006600"/>
                </a:solidFill>
              </a:rPr>
              <a:t>OPAKOVÁNÍ VZTAHŮ A KONVENCÍ</a:t>
            </a:r>
            <a:endParaRPr lang="cs-CZ" b="1" dirty="0">
              <a:solidFill>
                <a:srgbClr val="006600"/>
              </a:solidFill>
            </a:endParaRPr>
          </a:p>
        </p:txBody>
      </p:sp>
      <p:sp>
        <p:nvSpPr>
          <p:cNvPr id="3" name="Zástupný symbol pro obsah 2"/>
          <p:cNvSpPr>
            <a:spLocks noGrp="1"/>
          </p:cNvSpPr>
          <p:nvPr>
            <p:ph idx="1"/>
          </p:nvPr>
        </p:nvSpPr>
        <p:spPr/>
        <p:txBody>
          <a:bodyPr/>
          <a:lstStyle/>
          <a:p>
            <a:pPr marL="0" indent="0">
              <a:buNone/>
            </a:pPr>
            <a:endParaRPr lang="cs-CZ" dirty="0"/>
          </a:p>
        </p:txBody>
      </p:sp>
      <p:sp>
        <p:nvSpPr>
          <p:cNvPr id="6" name="TextovéPole 5"/>
          <p:cNvSpPr txBox="1"/>
          <p:nvPr/>
        </p:nvSpPr>
        <p:spPr>
          <a:xfrm>
            <a:off x="899592" y="1628800"/>
            <a:ext cx="6192688" cy="769441"/>
          </a:xfrm>
          <a:prstGeom prst="rect">
            <a:avLst/>
          </a:prstGeom>
          <a:solidFill>
            <a:srgbClr val="FFC000"/>
          </a:solidFill>
        </p:spPr>
        <p:txBody>
          <a:bodyPr wrap="square" rtlCol="0">
            <a:spAutoFit/>
          </a:bodyPr>
          <a:lstStyle/>
          <a:p>
            <a:r>
              <a:rPr lang="cs-CZ" sz="4400" dirty="0" smtClean="0"/>
              <a:t>ZOBRAZOVACÍ ROVNICE:</a:t>
            </a:r>
            <a:endParaRPr lang="cs-CZ" sz="4400" dirty="0"/>
          </a:p>
        </p:txBody>
      </p:sp>
    </p:spTree>
    <p:extLst>
      <p:ext uri="{BB962C8B-B14F-4D97-AF65-F5344CB8AC3E}">
        <p14:creationId xmlns:p14="http://schemas.microsoft.com/office/powerpoint/2010/main" val="3641093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5BFF5B"/>
          </a:solidFill>
        </p:spPr>
        <p:txBody>
          <a:bodyPr/>
          <a:lstStyle/>
          <a:p>
            <a:r>
              <a:rPr lang="cs-CZ" b="1" dirty="0" smtClean="0">
                <a:solidFill>
                  <a:srgbClr val="006600"/>
                </a:solidFill>
              </a:rPr>
              <a:t>OPAKOVÁNÍ VZTAHŮ A KONVENCÍ</a:t>
            </a:r>
            <a:endParaRPr lang="cs-CZ" b="1" dirty="0">
              <a:solidFill>
                <a:srgbClr val="006600"/>
              </a:solidFill>
            </a:endParaRPr>
          </a:p>
        </p:txBody>
      </p:sp>
      <p:sp>
        <p:nvSpPr>
          <p:cNvPr id="3" name="Zástupný symbol pro obsah 2"/>
          <p:cNvSpPr>
            <a:spLocks noGrp="1"/>
          </p:cNvSpPr>
          <p:nvPr>
            <p:ph idx="1"/>
          </p:nvPr>
        </p:nvSpPr>
        <p:spPr/>
        <p:txBody>
          <a:bodyPr/>
          <a:lstStyle/>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r>
              <a:rPr lang="cs-CZ" i="1" dirty="0" smtClean="0"/>
              <a:t>f	</a:t>
            </a:r>
            <a:r>
              <a:rPr lang="cs-CZ" b="1" i="1" dirty="0" smtClean="0"/>
              <a:t>ohnisková vzdálenost </a:t>
            </a:r>
            <a:r>
              <a:rPr lang="cs-CZ" i="1" dirty="0" smtClean="0"/>
              <a:t>zrcadla</a:t>
            </a:r>
          </a:p>
          <a:p>
            <a:pPr marL="0" indent="0">
              <a:buNone/>
            </a:pPr>
            <a:r>
              <a:rPr lang="en-US" i="1" dirty="0" smtClean="0"/>
              <a:t>f  </a:t>
            </a:r>
            <a:r>
              <a:rPr lang="en-US" b="1" i="1" dirty="0" smtClean="0">
                <a:solidFill>
                  <a:srgbClr val="FF0000"/>
                </a:solidFill>
              </a:rPr>
              <a:t>&gt;</a:t>
            </a:r>
            <a:r>
              <a:rPr lang="en-US" i="1" dirty="0" smtClean="0"/>
              <a:t>  0  </a:t>
            </a:r>
            <a:r>
              <a:rPr lang="en-US" b="1" i="1" dirty="0" err="1" smtClean="0">
                <a:solidFill>
                  <a:srgbClr val="FF0000"/>
                </a:solidFill>
              </a:rPr>
              <a:t>dut</a:t>
            </a:r>
            <a:r>
              <a:rPr lang="cs-CZ" b="1" i="1" dirty="0" smtClean="0">
                <a:solidFill>
                  <a:srgbClr val="FF0000"/>
                </a:solidFill>
              </a:rPr>
              <a:t>á</a:t>
            </a:r>
            <a:r>
              <a:rPr lang="cs-CZ" i="1" dirty="0" smtClean="0"/>
              <a:t> zrcadla</a:t>
            </a:r>
          </a:p>
          <a:p>
            <a:pPr marL="0" indent="0">
              <a:buNone/>
            </a:pPr>
            <a:r>
              <a:rPr lang="en-US" i="1" dirty="0" smtClean="0"/>
              <a:t>f  </a:t>
            </a:r>
            <a:r>
              <a:rPr lang="en-US" b="1" i="1" dirty="0" smtClean="0">
                <a:solidFill>
                  <a:srgbClr val="0070C0"/>
                </a:solidFill>
              </a:rPr>
              <a:t>&gt;</a:t>
            </a:r>
            <a:r>
              <a:rPr lang="en-US" i="1" dirty="0" smtClean="0"/>
              <a:t>  0  </a:t>
            </a:r>
            <a:r>
              <a:rPr lang="cs-CZ" b="1" i="1" dirty="0" smtClean="0">
                <a:solidFill>
                  <a:srgbClr val="0070C0"/>
                </a:solidFill>
              </a:rPr>
              <a:t>vypuklá</a:t>
            </a:r>
            <a:r>
              <a:rPr lang="cs-CZ" i="1" dirty="0" smtClean="0"/>
              <a:t> zrcadla</a:t>
            </a:r>
          </a:p>
          <a:p>
            <a:pPr marL="0" indent="0">
              <a:buNone/>
            </a:pPr>
            <a:endParaRPr lang="cs-CZ" i="1" dirty="0"/>
          </a:p>
        </p:txBody>
      </p:sp>
      <p:sp>
        <p:nvSpPr>
          <p:cNvPr id="6" name="TextovéPole 5"/>
          <p:cNvSpPr txBox="1"/>
          <p:nvPr/>
        </p:nvSpPr>
        <p:spPr>
          <a:xfrm>
            <a:off x="899592" y="1628800"/>
            <a:ext cx="6192688" cy="769441"/>
          </a:xfrm>
          <a:prstGeom prst="rect">
            <a:avLst/>
          </a:prstGeom>
          <a:solidFill>
            <a:srgbClr val="FFC000"/>
          </a:solidFill>
        </p:spPr>
        <p:txBody>
          <a:bodyPr wrap="square" rtlCol="0">
            <a:spAutoFit/>
          </a:bodyPr>
          <a:lstStyle/>
          <a:p>
            <a:r>
              <a:rPr lang="cs-CZ" sz="4400" dirty="0" smtClean="0"/>
              <a:t>ZOBRAZOVACÍ ROVNICE:</a:t>
            </a:r>
            <a:endParaRPr lang="cs-CZ" sz="4400" dirty="0"/>
          </a:p>
        </p:txBody>
      </p:sp>
      <p:sp>
        <p:nvSpPr>
          <p:cNvPr id="5" name="TextovéPole 4"/>
          <p:cNvSpPr txBox="1"/>
          <p:nvPr/>
        </p:nvSpPr>
        <p:spPr>
          <a:xfrm>
            <a:off x="1108720" y="2704978"/>
            <a:ext cx="5184576" cy="1146031"/>
          </a:xfrm>
          <a:prstGeom prst="rect">
            <a:avLst/>
          </a:prstGeom>
          <a:solidFill>
            <a:srgbClr val="FFC000"/>
          </a:solidFill>
        </p:spPr>
        <p:txBody>
          <a:bodyPr wrap="square" rtlCol="0">
            <a:spAutoFit/>
          </a:bodyPr>
          <a:lstStyle/>
          <a:p>
            <a:endParaRPr lang="cs-CZ" sz="4400" dirty="0"/>
          </a:p>
        </p:txBody>
      </p:sp>
      <mc:AlternateContent xmlns:mc="http://schemas.openxmlformats.org/markup-compatibility/2006" xmlns:a14="http://schemas.microsoft.com/office/drawing/2010/main">
        <mc:Choice Requires="a14">
          <p:sp>
            <p:nvSpPr>
              <p:cNvPr id="7" name="TextovéPole 6"/>
              <p:cNvSpPr txBox="1"/>
              <p:nvPr/>
            </p:nvSpPr>
            <p:spPr>
              <a:xfrm>
                <a:off x="1115616" y="2726080"/>
                <a:ext cx="5215804" cy="1103828"/>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cs-CZ" sz="3200" i="1" smtClean="0">
                              <a:latin typeface="Cambria Math"/>
                            </a:rPr>
                          </m:ctrlPr>
                        </m:fPr>
                        <m:num>
                          <m:r>
                            <a:rPr lang="cs-CZ" sz="3200" b="0" i="0" smtClean="0">
                              <a:latin typeface="Cambria Math"/>
                            </a:rPr>
                            <m:t>1</m:t>
                          </m:r>
                        </m:num>
                        <m:den>
                          <m:r>
                            <a:rPr lang="cs-CZ" sz="3200" b="0" i="1" smtClean="0">
                              <a:latin typeface="Cambria Math"/>
                            </a:rPr>
                            <m:t>𝑓</m:t>
                          </m:r>
                        </m:den>
                      </m:f>
                      <m:r>
                        <a:rPr lang="cs-CZ" sz="3200" b="0" i="1" smtClean="0">
                          <a:latin typeface="Cambria Math"/>
                        </a:rPr>
                        <m:t> = </m:t>
                      </m:r>
                      <m:f>
                        <m:fPr>
                          <m:ctrlPr>
                            <a:rPr lang="cs-CZ" sz="3200" i="1" smtClean="0">
                              <a:latin typeface="Cambria Math"/>
                            </a:rPr>
                          </m:ctrlPr>
                        </m:fPr>
                        <m:num>
                          <m:r>
                            <a:rPr lang="cs-CZ" sz="3200" b="0" i="1" smtClean="0">
                              <a:latin typeface="Cambria Math"/>
                            </a:rPr>
                            <m:t>1</m:t>
                          </m:r>
                        </m:num>
                        <m:den>
                          <m:r>
                            <a:rPr lang="cs-CZ" sz="3200" b="0" i="1" smtClean="0">
                              <a:latin typeface="Cambria Math"/>
                            </a:rPr>
                            <m:t>𝑎</m:t>
                          </m:r>
                        </m:den>
                      </m:f>
                      <m:r>
                        <a:rPr lang="cs-CZ" sz="3200" b="0" i="1" smtClean="0">
                          <a:latin typeface="Cambria Math"/>
                        </a:rPr>
                        <m:t> + </m:t>
                      </m:r>
                      <m:f>
                        <m:fPr>
                          <m:ctrlPr>
                            <a:rPr lang="cs-CZ" sz="3200" i="1" smtClean="0">
                              <a:latin typeface="Cambria Math"/>
                            </a:rPr>
                          </m:ctrlPr>
                        </m:fPr>
                        <m:num>
                          <m:r>
                            <a:rPr lang="cs-CZ" sz="3200" b="0" i="1" smtClean="0">
                              <a:latin typeface="Cambria Math"/>
                            </a:rPr>
                            <m:t>1</m:t>
                          </m:r>
                        </m:num>
                        <m:den>
                          <m:r>
                            <a:rPr lang="cs-CZ" sz="3200" b="0" i="1" smtClean="0">
                              <a:latin typeface="Cambria Math"/>
                            </a:rPr>
                            <m:t>𝑎</m:t>
                          </m:r>
                          <m:r>
                            <a:rPr lang="cs-CZ" sz="3200" b="0" i="1" smtClean="0">
                              <a:latin typeface="Cambria Math"/>
                            </a:rPr>
                            <m:t>´</m:t>
                          </m:r>
                        </m:den>
                      </m:f>
                    </m:oMath>
                  </m:oMathPara>
                </a14:m>
                <a:endParaRPr lang="cs-CZ" sz="3200" i="1" dirty="0"/>
              </a:p>
            </p:txBody>
          </p:sp>
        </mc:Choice>
        <mc:Fallback xmlns="">
          <p:sp>
            <p:nvSpPr>
              <p:cNvPr id="7" name="TextovéPole 6"/>
              <p:cNvSpPr txBox="1">
                <a:spLocks noRot="1" noChangeAspect="1" noMove="1" noResize="1" noEditPoints="1" noAdjustHandles="1" noChangeArrowheads="1" noChangeShapeType="1" noTextEdit="1"/>
              </p:cNvSpPr>
              <p:nvPr/>
            </p:nvSpPr>
            <p:spPr>
              <a:xfrm>
                <a:off x="1115616" y="2726080"/>
                <a:ext cx="5215804" cy="1103828"/>
              </a:xfrm>
              <a:prstGeom prst="rect">
                <a:avLst/>
              </a:prstGeom>
              <a:blipFill rotWithShape="1">
                <a:blip r:embed="rId2"/>
                <a:stretch>
                  <a:fillRect/>
                </a:stretch>
              </a:blipFill>
            </p:spPr>
            <p:txBody>
              <a:bodyPr/>
              <a:lstStyle/>
              <a:p>
                <a:r>
                  <a:rPr lang="cs-CZ">
                    <a:noFill/>
                  </a:rPr>
                  <a:t> </a:t>
                </a:r>
              </a:p>
            </p:txBody>
          </p:sp>
        </mc:Fallback>
      </mc:AlternateContent>
      <p:cxnSp>
        <p:nvCxnSpPr>
          <p:cNvPr id="9" name="Přímá spojnice se šipkou 8"/>
          <p:cNvCxnSpPr/>
          <p:nvPr/>
        </p:nvCxnSpPr>
        <p:spPr>
          <a:xfrm flipH="1">
            <a:off x="899592" y="3645024"/>
            <a:ext cx="1584176" cy="50405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2958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Effect transition="in" filter="fade">
                                      <p:cBhvr>
                                        <p:cTn id="11" dur="500"/>
                                        <p:tgtEl>
                                          <p:spTgt spid="3">
                                            <p:txEl>
                                              <p:pRg st="4" end="4"/>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5BFF5B"/>
          </a:solidFill>
        </p:spPr>
        <p:txBody>
          <a:bodyPr/>
          <a:lstStyle/>
          <a:p>
            <a:r>
              <a:rPr lang="cs-CZ" b="1" dirty="0" smtClean="0">
                <a:solidFill>
                  <a:srgbClr val="006600"/>
                </a:solidFill>
              </a:rPr>
              <a:t>OPAKOVÁNÍ VZTAHŮ A KONVENCÍ</a:t>
            </a:r>
            <a:endParaRPr lang="cs-CZ" b="1" dirty="0">
              <a:solidFill>
                <a:srgbClr val="006600"/>
              </a:solidFill>
            </a:endParaRPr>
          </a:p>
        </p:txBody>
      </p:sp>
      <p:sp>
        <p:nvSpPr>
          <p:cNvPr id="3" name="Zástupný symbol pro obsah 2"/>
          <p:cNvSpPr>
            <a:spLocks noGrp="1"/>
          </p:cNvSpPr>
          <p:nvPr>
            <p:ph idx="1"/>
          </p:nvPr>
        </p:nvSpPr>
        <p:spPr/>
        <p:txBody>
          <a:bodyPr>
            <a:normAutofit/>
          </a:bodyPr>
          <a:lstStyle/>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i="1" dirty="0" smtClean="0"/>
          </a:p>
          <a:p>
            <a:pPr marL="0" indent="0">
              <a:buNone/>
            </a:pPr>
            <a:r>
              <a:rPr lang="cs-CZ" i="1" dirty="0" smtClean="0"/>
              <a:t>a	</a:t>
            </a:r>
            <a:r>
              <a:rPr lang="cs-CZ" b="1" i="1" dirty="0" smtClean="0"/>
              <a:t>vzdálenost předmětu </a:t>
            </a:r>
            <a:r>
              <a:rPr lang="cs-CZ" i="1" dirty="0" smtClean="0"/>
              <a:t>od vrcholu zrcadla</a:t>
            </a:r>
          </a:p>
          <a:p>
            <a:pPr marL="0" indent="0">
              <a:buNone/>
            </a:pPr>
            <a:r>
              <a:rPr lang="cs-CZ" i="1" dirty="0"/>
              <a:t>a</a:t>
            </a:r>
            <a:r>
              <a:rPr lang="en-US" i="1" dirty="0" smtClean="0"/>
              <a:t>  </a:t>
            </a:r>
            <a:r>
              <a:rPr lang="en-US" b="1" i="1" dirty="0" smtClean="0">
                <a:solidFill>
                  <a:srgbClr val="FF0000"/>
                </a:solidFill>
              </a:rPr>
              <a:t>&gt;</a:t>
            </a:r>
            <a:r>
              <a:rPr lang="en-US" i="1" dirty="0" smtClean="0"/>
              <a:t>  0  </a:t>
            </a:r>
            <a:r>
              <a:rPr lang="cs-CZ" i="1" dirty="0"/>
              <a:t>(</a:t>
            </a:r>
            <a:r>
              <a:rPr lang="cs-CZ" i="1" dirty="0" smtClean="0"/>
              <a:t>je-li předmět </a:t>
            </a:r>
            <a:r>
              <a:rPr lang="cs-CZ" b="1" i="1" dirty="0" smtClean="0">
                <a:solidFill>
                  <a:srgbClr val="FF0000"/>
                </a:solidFill>
              </a:rPr>
              <a:t>před</a:t>
            </a:r>
            <a:r>
              <a:rPr lang="cs-CZ" i="1" dirty="0" smtClean="0"/>
              <a:t> zrcadlící plochou)</a:t>
            </a:r>
          </a:p>
          <a:p>
            <a:pPr marL="0" indent="0">
              <a:buNone/>
            </a:pPr>
            <a:endParaRPr lang="cs-CZ" i="1" dirty="0"/>
          </a:p>
        </p:txBody>
      </p:sp>
      <p:sp>
        <p:nvSpPr>
          <p:cNvPr id="6" name="TextovéPole 5"/>
          <p:cNvSpPr txBox="1"/>
          <p:nvPr/>
        </p:nvSpPr>
        <p:spPr>
          <a:xfrm>
            <a:off x="899592" y="1628800"/>
            <a:ext cx="6192688" cy="769441"/>
          </a:xfrm>
          <a:prstGeom prst="rect">
            <a:avLst/>
          </a:prstGeom>
          <a:solidFill>
            <a:srgbClr val="FFC000"/>
          </a:solidFill>
        </p:spPr>
        <p:txBody>
          <a:bodyPr wrap="square" rtlCol="0">
            <a:spAutoFit/>
          </a:bodyPr>
          <a:lstStyle/>
          <a:p>
            <a:r>
              <a:rPr lang="cs-CZ" sz="4400" dirty="0" smtClean="0"/>
              <a:t>ZOBRAZOVACÍ ROVNICE:</a:t>
            </a:r>
            <a:endParaRPr lang="cs-CZ" sz="4400" dirty="0"/>
          </a:p>
        </p:txBody>
      </p:sp>
      <p:sp>
        <p:nvSpPr>
          <p:cNvPr id="5" name="TextovéPole 4"/>
          <p:cNvSpPr txBox="1"/>
          <p:nvPr/>
        </p:nvSpPr>
        <p:spPr>
          <a:xfrm>
            <a:off x="1108720" y="2704978"/>
            <a:ext cx="5184576" cy="1146031"/>
          </a:xfrm>
          <a:prstGeom prst="rect">
            <a:avLst/>
          </a:prstGeom>
          <a:solidFill>
            <a:srgbClr val="FFC000"/>
          </a:solidFill>
        </p:spPr>
        <p:txBody>
          <a:bodyPr wrap="square" rtlCol="0">
            <a:spAutoFit/>
          </a:bodyPr>
          <a:lstStyle/>
          <a:p>
            <a:endParaRPr lang="cs-CZ" sz="4400" dirty="0"/>
          </a:p>
        </p:txBody>
      </p:sp>
      <mc:AlternateContent xmlns:mc="http://schemas.openxmlformats.org/markup-compatibility/2006" xmlns:a14="http://schemas.microsoft.com/office/drawing/2010/main">
        <mc:Choice Requires="a14">
          <p:sp>
            <p:nvSpPr>
              <p:cNvPr id="7" name="TextovéPole 6"/>
              <p:cNvSpPr txBox="1"/>
              <p:nvPr/>
            </p:nvSpPr>
            <p:spPr>
              <a:xfrm>
                <a:off x="1115616" y="2726080"/>
                <a:ext cx="5215804" cy="1103828"/>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cs-CZ" sz="3200" i="1" smtClean="0">
                              <a:latin typeface="Cambria Math"/>
                            </a:rPr>
                          </m:ctrlPr>
                        </m:fPr>
                        <m:num>
                          <m:r>
                            <a:rPr lang="cs-CZ" sz="3200" b="0" i="0" smtClean="0">
                              <a:latin typeface="Cambria Math"/>
                            </a:rPr>
                            <m:t>1</m:t>
                          </m:r>
                        </m:num>
                        <m:den>
                          <m:r>
                            <a:rPr lang="cs-CZ" sz="3200" b="0" i="1" smtClean="0">
                              <a:latin typeface="Cambria Math"/>
                            </a:rPr>
                            <m:t>𝑓</m:t>
                          </m:r>
                        </m:den>
                      </m:f>
                      <m:r>
                        <a:rPr lang="cs-CZ" sz="3200" b="0" i="1" smtClean="0">
                          <a:latin typeface="Cambria Math"/>
                        </a:rPr>
                        <m:t> = </m:t>
                      </m:r>
                      <m:f>
                        <m:fPr>
                          <m:ctrlPr>
                            <a:rPr lang="cs-CZ" sz="3200" i="1" smtClean="0">
                              <a:latin typeface="Cambria Math"/>
                            </a:rPr>
                          </m:ctrlPr>
                        </m:fPr>
                        <m:num>
                          <m:r>
                            <a:rPr lang="cs-CZ" sz="3200" b="0" i="1" smtClean="0">
                              <a:latin typeface="Cambria Math"/>
                            </a:rPr>
                            <m:t>1</m:t>
                          </m:r>
                        </m:num>
                        <m:den>
                          <m:r>
                            <a:rPr lang="cs-CZ" sz="3200" b="0" i="1" smtClean="0">
                              <a:latin typeface="Cambria Math"/>
                            </a:rPr>
                            <m:t>𝑎</m:t>
                          </m:r>
                        </m:den>
                      </m:f>
                      <m:r>
                        <a:rPr lang="cs-CZ" sz="3200" b="0" i="1" smtClean="0">
                          <a:latin typeface="Cambria Math"/>
                        </a:rPr>
                        <m:t> + </m:t>
                      </m:r>
                      <m:f>
                        <m:fPr>
                          <m:ctrlPr>
                            <a:rPr lang="cs-CZ" sz="3200" i="1" smtClean="0">
                              <a:latin typeface="Cambria Math"/>
                            </a:rPr>
                          </m:ctrlPr>
                        </m:fPr>
                        <m:num>
                          <m:r>
                            <a:rPr lang="cs-CZ" sz="3200" b="0" i="1" smtClean="0">
                              <a:latin typeface="Cambria Math"/>
                            </a:rPr>
                            <m:t>1</m:t>
                          </m:r>
                        </m:num>
                        <m:den>
                          <m:r>
                            <a:rPr lang="cs-CZ" sz="3200" b="0" i="1" smtClean="0">
                              <a:latin typeface="Cambria Math"/>
                            </a:rPr>
                            <m:t>𝑎</m:t>
                          </m:r>
                          <m:r>
                            <a:rPr lang="cs-CZ" sz="3200" b="0" i="1" smtClean="0">
                              <a:latin typeface="Cambria Math"/>
                            </a:rPr>
                            <m:t>´</m:t>
                          </m:r>
                        </m:den>
                      </m:f>
                    </m:oMath>
                  </m:oMathPara>
                </a14:m>
                <a:endParaRPr lang="cs-CZ" sz="3200" i="1" dirty="0"/>
              </a:p>
            </p:txBody>
          </p:sp>
        </mc:Choice>
        <mc:Fallback xmlns="">
          <p:sp>
            <p:nvSpPr>
              <p:cNvPr id="7" name="TextovéPole 6"/>
              <p:cNvSpPr txBox="1">
                <a:spLocks noRot="1" noChangeAspect="1" noMove="1" noResize="1" noEditPoints="1" noAdjustHandles="1" noChangeArrowheads="1" noChangeShapeType="1" noTextEdit="1"/>
              </p:cNvSpPr>
              <p:nvPr/>
            </p:nvSpPr>
            <p:spPr>
              <a:xfrm>
                <a:off x="1115616" y="2726080"/>
                <a:ext cx="5215804" cy="1103828"/>
              </a:xfrm>
              <a:prstGeom prst="rect">
                <a:avLst/>
              </a:prstGeom>
              <a:blipFill rotWithShape="1">
                <a:blip r:embed="rId2"/>
                <a:stretch>
                  <a:fillRect/>
                </a:stretch>
              </a:blipFill>
            </p:spPr>
            <p:txBody>
              <a:bodyPr/>
              <a:lstStyle/>
              <a:p>
                <a:r>
                  <a:rPr lang="cs-CZ">
                    <a:noFill/>
                  </a:rPr>
                  <a:t> </a:t>
                </a:r>
              </a:p>
            </p:txBody>
          </p:sp>
        </mc:Fallback>
      </mc:AlternateContent>
      <p:cxnSp>
        <p:nvCxnSpPr>
          <p:cNvPr id="9" name="Přímá spojnice se šipkou 8"/>
          <p:cNvCxnSpPr/>
          <p:nvPr/>
        </p:nvCxnSpPr>
        <p:spPr>
          <a:xfrm flipH="1">
            <a:off x="899592" y="3717032"/>
            <a:ext cx="2592288" cy="936104"/>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9179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Effect transition="in" filter="fade">
                                      <p:cBhvr>
                                        <p:cTn id="11" dur="500"/>
                                        <p:tgtEl>
                                          <p:spTgt spid="3">
                                            <p:txEl>
                                              <p:pRg st="5" end="5"/>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Effect transition="in" filter="fade">
                                      <p:cBhvr>
                                        <p:cTn id="1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5BFF5B"/>
          </a:solidFill>
        </p:spPr>
        <p:txBody>
          <a:bodyPr/>
          <a:lstStyle/>
          <a:p>
            <a:r>
              <a:rPr lang="cs-CZ" b="1" dirty="0" smtClean="0">
                <a:solidFill>
                  <a:srgbClr val="006600"/>
                </a:solidFill>
              </a:rPr>
              <a:t>OPAKOVÁNÍ VZTAHŮ A KONVENCÍ</a:t>
            </a:r>
            <a:endParaRPr lang="cs-CZ" b="1" dirty="0">
              <a:solidFill>
                <a:srgbClr val="006600"/>
              </a:solidFill>
            </a:endParaRPr>
          </a:p>
        </p:txBody>
      </p:sp>
      <p:sp>
        <p:nvSpPr>
          <p:cNvPr id="3" name="Zástupný symbol pro obsah 2"/>
          <p:cNvSpPr>
            <a:spLocks noGrp="1"/>
          </p:cNvSpPr>
          <p:nvPr>
            <p:ph idx="1"/>
          </p:nvPr>
        </p:nvSpPr>
        <p:spPr>
          <a:xfrm>
            <a:off x="241176" y="1633878"/>
            <a:ext cx="9515400" cy="4997152"/>
          </a:xfrm>
        </p:spPr>
        <p:txBody>
          <a:bodyPr>
            <a:normAutofit/>
          </a:bodyPr>
          <a:lstStyle/>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i="1" dirty="0" smtClean="0"/>
          </a:p>
          <a:p>
            <a:pPr marL="0" indent="0">
              <a:buNone/>
            </a:pPr>
            <a:r>
              <a:rPr lang="cs-CZ" i="1" dirty="0"/>
              <a:t>a</a:t>
            </a:r>
            <a:r>
              <a:rPr lang="cs-CZ" i="1" dirty="0" smtClean="0"/>
              <a:t>´	</a:t>
            </a:r>
            <a:r>
              <a:rPr lang="cs-CZ" b="1" i="1" dirty="0" smtClean="0"/>
              <a:t>vzdálenost obrazu </a:t>
            </a:r>
            <a:r>
              <a:rPr lang="cs-CZ" i="1" dirty="0" smtClean="0"/>
              <a:t>od vrcholu zrcadla</a:t>
            </a:r>
          </a:p>
          <a:p>
            <a:pPr marL="0" indent="0">
              <a:buNone/>
            </a:pPr>
            <a:r>
              <a:rPr lang="cs-CZ" i="1" dirty="0"/>
              <a:t>a</a:t>
            </a:r>
            <a:r>
              <a:rPr lang="cs-CZ" i="1" dirty="0" smtClean="0"/>
              <a:t>´</a:t>
            </a:r>
            <a:r>
              <a:rPr lang="en-US" i="1" dirty="0" smtClean="0"/>
              <a:t>  </a:t>
            </a:r>
            <a:r>
              <a:rPr lang="en-US" b="1" i="1" dirty="0" smtClean="0">
                <a:solidFill>
                  <a:srgbClr val="FF0000"/>
                </a:solidFill>
              </a:rPr>
              <a:t>&gt;</a:t>
            </a:r>
            <a:r>
              <a:rPr lang="en-US" i="1" dirty="0" smtClean="0"/>
              <a:t>  0  </a:t>
            </a:r>
            <a:r>
              <a:rPr lang="cs-CZ" i="1" dirty="0" smtClean="0"/>
              <a:t>obraz je </a:t>
            </a:r>
            <a:r>
              <a:rPr lang="cs-CZ" b="1" i="1" dirty="0" smtClean="0">
                <a:solidFill>
                  <a:srgbClr val="FF0000"/>
                </a:solidFill>
              </a:rPr>
              <a:t>před</a:t>
            </a:r>
            <a:r>
              <a:rPr lang="cs-CZ" i="1" dirty="0" smtClean="0"/>
              <a:t> zrcadlící plochou, </a:t>
            </a:r>
            <a:r>
              <a:rPr lang="cs-CZ" b="1" i="1" dirty="0" smtClean="0">
                <a:solidFill>
                  <a:srgbClr val="FF0000"/>
                </a:solidFill>
              </a:rPr>
              <a:t>skutečný</a:t>
            </a:r>
            <a:r>
              <a:rPr lang="cs-CZ" i="1" dirty="0" smtClean="0"/>
              <a:t> obr.</a:t>
            </a:r>
          </a:p>
          <a:p>
            <a:pPr marL="0" indent="0">
              <a:buNone/>
            </a:pPr>
            <a:r>
              <a:rPr lang="cs-CZ" i="1" dirty="0" smtClean="0"/>
              <a:t>a´</a:t>
            </a:r>
            <a:r>
              <a:rPr lang="en-US" i="1" dirty="0" smtClean="0"/>
              <a:t>  </a:t>
            </a:r>
            <a:r>
              <a:rPr lang="en-US" b="1" i="1" dirty="0" smtClean="0">
                <a:solidFill>
                  <a:srgbClr val="0070C0"/>
                </a:solidFill>
              </a:rPr>
              <a:t>&lt;</a:t>
            </a:r>
            <a:r>
              <a:rPr lang="en-US" i="1" dirty="0" smtClean="0"/>
              <a:t>  0  </a:t>
            </a:r>
            <a:r>
              <a:rPr lang="cs-CZ" i="1" dirty="0" smtClean="0"/>
              <a:t>obraz je </a:t>
            </a:r>
            <a:r>
              <a:rPr lang="en-US" b="1" i="1" dirty="0" err="1" smtClean="0">
                <a:solidFill>
                  <a:srgbClr val="0070C0"/>
                </a:solidFill>
              </a:rPr>
              <a:t>za</a:t>
            </a:r>
            <a:r>
              <a:rPr lang="cs-CZ" i="1" dirty="0" smtClean="0"/>
              <a:t> zrcadlící plochou, </a:t>
            </a:r>
            <a:r>
              <a:rPr lang="en-US" b="1" i="1" dirty="0" err="1" smtClean="0">
                <a:solidFill>
                  <a:srgbClr val="0070C0"/>
                </a:solidFill>
              </a:rPr>
              <a:t>zd</a:t>
            </a:r>
            <a:r>
              <a:rPr lang="cs-CZ" b="1" i="1" dirty="0" smtClean="0">
                <a:solidFill>
                  <a:srgbClr val="0070C0"/>
                </a:solidFill>
              </a:rPr>
              <a:t>á</a:t>
            </a:r>
            <a:r>
              <a:rPr lang="en-US" b="1" i="1" dirty="0" err="1" smtClean="0">
                <a:solidFill>
                  <a:srgbClr val="0070C0"/>
                </a:solidFill>
              </a:rPr>
              <a:t>nliv</a:t>
            </a:r>
            <a:r>
              <a:rPr lang="cs-CZ" b="1" i="1" dirty="0" smtClean="0">
                <a:solidFill>
                  <a:srgbClr val="0070C0"/>
                </a:solidFill>
              </a:rPr>
              <a:t>ý</a:t>
            </a:r>
            <a:r>
              <a:rPr lang="cs-CZ" i="1" dirty="0" smtClean="0"/>
              <a:t> obr.</a:t>
            </a:r>
          </a:p>
          <a:p>
            <a:pPr marL="0" indent="0">
              <a:buNone/>
            </a:pPr>
            <a:endParaRPr lang="cs-CZ" i="1" dirty="0" smtClean="0"/>
          </a:p>
          <a:p>
            <a:pPr marL="0" indent="0">
              <a:buNone/>
            </a:pPr>
            <a:endParaRPr lang="cs-CZ" i="1" dirty="0" smtClean="0"/>
          </a:p>
          <a:p>
            <a:pPr marL="0" indent="0">
              <a:buNone/>
            </a:pPr>
            <a:endParaRPr lang="cs-CZ" i="1" dirty="0" smtClean="0"/>
          </a:p>
          <a:p>
            <a:pPr marL="0" indent="0">
              <a:buNone/>
            </a:pPr>
            <a:endParaRPr lang="cs-CZ" i="1" dirty="0"/>
          </a:p>
        </p:txBody>
      </p:sp>
      <p:sp>
        <p:nvSpPr>
          <p:cNvPr id="6" name="TextovéPole 5"/>
          <p:cNvSpPr txBox="1"/>
          <p:nvPr/>
        </p:nvSpPr>
        <p:spPr>
          <a:xfrm>
            <a:off x="899592" y="1628800"/>
            <a:ext cx="6192688" cy="769441"/>
          </a:xfrm>
          <a:prstGeom prst="rect">
            <a:avLst/>
          </a:prstGeom>
          <a:solidFill>
            <a:srgbClr val="FFC000"/>
          </a:solidFill>
        </p:spPr>
        <p:txBody>
          <a:bodyPr wrap="square" rtlCol="0">
            <a:spAutoFit/>
          </a:bodyPr>
          <a:lstStyle/>
          <a:p>
            <a:r>
              <a:rPr lang="cs-CZ" sz="4400" dirty="0" smtClean="0"/>
              <a:t>ZOBRAZOVACÍ ROVNICE:</a:t>
            </a:r>
            <a:endParaRPr lang="cs-CZ" sz="4400" dirty="0"/>
          </a:p>
        </p:txBody>
      </p:sp>
      <p:sp>
        <p:nvSpPr>
          <p:cNvPr id="5" name="TextovéPole 4"/>
          <p:cNvSpPr txBox="1"/>
          <p:nvPr/>
        </p:nvSpPr>
        <p:spPr>
          <a:xfrm>
            <a:off x="1108720" y="2704978"/>
            <a:ext cx="5184576" cy="1146031"/>
          </a:xfrm>
          <a:prstGeom prst="rect">
            <a:avLst/>
          </a:prstGeom>
          <a:solidFill>
            <a:srgbClr val="FFC000"/>
          </a:solidFill>
        </p:spPr>
        <p:txBody>
          <a:bodyPr wrap="square" rtlCol="0">
            <a:spAutoFit/>
          </a:bodyPr>
          <a:lstStyle/>
          <a:p>
            <a:endParaRPr lang="cs-CZ" sz="4400" dirty="0"/>
          </a:p>
        </p:txBody>
      </p:sp>
      <mc:AlternateContent xmlns:mc="http://schemas.openxmlformats.org/markup-compatibility/2006" xmlns:a14="http://schemas.microsoft.com/office/drawing/2010/main">
        <mc:Choice Requires="a14">
          <p:sp>
            <p:nvSpPr>
              <p:cNvPr id="7" name="TextovéPole 6"/>
              <p:cNvSpPr txBox="1"/>
              <p:nvPr/>
            </p:nvSpPr>
            <p:spPr>
              <a:xfrm>
                <a:off x="1115616" y="2726080"/>
                <a:ext cx="5215804" cy="1103828"/>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cs-CZ" sz="3200" i="1" smtClean="0">
                              <a:latin typeface="Cambria Math"/>
                            </a:rPr>
                          </m:ctrlPr>
                        </m:fPr>
                        <m:num>
                          <m:r>
                            <a:rPr lang="cs-CZ" sz="3200" b="0" i="0" smtClean="0">
                              <a:latin typeface="Cambria Math"/>
                            </a:rPr>
                            <m:t>1</m:t>
                          </m:r>
                        </m:num>
                        <m:den>
                          <m:r>
                            <a:rPr lang="cs-CZ" sz="3200" b="0" i="1" smtClean="0">
                              <a:latin typeface="Cambria Math"/>
                            </a:rPr>
                            <m:t>𝑓</m:t>
                          </m:r>
                        </m:den>
                      </m:f>
                      <m:r>
                        <a:rPr lang="cs-CZ" sz="3200" b="0" i="1" smtClean="0">
                          <a:latin typeface="Cambria Math"/>
                        </a:rPr>
                        <m:t> = </m:t>
                      </m:r>
                      <m:f>
                        <m:fPr>
                          <m:ctrlPr>
                            <a:rPr lang="cs-CZ" sz="3200" i="1" smtClean="0">
                              <a:latin typeface="Cambria Math"/>
                            </a:rPr>
                          </m:ctrlPr>
                        </m:fPr>
                        <m:num>
                          <m:r>
                            <a:rPr lang="cs-CZ" sz="3200" b="0" i="1" smtClean="0">
                              <a:latin typeface="Cambria Math"/>
                            </a:rPr>
                            <m:t>1</m:t>
                          </m:r>
                        </m:num>
                        <m:den>
                          <m:r>
                            <a:rPr lang="cs-CZ" sz="3200" b="0" i="1" smtClean="0">
                              <a:latin typeface="Cambria Math"/>
                            </a:rPr>
                            <m:t>𝑎</m:t>
                          </m:r>
                        </m:den>
                      </m:f>
                      <m:r>
                        <a:rPr lang="cs-CZ" sz="3200" b="0" i="1" smtClean="0">
                          <a:latin typeface="Cambria Math"/>
                        </a:rPr>
                        <m:t> + </m:t>
                      </m:r>
                      <m:f>
                        <m:fPr>
                          <m:ctrlPr>
                            <a:rPr lang="cs-CZ" sz="3200" i="1" smtClean="0">
                              <a:latin typeface="Cambria Math"/>
                            </a:rPr>
                          </m:ctrlPr>
                        </m:fPr>
                        <m:num>
                          <m:r>
                            <a:rPr lang="cs-CZ" sz="3200" b="0" i="1" smtClean="0">
                              <a:latin typeface="Cambria Math"/>
                            </a:rPr>
                            <m:t>1</m:t>
                          </m:r>
                        </m:num>
                        <m:den>
                          <m:r>
                            <a:rPr lang="cs-CZ" sz="3200" b="0" i="1" smtClean="0">
                              <a:latin typeface="Cambria Math"/>
                            </a:rPr>
                            <m:t>𝑎</m:t>
                          </m:r>
                          <m:r>
                            <a:rPr lang="cs-CZ" sz="3200" b="0" i="1" smtClean="0">
                              <a:latin typeface="Cambria Math"/>
                            </a:rPr>
                            <m:t>´</m:t>
                          </m:r>
                        </m:den>
                      </m:f>
                    </m:oMath>
                  </m:oMathPara>
                </a14:m>
                <a:endParaRPr lang="cs-CZ" sz="3200" i="1" dirty="0"/>
              </a:p>
            </p:txBody>
          </p:sp>
        </mc:Choice>
        <mc:Fallback xmlns="">
          <p:sp>
            <p:nvSpPr>
              <p:cNvPr id="7" name="TextovéPole 6"/>
              <p:cNvSpPr txBox="1">
                <a:spLocks noRot="1" noChangeAspect="1" noMove="1" noResize="1" noEditPoints="1" noAdjustHandles="1" noChangeArrowheads="1" noChangeShapeType="1" noTextEdit="1"/>
              </p:cNvSpPr>
              <p:nvPr/>
            </p:nvSpPr>
            <p:spPr>
              <a:xfrm>
                <a:off x="1115616" y="2726080"/>
                <a:ext cx="5215804" cy="1103828"/>
              </a:xfrm>
              <a:prstGeom prst="rect">
                <a:avLst/>
              </a:prstGeom>
              <a:blipFill rotWithShape="1">
                <a:blip r:embed="rId2"/>
                <a:stretch>
                  <a:fillRect/>
                </a:stretch>
              </a:blipFill>
            </p:spPr>
            <p:txBody>
              <a:bodyPr/>
              <a:lstStyle/>
              <a:p>
                <a:r>
                  <a:rPr lang="cs-CZ">
                    <a:noFill/>
                  </a:rPr>
                  <a:t> </a:t>
                </a:r>
              </a:p>
            </p:txBody>
          </p:sp>
        </mc:Fallback>
      </mc:AlternateContent>
      <p:cxnSp>
        <p:nvCxnSpPr>
          <p:cNvPr id="9" name="Přímá spojnice se šipkou 8"/>
          <p:cNvCxnSpPr/>
          <p:nvPr/>
        </p:nvCxnSpPr>
        <p:spPr>
          <a:xfrm flipH="1">
            <a:off x="971600" y="3645024"/>
            <a:ext cx="3384376" cy="64807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710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Effect transition="in" filter="fade">
                                      <p:cBhvr>
                                        <p:cTn id="11" dur="500"/>
                                        <p:tgtEl>
                                          <p:spTgt spid="3">
                                            <p:txEl>
                                              <p:pRg st="5" end="5"/>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Effect transition="in" filter="fade">
                                      <p:cBhvr>
                                        <p:cTn id="15" dur="500"/>
                                        <p:tgtEl>
                                          <p:spTgt spid="3">
                                            <p:txEl>
                                              <p:pRg st="6" end="6"/>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Effect transition="in" filter="fade">
                                      <p:cBhvr>
                                        <p:cTn id="1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5BFF5B"/>
          </a:solidFill>
        </p:spPr>
        <p:txBody>
          <a:bodyPr/>
          <a:lstStyle/>
          <a:p>
            <a:r>
              <a:rPr lang="cs-CZ" b="1" dirty="0" smtClean="0">
                <a:solidFill>
                  <a:srgbClr val="006600"/>
                </a:solidFill>
              </a:rPr>
              <a:t>OPAKOVÁNÍ VZTAHŮ A KONVENCÍ</a:t>
            </a:r>
            <a:endParaRPr lang="cs-CZ" b="1" dirty="0">
              <a:solidFill>
                <a:srgbClr val="006600"/>
              </a:solidFill>
            </a:endParaRPr>
          </a:p>
        </p:txBody>
      </p:sp>
      <p:sp>
        <p:nvSpPr>
          <p:cNvPr id="3" name="Zástupný symbol pro obsah 2"/>
          <p:cNvSpPr>
            <a:spLocks noGrp="1"/>
          </p:cNvSpPr>
          <p:nvPr>
            <p:ph idx="1"/>
          </p:nvPr>
        </p:nvSpPr>
        <p:spPr/>
        <p:txBody>
          <a:bodyPr/>
          <a:lstStyle/>
          <a:p>
            <a:pPr marL="0" indent="0">
              <a:buNone/>
            </a:pPr>
            <a:endParaRPr lang="cs-CZ" dirty="0"/>
          </a:p>
        </p:txBody>
      </p:sp>
      <p:sp>
        <p:nvSpPr>
          <p:cNvPr id="6" name="TextovéPole 5"/>
          <p:cNvSpPr txBox="1"/>
          <p:nvPr/>
        </p:nvSpPr>
        <p:spPr>
          <a:xfrm>
            <a:off x="899591" y="1628800"/>
            <a:ext cx="6769217" cy="769441"/>
          </a:xfrm>
          <a:prstGeom prst="rect">
            <a:avLst/>
          </a:prstGeom>
          <a:solidFill>
            <a:srgbClr val="FF66FF"/>
          </a:solidFill>
        </p:spPr>
        <p:txBody>
          <a:bodyPr wrap="square" rtlCol="0">
            <a:spAutoFit/>
          </a:bodyPr>
          <a:lstStyle/>
          <a:p>
            <a:r>
              <a:rPr lang="cs-CZ" sz="4400" dirty="0" smtClean="0"/>
              <a:t>PŘÍČNÉ ZVĚTŠENÍ:</a:t>
            </a:r>
            <a:endParaRPr lang="cs-CZ" sz="4400" dirty="0"/>
          </a:p>
        </p:txBody>
      </p:sp>
    </p:spTree>
    <p:extLst>
      <p:ext uri="{BB962C8B-B14F-4D97-AF65-F5344CB8AC3E}">
        <p14:creationId xmlns:p14="http://schemas.microsoft.com/office/powerpoint/2010/main" val="3323173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5BFF5B"/>
          </a:solidFill>
        </p:spPr>
        <p:txBody>
          <a:bodyPr/>
          <a:lstStyle/>
          <a:p>
            <a:r>
              <a:rPr lang="cs-CZ" b="1" dirty="0" smtClean="0">
                <a:solidFill>
                  <a:srgbClr val="006600"/>
                </a:solidFill>
              </a:rPr>
              <a:t>OPAKOVÁNÍ VZTAHŮ A KONVENCÍ</a:t>
            </a:r>
            <a:endParaRPr lang="cs-CZ" b="1" dirty="0">
              <a:solidFill>
                <a:srgbClr val="006600"/>
              </a:solidFill>
            </a:endParaRPr>
          </a:p>
        </p:txBody>
      </p:sp>
      <p:sp>
        <p:nvSpPr>
          <p:cNvPr id="3" name="Zástupný symbol pro obsah 2"/>
          <p:cNvSpPr>
            <a:spLocks noGrp="1"/>
          </p:cNvSpPr>
          <p:nvPr>
            <p:ph idx="1"/>
          </p:nvPr>
        </p:nvSpPr>
        <p:spPr/>
        <p:txBody>
          <a:bodyPr>
            <a:normAutofit fontScale="92500"/>
          </a:bodyPr>
          <a:lstStyle/>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r>
              <a:rPr lang="cs-CZ" i="1" dirty="0" smtClean="0"/>
              <a:t>y … </a:t>
            </a:r>
            <a:r>
              <a:rPr lang="cs-CZ" b="1" i="1" dirty="0" smtClean="0"/>
              <a:t>velikost předmětu</a:t>
            </a:r>
            <a:r>
              <a:rPr lang="cs-CZ" i="1" dirty="0" smtClean="0"/>
              <a:t>, y</a:t>
            </a:r>
            <a:r>
              <a:rPr lang="en-US" i="1" dirty="0" smtClean="0"/>
              <a:t> </a:t>
            </a:r>
            <a:r>
              <a:rPr lang="en-US" b="1" i="1" dirty="0" smtClean="0">
                <a:solidFill>
                  <a:srgbClr val="FF0000"/>
                </a:solidFill>
              </a:rPr>
              <a:t>&gt;</a:t>
            </a:r>
            <a:r>
              <a:rPr lang="en-US" i="1" dirty="0" smtClean="0"/>
              <a:t> 0 p</a:t>
            </a:r>
            <a:r>
              <a:rPr lang="cs-CZ" i="1" dirty="0" err="1" smtClean="0"/>
              <a:t>ři</a:t>
            </a:r>
            <a:r>
              <a:rPr lang="cs-CZ" i="1" dirty="0" smtClean="0"/>
              <a:t> orientaci </a:t>
            </a:r>
            <a:r>
              <a:rPr lang="cs-CZ" b="1" i="1" dirty="0" smtClean="0">
                <a:solidFill>
                  <a:srgbClr val="FF0000"/>
                </a:solidFill>
              </a:rPr>
              <a:t>nad</a:t>
            </a:r>
            <a:r>
              <a:rPr lang="cs-CZ" i="1" dirty="0" smtClean="0"/>
              <a:t> osu</a:t>
            </a:r>
          </a:p>
          <a:p>
            <a:pPr marL="0" indent="0">
              <a:buNone/>
            </a:pPr>
            <a:r>
              <a:rPr lang="cs-CZ" i="1" dirty="0" smtClean="0"/>
              <a:t>				y</a:t>
            </a:r>
            <a:r>
              <a:rPr lang="en-US" i="1" dirty="0" smtClean="0"/>
              <a:t> </a:t>
            </a:r>
            <a:r>
              <a:rPr lang="en-US" b="1" i="1" dirty="0">
                <a:solidFill>
                  <a:srgbClr val="0070C0"/>
                </a:solidFill>
              </a:rPr>
              <a:t>&lt;</a:t>
            </a:r>
            <a:r>
              <a:rPr lang="en-US" i="1" dirty="0" smtClean="0"/>
              <a:t> 0 p</a:t>
            </a:r>
            <a:r>
              <a:rPr lang="cs-CZ" i="1" dirty="0" err="1" smtClean="0"/>
              <a:t>ři</a:t>
            </a:r>
            <a:r>
              <a:rPr lang="cs-CZ" i="1" dirty="0" smtClean="0"/>
              <a:t> orientaci </a:t>
            </a:r>
            <a:r>
              <a:rPr lang="en-US" b="1" i="1" dirty="0" smtClean="0">
                <a:solidFill>
                  <a:srgbClr val="0070C0"/>
                </a:solidFill>
              </a:rPr>
              <a:t>pod</a:t>
            </a:r>
            <a:r>
              <a:rPr lang="cs-CZ" i="1" dirty="0" smtClean="0"/>
              <a:t> osu</a:t>
            </a:r>
          </a:p>
          <a:p>
            <a:pPr marL="0" indent="0">
              <a:buNone/>
            </a:pPr>
            <a:r>
              <a:rPr lang="cs-CZ" i="1" dirty="0" smtClean="0"/>
              <a:t>y</a:t>
            </a:r>
            <a:r>
              <a:rPr lang="cs-CZ" b="1" i="1" dirty="0" smtClean="0"/>
              <a:t>´</a:t>
            </a:r>
            <a:r>
              <a:rPr lang="cs-CZ" i="1" dirty="0" smtClean="0"/>
              <a:t> … </a:t>
            </a:r>
            <a:r>
              <a:rPr lang="cs-CZ" b="1" i="1" dirty="0" smtClean="0"/>
              <a:t>velikost obrazu</a:t>
            </a:r>
            <a:r>
              <a:rPr lang="cs-CZ" i="1" dirty="0" smtClean="0"/>
              <a:t>, y´</a:t>
            </a:r>
            <a:r>
              <a:rPr lang="en-US" i="1" dirty="0" smtClean="0"/>
              <a:t> </a:t>
            </a:r>
            <a:r>
              <a:rPr lang="en-US" b="1" i="1" dirty="0" smtClean="0">
                <a:solidFill>
                  <a:srgbClr val="FF0000"/>
                </a:solidFill>
              </a:rPr>
              <a:t>&gt; </a:t>
            </a:r>
            <a:r>
              <a:rPr lang="en-US" i="1" dirty="0" smtClean="0"/>
              <a:t>0 p</a:t>
            </a:r>
            <a:r>
              <a:rPr lang="cs-CZ" i="1" dirty="0" err="1" smtClean="0"/>
              <a:t>ři</a:t>
            </a:r>
            <a:r>
              <a:rPr lang="cs-CZ" i="1" dirty="0" smtClean="0"/>
              <a:t> orientaci </a:t>
            </a:r>
            <a:r>
              <a:rPr lang="cs-CZ" b="1" i="1" dirty="0" smtClean="0">
                <a:solidFill>
                  <a:srgbClr val="FF0000"/>
                </a:solidFill>
              </a:rPr>
              <a:t>nad</a:t>
            </a:r>
            <a:r>
              <a:rPr lang="cs-CZ" i="1" dirty="0" smtClean="0"/>
              <a:t> osu</a:t>
            </a:r>
            <a:endParaRPr lang="en-US" i="1" dirty="0" smtClean="0"/>
          </a:p>
          <a:p>
            <a:pPr marL="0" indent="0">
              <a:buNone/>
            </a:pPr>
            <a:r>
              <a:rPr lang="en-US" i="1" dirty="0" smtClean="0"/>
              <a:t>			     </a:t>
            </a:r>
            <a:r>
              <a:rPr lang="cs-CZ" i="1" dirty="0" smtClean="0"/>
              <a:t>y´</a:t>
            </a:r>
            <a:r>
              <a:rPr lang="en-US" i="1" dirty="0" smtClean="0"/>
              <a:t> </a:t>
            </a:r>
            <a:r>
              <a:rPr lang="en-US" b="1" i="1" dirty="0" smtClean="0">
                <a:solidFill>
                  <a:srgbClr val="0070C0"/>
                </a:solidFill>
              </a:rPr>
              <a:t>&lt;</a:t>
            </a:r>
            <a:r>
              <a:rPr lang="en-US" i="1" dirty="0" smtClean="0"/>
              <a:t> 0 p</a:t>
            </a:r>
            <a:r>
              <a:rPr lang="cs-CZ" i="1" dirty="0" err="1" smtClean="0"/>
              <a:t>ři</a:t>
            </a:r>
            <a:r>
              <a:rPr lang="cs-CZ" i="1" dirty="0" smtClean="0"/>
              <a:t> orientaci </a:t>
            </a:r>
            <a:r>
              <a:rPr lang="en-US" b="1" i="1" dirty="0" smtClean="0">
                <a:solidFill>
                  <a:srgbClr val="0070C0"/>
                </a:solidFill>
              </a:rPr>
              <a:t>pod</a:t>
            </a:r>
            <a:r>
              <a:rPr lang="cs-CZ" i="1" dirty="0" smtClean="0"/>
              <a:t> osu</a:t>
            </a:r>
          </a:p>
          <a:p>
            <a:pPr marL="0" indent="0">
              <a:buNone/>
            </a:pPr>
            <a:endParaRPr lang="cs-CZ" dirty="0" smtClean="0"/>
          </a:p>
          <a:p>
            <a:pPr marL="0" indent="0">
              <a:buNone/>
            </a:pPr>
            <a:endParaRPr lang="cs-CZ" i="1" dirty="0" smtClean="0"/>
          </a:p>
          <a:p>
            <a:pPr marL="0" indent="0">
              <a:buNone/>
            </a:pPr>
            <a:endParaRPr lang="cs-CZ" dirty="0" smtClean="0"/>
          </a:p>
          <a:p>
            <a:pPr marL="0" indent="0">
              <a:buNone/>
            </a:pPr>
            <a:endParaRPr lang="cs-CZ" i="1" dirty="0" smtClean="0"/>
          </a:p>
          <a:p>
            <a:pPr marL="0" indent="0">
              <a:buNone/>
            </a:pPr>
            <a:endParaRPr lang="cs-CZ" dirty="0"/>
          </a:p>
        </p:txBody>
      </p:sp>
      <p:sp>
        <p:nvSpPr>
          <p:cNvPr id="6" name="TextovéPole 5"/>
          <p:cNvSpPr txBox="1"/>
          <p:nvPr/>
        </p:nvSpPr>
        <p:spPr>
          <a:xfrm>
            <a:off x="899591" y="1628800"/>
            <a:ext cx="6769217" cy="769441"/>
          </a:xfrm>
          <a:prstGeom prst="rect">
            <a:avLst/>
          </a:prstGeom>
          <a:solidFill>
            <a:srgbClr val="FF66FF"/>
          </a:solidFill>
        </p:spPr>
        <p:txBody>
          <a:bodyPr wrap="square" rtlCol="0">
            <a:spAutoFit/>
          </a:bodyPr>
          <a:lstStyle/>
          <a:p>
            <a:r>
              <a:rPr lang="cs-CZ" sz="4400" dirty="0" smtClean="0"/>
              <a:t>PŘÍČNÉ ZVĚTŠENÍ:</a:t>
            </a:r>
            <a:endParaRPr lang="cs-CZ" sz="4400" dirty="0"/>
          </a:p>
        </p:txBody>
      </p:sp>
      <mc:AlternateContent xmlns:mc="http://schemas.openxmlformats.org/markup-compatibility/2006" xmlns:a14="http://schemas.microsoft.com/office/drawing/2010/main">
        <mc:Choice Requires="a14">
          <p:sp>
            <p:nvSpPr>
              <p:cNvPr id="5" name="TextovéPole 4"/>
              <p:cNvSpPr txBox="1"/>
              <p:nvPr/>
            </p:nvSpPr>
            <p:spPr>
              <a:xfrm>
                <a:off x="900056" y="2726080"/>
                <a:ext cx="7056319" cy="1116011"/>
              </a:xfrm>
              <a:prstGeom prst="rect">
                <a:avLst/>
              </a:prstGeom>
              <a:solidFill>
                <a:srgbClr val="FF66FF"/>
              </a:solid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r>
                        <a:rPr lang="cs-CZ" sz="3200" b="0" i="1" smtClean="0">
                          <a:latin typeface="Cambria Math"/>
                        </a:rPr>
                        <m:t> =</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r>
                        <a:rPr lang="cs-CZ" sz="3200" b="0" i="1" smtClean="0">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r>
                        <a:rPr lang="cs-CZ" sz="3200" b="0" i="1" smtClean="0">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r>
                            <a:rPr lang="cs-CZ" sz="3200" b="0" i="1" smtClean="0">
                              <a:latin typeface="Cambria Math"/>
                            </a:rPr>
                            <m:t>𝑓</m:t>
                          </m:r>
                        </m:num>
                        <m:den>
                          <m:r>
                            <a:rPr lang="cs-CZ" sz="3200" b="0" i="1" smtClean="0">
                              <a:latin typeface="Cambria Math"/>
                            </a:rPr>
                            <m:t>𝑓</m:t>
                          </m:r>
                        </m:den>
                      </m:f>
                    </m:oMath>
                  </m:oMathPara>
                </a14:m>
                <a:endParaRPr lang="cs-CZ" sz="3200" i="1" dirty="0"/>
              </a:p>
            </p:txBody>
          </p:sp>
        </mc:Choice>
        <mc:Fallback xmlns="">
          <p:sp>
            <p:nvSpPr>
              <p:cNvPr id="5" name="TextovéPole 4"/>
              <p:cNvSpPr txBox="1">
                <a:spLocks noRot="1" noChangeAspect="1" noMove="1" noResize="1" noEditPoints="1" noAdjustHandles="1" noChangeArrowheads="1" noChangeShapeType="1" noTextEdit="1"/>
              </p:cNvSpPr>
              <p:nvPr/>
            </p:nvSpPr>
            <p:spPr>
              <a:xfrm>
                <a:off x="900056" y="2726080"/>
                <a:ext cx="7056319" cy="1116011"/>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010798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Effect transition="in" filter="fade">
                                      <p:cBhvr>
                                        <p:cTn id="11" dur="500"/>
                                        <p:tgtEl>
                                          <p:spTgt spid="3">
                                            <p:txEl>
                                              <p:pRg st="5" end="5"/>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fade">
                                      <p:cBhvr>
                                        <p:cTn id="16" dur="500"/>
                                        <p:tgtEl>
                                          <p:spTgt spid="3">
                                            <p:txEl>
                                              <p:pRg st="6" end="6"/>
                                            </p:txEl>
                                          </p:spTgt>
                                        </p:tgtEl>
                                      </p:cBhvr>
                                    </p:animEffect>
                                  </p:childTnLst>
                                </p:cTn>
                              </p:par>
                            </p:childTnLst>
                          </p:cTn>
                        </p:par>
                        <p:par>
                          <p:cTn id="17" fill="hold">
                            <p:stCondLst>
                              <p:cond delay="500"/>
                            </p:stCondLst>
                            <p:childTnLst>
                              <p:par>
                                <p:cTn id="18" presetID="10" presetClass="entr" presetSubtype="0" fill="hold" nodeType="afterEffect">
                                  <p:stCondLst>
                                    <p:cond delay="0"/>
                                  </p:stCondLst>
                                  <p:childTnLst>
                                    <p:set>
                                      <p:cBhvr>
                                        <p:cTn id="19" dur="1" fill="hold">
                                          <p:stCondLst>
                                            <p:cond delay="0"/>
                                          </p:stCondLst>
                                        </p:cTn>
                                        <p:tgtEl>
                                          <p:spTgt spid="3">
                                            <p:txEl>
                                              <p:pRg st="7" end="7"/>
                                            </p:txEl>
                                          </p:spTgt>
                                        </p:tgtEl>
                                        <p:attrNameLst>
                                          <p:attrName>style.visibility</p:attrName>
                                        </p:attrNameLst>
                                      </p:cBhvr>
                                      <p:to>
                                        <p:strVal val="visible"/>
                                      </p:to>
                                    </p:set>
                                    <p:animEffect transition="in" filter="fade">
                                      <p:cBhvr>
                                        <p:cTn id="2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5BFF5B"/>
          </a:solidFill>
        </p:spPr>
        <p:txBody>
          <a:bodyPr/>
          <a:lstStyle/>
          <a:p>
            <a:r>
              <a:rPr lang="cs-CZ" b="1" dirty="0" smtClean="0">
                <a:solidFill>
                  <a:srgbClr val="006600"/>
                </a:solidFill>
              </a:rPr>
              <a:t>OPAKOVÁNÍ VZTAHŮ A KONVENCÍ</a:t>
            </a:r>
            <a:endParaRPr lang="cs-CZ" b="1" dirty="0">
              <a:solidFill>
                <a:srgbClr val="006600"/>
              </a:solidFill>
            </a:endParaRPr>
          </a:p>
        </p:txBody>
      </p:sp>
      <p:sp>
        <p:nvSpPr>
          <p:cNvPr id="3" name="Zástupný symbol pro obsah 2"/>
          <p:cNvSpPr>
            <a:spLocks noGrp="1"/>
          </p:cNvSpPr>
          <p:nvPr>
            <p:ph idx="1"/>
          </p:nvPr>
        </p:nvSpPr>
        <p:spPr/>
        <p:txBody>
          <a:bodyPr>
            <a:normAutofit/>
          </a:bodyPr>
          <a:lstStyle/>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r>
              <a:rPr lang="en-US" i="1" dirty="0" smtClean="0"/>
              <a:t>a</a:t>
            </a:r>
            <a:r>
              <a:rPr lang="cs-CZ" i="1" dirty="0" smtClean="0"/>
              <a:t> … </a:t>
            </a:r>
            <a:r>
              <a:rPr lang="cs-CZ" b="1" i="1" dirty="0" smtClean="0"/>
              <a:t>v</a:t>
            </a:r>
            <a:r>
              <a:rPr lang="en-US" b="1" i="1" dirty="0" err="1" smtClean="0"/>
              <a:t>zd</a:t>
            </a:r>
            <a:r>
              <a:rPr lang="cs-CZ" b="1" i="1" dirty="0" smtClean="0"/>
              <a:t>á</a:t>
            </a:r>
            <a:r>
              <a:rPr lang="en-US" b="1" i="1" dirty="0" err="1" smtClean="0"/>
              <a:t>lenost</a:t>
            </a:r>
            <a:r>
              <a:rPr lang="en-US" b="1" i="1" dirty="0" smtClean="0"/>
              <a:t> p</a:t>
            </a:r>
            <a:r>
              <a:rPr lang="cs-CZ" b="1" i="1" dirty="0" smtClean="0"/>
              <a:t>ř</a:t>
            </a:r>
            <a:r>
              <a:rPr lang="en-US" b="1" i="1" dirty="0" err="1" smtClean="0"/>
              <a:t>edm</a:t>
            </a:r>
            <a:r>
              <a:rPr lang="cs-CZ" b="1" i="1" dirty="0" smtClean="0"/>
              <a:t>ě</a:t>
            </a:r>
            <a:r>
              <a:rPr lang="en-US" b="1" i="1" dirty="0" err="1" smtClean="0"/>
              <a:t>tu</a:t>
            </a:r>
            <a:r>
              <a:rPr lang="cs-CZ" i="1" dirty="0" smtClean="0"/>
              <a:t>, a</a:t>
            </a:r>
            <a:r>
              <a:rPr lang="en-US" i="1" dirty="0" smtClean="0"/>
              <a:t> </a:t>
            </a:r>
            <a:r>
              <a:rPr lang="en-US" b="1" i="1" dirty="0" smtClean="0">
                <a:solidFill>
                  <a:srgbClr val="FF0000"/>
                </a:solidFill>
              </a:rPr>
              <a:t>&gt;</a:t>
            </a:r>
            <a:r>
              <a:rPr lang="en-US" i="1" dirty="0" smtClean="0"/>
              <a:t> 0 </a:t>
            </a:r>
            <a:r>
              <a:rPr lang="en-US" b="1" i="1" dirty="0" smtClean="0">
                <a:solidFill>
                  <a:srgbClr val="FF0000"/>
                </a:solidFill>
              </a:rPr>
              <a:t>p</a:t>
            </a:r>
            <a:r>
              <a:rPr lang="cs-CZ" b="1" i="1" dirty="0" err="1" smtClean="0">
                <a:solidFill>
                  <a:srgbClr val="FF0000"/>
                </a:solidFill>
              </a:rPr>
              <a:t>řed</a:t>
            </a:r>
            <a:r>
              <a:rPr lang="cs-CZ" b="1" i="1" dirty="0" smtClean="0">
                <a:solidFill>
                  <a:srgbClr val="FF0000"/>
                </a:solidFill>
              </a:rPr>
              <a:t> </a:t>
            </a:r>
            <a:r>
              <a:rPr lang="cs-CZ" i="1" dirty="0" smtClean="0"/>
              <a:t>zrcadlem</a:t>
            </a:r>
          </a:p>
          <a:p>
            <a:pPr marL="0" indent="0">
              <a:buNone/>
            </a:pPr>
            <a:endParaRPr lang="cs-CZ" i="1" dirty="0" smtClean="0"/>
          </a:p>
          <a:p>
            <a:pPr marL="0" indent="0">
              <a:buNone/>
            </a:pPr>
            <a:endParaRPr lang="cs-CZ" dirty="0" smtClean="0"/>
          </a:p>
          <a:p>
            <a:pPr marL="0" indent="0">
              <a:buNone/>
            </a:pPr>
            <a:endParaRPr lang="cs-CZ" i="1" dirty="0" smtClean="0"/>
          </a:p>
          <a:p>
            <a:pPr marL="0" indent="0">
              <a:buNone/>
            </a:pPr>
            <a:endParaRPr lang="cs-CZ" dirty="0" smtClean="0"/>
          </a:p>
          <a:p>
            <a:pPr marL="0" indent="0">
              <a:buNone/>
            </a:pPr>
            <a:endParaRPr lang="cs-CZ" i="1" dirty="0" smtClean="0"/>
          </a:p>
          <a:p>
            <a:pPr marL="0" indent="0">
              <a:buNone/>
            </a:pPr>
            <a:endParaRPr lang="cs-CZ" dirty="0"/>
          </a:p>
        </p:txBody>
      </p:sp>
      <p:sp>
        <p:nvSpPr>
          <p:cNvPr id="6" name="TextovéPole 5"/>
          <p:cNvSpPr txBox="1"/>
          <p:nvPr/>
        </p:nvSpPr>
        <p:spPr>
          <a:xfrm>
            <a:off x="899591" y="1628800"/>
            <a:ext cx="6769217" cy="769441"/>
          </a:xfrm>
          <a:prstGeom prst="rect">
            <a:avLst/>
          </a:prstGeom>
          <a:solidFill>
            <a:srgbClr val="FF66FF"/>
          </a:solidFill>
        </p:spPr>
        <p:txBody>
          <a:bodyPr wrap="square" rtlCol="0">
            <a:spAutoFit/>
          </a:bodyPr>
          <a:lstStyle/>
          <a:p>
            <a:r>
              <a:rPr lang="cs-CZ" sz="4400" dirty="0" smtClean="0"/>
              <a:t>PŘÍČNÉ ZVĚTŠENÍ:</a:t>
            </a:r>
            <a:endParaRPr lang="cs-CZ" sz="4400" dirty="0"/>
          </a:p>
        </p:txBody>
      </p:sp>
      <mc:AlternateContent xmlns:mc="http://schemas.openxmlformats.org/markup-compatibility/2006" xmlns:a14="http://schemas.microsoft.com/office/drawing/2010/main">
        <mc:Choice Requires="a14">
          <p:sp>
            <p:nvSpPr>
              <p:cNvPr id="5" name="TextovéPole 4"/>
              <p:cNvSpPr txBox="1"/>
              <p:nvPr/>
            </p:nvSpPr>
            <p:spPr>
              <a:xfrm>
                <a:off x="900056" y="2726080"/>
                <a:ext cx="7056319" cy="1116011"/>
              </a:xfrm>
              <a:prstGeom prst="rect">
                <a:avLst/>
              </a:prstGeom>
              <a:solidFill>
                <a:srgbClr val="FF66FF"/>
              </a:solid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r>
                        <a:rPr lang="cs-CZ" sz="3200" b="0" i="1" smtClean="0">
                          <a:latin typeface="Cambria Math"/>
                        </a:rPr>
                        <m:t> =</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r>
                        <a:rPr lang="cs-CZ" sz="3200" b="0" i="1" smtClean="0">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r>
                        <a:rPr lang="cs-CZ" sz="3200" b="0" i="1" smtClean="0">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r>
                            <a:rPr lang="cs-CZ" sz="3200" b="0" i="1" smtClean="0">
                              <a:latin typeface="Cambria Math"/>
                            </a:rPr>
                            <m:t>𝑓</m:t>
                          </m:r>
                        </m:num>
                        <m:den>
                          <m:r>
                            <a:rPr lang="cs-CZ" sz="3200" b="0" i="1" smtClean="0">
                              <a:latin typeface="Cambria Math"/>
                            </a:rPr>
                            <m:t>𝑓</m:t>
                          </m:r>
                        </m:den>
                      </m:f>
                    </m:oMath>
                  </m:oMathPara>
                </a14:m>
                <a:endParaRPr lang="cs-CZ" sz="3200" i="1" dirty="0"/>
              </a:p>
            </p:txBody>
          </p:sp>
        </mc:Choice>
        <mc:Fallback xmlns="">
          <p:sp>
            <p:nvSpPr>
              <p:cNvPr id="5" name="TextovéPole 4"/>
              <p:cNvSpPr txBox="1">
                <a:spLocks noRot="1" noChangeAspect="1" noMove="1" noResize="1" noEditPoints="1" noAdjustHandles="1" noChangeArrowheads="1" noChangeShapeType="1" noTextEdit="1"/>
              </p:cNvSpPr>
              <p:nvPr/>
            </p:nvSpPr>
            <p:spPr>
              <a:xfrm>
                <a:off x="900056" y="2726080"/>
                <a:ext cx="7056319" cy="1116011"/>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1209785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5BFF5B"/>
          </a:solidFill>
        </p:spPr>
        <p:txBody>
          <a:bodyPr/>
          <a:lstStyle/>
          <a:p>
            <a:r>
              <a:rPr lang="cs-CZ" b="1" dirty="0" smtClean="0">
                <a:solidFill>
                  <a:srgbClr val="006600"/>
                </a:solidFill>
              </a:rPr>
              <a:t>OPAKOVÁNÍ VZTAHŮ A KONVENCÍ</a:t>
            </a:r>
            <a:endParaRPr lang="cs-CZ" b="1" dirty="0">
              <a:solidFill>
                <a:srgbClr val="006600"/>
              </a:solidFill>
            </a:endParaRPr>
          </a:p>
        </p:txBody>
      </p:sp>
      <p:sp>
        <p:nvSpPr>
          <p:cNvPr id="3" name="Zástupný symbol pro obsah 2"/>
          <p:cNvSpPr>
            <a:spLocks noGrp="1"/>
          </p:cNvSpPr>
          <p:nvPr>
            <p:ph idx="1"/>
          </p:nvPr>
        </p:nvSpPr>
        <p:spPr/>
        <p:txBody>
          <a:bodyPr>
            <a:normAutofit/>
          </a:bodyPr>
          <a:lstStyle/>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r>
              <a:rPr lang="en-US" i="1" dirty="0" smtClean="0"/>
              <a:t>a</a:t>
            </a:r>
            <a:r>
              <a:rPr lang="cs-CZ" i="1" dirty="0" smtClean="0"/>
              <a:t> … </a:t>
            </a:r>
            <a:r>
              <a:rPr lang="cs-CZ" b="1" i="1" dirty="0" smtClean="0"/>
              <a:t>v</a:t>
            </a:r>
            <a:r>
              <a:rPr lang="en-US" b="1" i="1" dirty="0" err="1" smtClean="0"/>
              <a:t>zd</a:t>
            </a:r>
            <a:r>
              <a:rPr lang="cs-CZ" b="1" i="1" dirty="0" smtClean="0"/>
              <a:t>á</a:t>
            </a:r>
            <a:r>
              <a:rPr lang="en-US" b="1" i="1" dirty="0" err="1" smtClean="0"/>
              <a:t>lenost</a:t>
            </a:r>
            <a:r>
              <a:rPr lang="en-US" b="1" i="1" dirty="0" smtClean="0"/>
              <a:t> p</a:t>
            </a:r>
            <a:r>
              <a:rPr lang="cs-CZ" b="1" i="1" dirty="0" smtClean="0"/>
              <a:t>ř</a:t>
            </a:r>
            <a:r>
              <a:rPr lang="en-US" b="1" i="1" dirty="0" err="1" smtClean="0"/>
              <a:t>edm</a:t>
            </a:r>
            <a:r>
              <a:rPr lang="cs-CZ" b="1" i="1" dirty="0" smtClean="0"/>
              <a:t>ě</a:t>
            </a:r>
            <a:r>
              <a:rPr lang="en-US" b="1" i="1" dirty="0" err="1" smtClean="0"/>
              <a:t>tu</a:t>
            </a:r>
            <a:r>
              <a:rPr lang="cs-CZ" i="1" dirty="0" smtClean="0"/>
              <a:t>, a</a:t>
            </a:r>
            <a:r>
              <a:rPr lang="en-US" i="1" dirty="0" smtClean="0"/>
              <a:t> </a:t>
            </a:r>
            <a:r>
              <a:rPr lang="en-US" b="1" i="1" dirty="0" smtClean="0">
                <a:solidFill>
                  <a:srgbClr val="FF0000"/>
                </a:solidFill>
              </a:rPr>
              <a:t>&gt;</a:t>
            </a:r>
            <a:r>
              <a:rPr lang="en-US" i="1" dirty="0" smtClean="0"/>
              <a:t> 0 </a:t>
            </a:r>
            <a:r>
              <a:rPr lang="en-US" b="1" i="1" dirty="0" smtClean="0">
                <a:solidFill>
                  <a:srgbClr val="FF0000"/>
                </a:solidFill>
              </a:rPr>
              <a:t>p</a:t>
            </a:r>
            <a:r>
              <a:rPr lang="cs-CZ" b="1" i="1" dirty="0" err="1" smtClean="0">
                <a:solidFill>
                  <a:srgbClr val="FF0000"/>
                </a:solidFill>
              </a:rPr>
              <a:t>řed</a:t>
            </a:r>
            <a:r>
              <a:rPr lang="cs-CZ" b="1" i="1" dirty="0" smtClean="0">
                <a:solidFill>
                  <a:srgbClr val="FF0000"/>
                </a:solidFill>
              </a:rPr>
              <a:t> </a:t>
            </a:r>
            <a:r>
              <a:rPr lang="cs-CZ" i="1" dirty="0" smtClean="0"/>
              <a:t>zrcadlem</a:t>
            </a:r>
          </a:p>
          <a:p>
            <a:pPr marL="0" indent="0">
              <a:buNone/>
            </a:pPr>
            <a:r>
              <a:rPr lang="cs-CZ" i="1" dirty="0"/>
              <a:t>a</a:t>
            </a:r>
            <a:r>
              <a:rPr lang="cs-CZ" b="1" i="1" dirty="0" smtClean="0"/>
              <a:t>´</a:t>
            </a:r>
            <a:r>
              <a:rPr lang="cs-CZ" i="1" dirty="0" smtClean="0"/>
              <a:t> … </a:t>
            </a:r>
            <a:r>
              <a:rPr lang="cs-CZ" b="1" i="1" dirty="0" smtClean="0"/>
              <a:t>v</a:t>
            </a:r>
            <a:r>
              <a:rPr lang="en-US" b="1" i="1" dirty="0" err="1" smtClean="0"/>
              <a:t>zd</a:t>
            </a:r>
            <a:r>
              <a:rPr lang="cs-CZ" b="1" i="1" dirty="0" smtClean="0"/>
              <a:t>á</a:t>
            </a:r>
            <a:r>
              <a:rPr lang="en-US" b="1" i="1" dirty="0" err="1" smtClean="0"/>
              <a:t>lenost</a:t>
            </a:r>
            <a:r>
              <a:rPr lang="en-US" b="1" i="1" dirty="0" smtClean="0"/>
              <a:t> </a:t>
            </a:r>
            <a:r>
              <a:rPr lang="cs-CZ" b="1" i="1" dirty="0" smtClean="0"/>
              <a:t>obrazu</a:t>
            </a:r>
            <a:r>
              <a:rPr lang="cs-CZ" i="1" dirty="0" smtClean="0"/>
              <a:t>, a´</a:t>
            </a:r>
            <a:r>
              <a:rPr lang="en-US" i="1" dirty="0" smtClean="0"/>
              <a:t> </a:t>
            </a:r>
            <a:r>
              <a:rPr lang="en-US" b="1" i="1" dirty="0" smtClean="0">
                <a:solidFill>
                  <a:srgbClr val="FF0000"/>
                </a:solidFill>
              </a:rPr>
              <a:t>&gt;</a:t>
            </a:r>
            <a:r>
              <a:rPr lang="en-US" i="1" dirty="0" smtClean="0"/>
              <a:t> 0 </a:t>
            </a:r>
            <a:r>
              <a:rPr lang="en-US" b="1" i="1" dirty="0" smtClean="0">
                <a:solidFill>
                  <a:srgbClr val="FF0000"/>
                </a:solidFill>
              </a:rPr>
              <a:t>p</a:t>
            </a:r>
            <a:r>
              <a:rPr lang="cs-CZ" b="1" i="1" dirty="0" err="1" smtClean="0">
                <a:solidFill>
                  <a:srgbClr val="FF0000"/>
                </a:solidFill>
              </a:rPr>
              <a:t>řed</a:t>
            </a:r>
            <a:r>
              <a:rPr lang="cs-CZ" b="1" i="1" dirty="0" smtClean="0">
                <a:solidFill>
                  <a:srgbClr val="FF0000"/>
                </a:solidFill>
              </a:rPr>
              <a:t> </a:t>
            </a:r>
            <a:r>
              <a:rPr lang="cs-CZ" i="1" dirty="0" smtClean="0"/>
              <a:t>zrcadlem</a:t>
            </a:r>
          </a:p>
          <a:p>
            <a:pPr marL="0" indent="0">
              <a:buNone/>
            </a:pPr>
            <a:r>
              <a:rPr lang="cs-CZ" i="1" dirty="0" smtClean="0"/>
              <a:t> 	</a:t>
            </a:r>
            <a:r>
              <a:rPr lang="en-US" i="1" dirty="0" smtClean="0"/>
              <a:t>			    </a:t>
            </a:r>
            <a:r>
              <a:rPr lang="cs-CZ" i="1" dirty="0" smtClean="0"/>
              <a:t>a´</a:t>
            </a:r>
            <a:r>
              <a:rPr lang="en-US" i="1" dirty="0" smtClean="0"/>
              <a:t> </a:t>
            </a:r>
            <a:r>
              <a:rPr lang="en-US" b="1" i="1" dirty="0" smtClean="0">
                <a:solidFill>
                  <a:srgbClr val="0070C0"/>
                </a:solidFill>
              </a:rPr>
              <a:t>&lt;</a:t>
            </a:r>
            <a:r>
              <a:rPr lang="en-US" i="1" dirty="0" smtClean="0"/>
              <a:t> 0 </a:t>
            </a:r>
            <a:r>
              <a:rPr lang="cs-CZ" b="1" i="1" dirty="0" smtClean="0">
                <a:solidFill>
                  <a:srgbClr val="0070C0"/>
                </a:solidFill>
              </a:rPr>
              <a:t>za</a:t>
            </a:r>
            <a:r>
              <a:rPr lang="cs-CZ" i="1" dirty="0" smtClean="0"/>
              <a:t> zrcadlem</a:t>
            </a:r>
          </a:p>
          <a:p>
            <a:pPr marL="0" indent="0">
              <a:buNone/>
            </a:pPr>
            <a:endParaRPr lang="cs-CZ" i="1" dirty="0" smtClean="0"/>
          </a:p>
          <a:p>
            <a:pPr marL="0" indent="0">
              <a:buNone/>
            </a:pPr>
            <a:endParaRPr lang="cs-CZ" dirty="0" smtClean="0"/>
          </a:p>
          <a:p>
            <a:pPr marL="0" indent="0">
              <a:buNone/>
            </a:pPr>
            <a:endParaRPr lang="cs-CZ" i="1" dirty="0" smtClean="0"/>
          </a:p>
          <a:p>
            <a:pPr marL="0" indent="0">
              <a:buNone/>
            </a:pPr>
            <a:endParaRPr lang="cs-CZ" dirty="0" smtClean="0"/>
          </a:p>
          <a:p>
            <a:pPr marL="0" indent="0">
              <a:buNone/>
            </a:pPr>
            <a:endParaRPr lang="cs-CZ" i="1" dirty="0" smtClean="0"/>
          </a:p>
          <a:p>
            <a:pPr marL="0" indent="0">
              <a:buNone/>
            </a:pPr>
            <a:endParaRPr lang="cs-CZ" dirty="0"/>
          </a:p>
        </p:txBody>
      </p:sp>
      <p:sp>
        <p:nvSpPr>
          <p:cNvPr id="6" name="TextovéPole 5"/>
          <p:cNvSpPr txBox="1"/>
          <p:nvPr/>
        </p:nvSpPr>
        <p:spPr>
          <a:xfrm>
            <a:off x="899591" y="1628800"/>
            <a:ext cx="6769217" cy="769441"/>
          </a:xfrm>
          <a:prstGeom prst="rect">
            <a:avLst/>
          </a:prstGeom>
          <a:solidFill>
            <a:srgbClr val="FF66FF"/>
          </a:solidFill>
        </p:spPr>
        <p:txBody>
          <a:bodyPr wrap="square" rtlCol="0">
            <a:spAutoFit/>
          </a:bodyPr>
          <a:lstStyle/>
          <a:p>
            <a:r>
              <a:rPr lang="cs-CZ" sz="4400" dirty="0" smtClean="0"/>
              <a:t>PŘÍČNÉ ZVĚTŠENÍ:</a:t>
            </a:r>
            <a:endParaRPr lang="cs-CZ" sz="4400" dirty="0"/>
          </a:p>
        </p:txBody>
      </p:sp>
      <mc:AlternateContent xmlns:mc="http://schemas.openxmlformats.org/markup-compatibility/2006" xmlns:a14="http://schemas.microsoft.com/office/drawing/2010/main">
        <mc:Choice Requires="a14">
          <p:sp>
            <p:nvSpPr>
              <p:cNvPr id="5" name="TextovéPole 4"/>
              <p:cNvSpPr txBox="1"/>
              <p:nvPr/>
            </p:nvSpPr>
            <p:spPr>
              <a:xfrm>
                <a:off x="900056" y="2726080"/>
                <a:ext cx="7056319" cy="1116011"/>
              </a:xfrm>
              <a:prstGeom prst="rect">
                <a:avLst/>
              </a:prstGeom>
              <a:solidFill>
                <a:srgbClr val="FF66FF"/>
              </a:solid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r>
                        <a:rPr lang="cs-CZ" sz="3200" b="0" i="1" smtClean="0">
                          <a:latin typeface="Cambria Math"/>
                        </a:rPr>
                        <m:t> =</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r>
                        <a:rPr lang="cs-CZ" sz="3200" b="0" i="1" smtClean="0">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r>
                        <a:rPr lang="cs-CZ" sz="3200" b="0" i="1" smtClean="0">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r>
                            <a:rPr lang="cs-CZ" sz="3200" b="0" i="1" smtClean="0">
                              <a:latin typeface="Cambria Math"/>
                            </a:rPr>
                            <m:t>𝑓</m:t>
                          </m:r>
                        </m:num>
                        <m:den>
                          <m:r>
                            <a:rPr lang="cs-CZ" sz="3200" b="0" i="1" smtClean="0">
                              <a:latin typeface="Cambria Math"/>
                            </a:rPr>
                            <m:t>𝑓</m:t>
                          </m:r>
                        </m:den>
                      </m:f>
                    </m:oMath>
                  </m:oMathPara>
                </a14:m>
                <a:endParaRPr lang="cs-CZ" sz="3200" i="1" dirty="0"/>
              </a:p>
            </p:txBody>
          </p:sp>
        </mc:Choice>
        <mc:Fallback xmlns="">
          <p:sp>
            <p:nvSpPr>
              <p:cNvPr id="5" name="TextovéPole 4"/>
              <p:cNvSpPr txBox="1">
                <a:spLocks noRot="1" noChangeAspect="1" noMove="1" noResize="1" noEditPoints="1" noAdjustHandles="1" noChangeArrowheads="1" noChangeShapeType="1" noTextEdit="1"/>
              </p:cNvSpPr>
              <p:nvPr/>
            </p:nvSpPr>
            <p:spPr>
              <a:xfrm>
                <a:off x="900056" y="2726080"/>
                <a:ext cx="7056319" cy="1116011"/>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1539134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Effect transition="in" filter="fade">
                                      <p:cBhvr>
                                        <p:cTn id="1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5BFF5B"/>
          </a:solidFill>
        </p:spPr>
        <p:txBody>
          <a:bodyPr/>
          <a:lstStyle/>
          <a:p>
            <a:r>
              <a:rPr lang="cs-CZ" b="1" dirty="0" smtClean="0">
                <a:solidFill>
                  <a:srgbClr val="006600"/>
                </a:solidFill>
              </a:rPr>
              <a:t>OPAKOVÁNÍ VZTAHŮ A KONVENCÍ</a:t>
            </a:r>
            <a:endParaRPr lang="cs-CZ" b="1" dirty="0">
              <a:solidFill>
                <a:srgbClr val="006600"/>
              </a:solidFill>
            </a:endParaRPr>
          </a:p>
        </p:txBody>
      </p:sp>
      <p:sp>
        <p:nvSpPr>
          <p:cNvPr id="3" name="Zástupný symbol pro obsah 2"/>
          <p:cNvSpPr>
            <a:spLocks noGrp="1"/>
          </p:cNvSpPr>
          <p:nvPr>
            <p:ph idx="1"/>
          </p:nvPr>
        </p:nvSpPr>
        <p:spPr/>
        <p:txBody>
          <a:bodyPr>
            <a:normAutofit/>
          </a:bodyPr>
          <a:lstStyle/>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r>
              <a:rPr lang="cs-CZ" i="1" dirty="0" smtClean="0"/>
              <a:t>f	</a:t>
            </a:r>
            <a:r>
              <a:rPr lang="cs-CZ" b="1" i="1" dirty="0" smtClean="0"/>
              <a:t>ohnisková vzdálenost </a:t>
            </a:r>
            <a:r>
              <a:rPr lang="cs-CZ" i="1" dirty="0" smtClean="0"/>
              <a:t>zrcadla</a:t>
            </a:r>
          </a:p>
          <a:p>
            <a:pPr marL="0" indent="0">
              <a:buNone/>
            </a:pPr>
            <a:r>
              <a:rPr lang="en-US" i="1" dirty="0" smtClean="0"/>
              <a:t>f  </a:t>
            </a:r>
            <a:r>
              <a:rPr lang="en-US" b="1" i="1" dirty="0" smtClean="0">
                <a:solidFill>
                  <a:srgbClr val="FF0000"/>
                </a:solidFill>
              </a:rPr>
              <a:t>&gt;</a:t>
            </a:r>
            <a:r>
              <a:rPr lang="en-US" i="1" dirty="0" smtClean="0"/>
              <a:t>  0  </a:t>
            </a:r>
            <a:r>
              <a:rPr lang="en-US" b="1" i="1" dirty="0" err="1" smtClean="0">
                <a:solidFill>
                  <a:srgbClr val="FF0000"/>
                </a:solidFill>
              </a:rPr>
              <a:t>dut</a:t>
            </a:r>
            <a:r>
              <a:rPr lang="cs-CZ" b="1" i="1" dirty="0" smtClean="0">
                <a:solidFill>
                  <a:srgbClr val="FF0000"/>
                </a:solidFill>
              </a:rPr>
              <a:t>á</a:t>
            </a:r>
            <a:r>
              <a:rPr lang="cs-CZ" i="1" dirty="0" smtClean="0"/>
              <a:t> zrcadla</a:t>
            </a:r>
          </a:p>
          <a:p>
            <a:pPr marL="0" indent="0">
              <a:buNone/>
            </a:pPr>
            <a:r>
              <a:rPr lang="en-US" i="1" dirty="0" smtClean="0"/>
              <a:t>f  </a:t>
            </a:r>
            <a:r>
              <a:rPr lang="en-US" b="1" i="1" dirty="0" smtClean="0">
                <a:solidFill>
                  <a:srgbClr val="0070C0"/>
                </a:solidFill>
              </a:rPr>
              <a:t>&gt;</a:t>
            </a:r>
            <a:r>
              <a:rPr lang="en-US" i="1" dirty="0" smtClean="0"/>
              <a:t>  0  </a:t>
            </a:r>
            <a:r>
              <a:rPr lang="cs-CZ" b="1" i="1" dirty="0" smtClean="0">
                <a:solidFill>
                  <a:srgbClr val="0070C0"/>
                </a:solidFill>
              </a:rPr>
              <a:t>vypuklá</a:t>
            </a:r>
            <a:r>
              <a:rPr lang="cs-CZ" i="1" dirty="0" smtClean="0"/>
              <a:t> zrcadla</a:t>
            </a:r>
          </a:p>
          <a:p>
            <a:pPr marL="0" indent="0">
              <a:buNone/>
            </a:pPr>
            <a:endParaRPr lang="cs-CZ" i="1" dirty="0" smtClean="0"/>
          </a:p>
          <a:p>
            <a:pPr marL="0" indent="0">
              <a:buNone/>
            </a:pPr>
            <a:endParaRPr lang="cs-CZ" dirty="0" smtClean="0"/>
          </a:p>
          <a:p>
            <a:pPr marL="0" indent="0">
              <a:buNone/>
            </a:pPr>
            <a:endParaRPr lang="cs-CZ" i="1" dirty="0" smtClean="0"/>
          </a:p>
          <a:p>
            <a:pPr marL="0" indent="0">
              <a:buNone/>
            </a:pPr>
            <a:endParaRPr lang="cs-CZ" dirty="0" smtClean="0"/>
          </a:p>
          <a:p>
            <a:pPr marL="0" indent="0">
              <a:buNone/>
            </a:pPr>
            <a:endParaRPr lang="cs-CZ" i="1" dirty="0" smtClean="0"/>
          </a:p>
          <a:p>
            <a:pPr marL="0" indent="0">
              <a:buNone/>
            </a:pPr>
            <a:endParaRPr lang="cs-CZ" dirty="0"/>
          </a:p>
        </p:txBody>
      </p:sp>
      <p:sp>
        <p:nvSpPr>
          <p:cNvPr id="6" name="TextovéPole 5"/>
          <p:cNvSpPr txBox="1"/>
          <p:nvPr/>
        </p:nvSpPr>
        <p:spPr>
          <a:xfrm>
            <a:off x="899591" y="1628800"/>
            <a:ext cx="6769217" cy="769441"/>
          </a:xfrm>
          <a:prstGeom prst="rect">
            <a:avLst/>
          </a:prstGeom>
          <a:solidFill>
            <a:srgbClr val="FF66FF"/>
          </a:solidFill>
        </p:spPr>
        <p:txBody>
          <a:bodyPr wrap="square" rtlCol="0">
            <a:spAutoFit/>
          </a:bodyPr>
          <a:lstStyle/>
          <a:p>
            <a:r>
              <a:rPr lang="cs-CZ" sz="4400" dirty="0" smtClean="0"/>
              <a:t>PŘÍČNÉ ZVĚTŠENÍ:</a:t>
            </a:r>
            <a:endParaRPr lang="cs-CZ" sz="4400" dirty="0"/>
          </a:p>
        </p:txBody>
      </p:sp>
      <mc:AlternateContent xmlns:mc="http://schemas.openxmlformats.org/markup-compatibility/2006" xmlns:a14="http://schemas.microsoft.com/office/drawing/2010/main">
        <mc:Choice Requires="a14">
          <p:sp>
            <p:nvSpPr>
              <p:cNvPr id="5" name="TextovéPole 4"/>
              <p:cNvSpPr txBox="1"/>
              <p:nvPr/>
            </p:nvSpPr>
            <p:spPr>
              <a:xfrm>
                <a:off x="900056" y="2726080"/>
                <a:ext cx="7056319" cy="1116011"/>
              </a:xfrm>
              <a:prstGeom prst="rect">
                <a:avLst/>
              </a:prstGeom>
              <a:solidFill>
                <a:srgbClr val="FF66FF"/>
              </a:solid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r>
                        <a:rPr lang="cs-CZ" sz="3200" b="0" i="1" smtClean="0">
                          <a:latin typeface="Cambria Math"/>
                        </a:rPr>
                        <m:t> =</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r>
                        <a:rPr lang="cs-CZ" sz="3200" b="0" i="1" smtClean="0">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r>
                        <a:rPr lang="cs-CZ" sz="3200" b="0" i="1" smtClean="0">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r>
                            <a:rPr lang="cs-CZ" sz="3200" b="0" i="1" smtClean="0">
                              <a:latin typeface="Cambria Math"/>
                            </a:rPr>
                            <m:t>𝑓</m:t>
                          </m:r>
                        </m:num>
                        <m:den>
                          <m:r>
                            <a:rPr lang="cs-CZ" sz="3200" b="0" i="1" smtClean="0">
                              <a:latin typeface="Cambria Math"/>
                            </a:rPr>
                            <m:t>𝑓</m:t>
                          </m:r>
                        </m:den>
                      </m:f>
                    </m:oMath>
                  </m:oMathPara>
                </a14:m>
                <a:endParaRPr lang="cs-CZ" sz="3200" i="1" dirty="0"/>
              </a:p>
            </p:txBody>
          </p:sp>
        </mc:Choice>
        <mc:Fallback xmlns="">
          <p:sp>
            <p:nvSpPr>
              <p:cNvPr id="5" name="TextovéPole 4"/>
              <p:cNvSpPr txBox="1">
                <a:spLocks noRot="1" noChangeAspect="1" noMove="1" noResize="1" noEditPoints="1" noAdjustHandles="1" noChangeArrowheads="1" noChangeShapeType="1" noTextEdit="1"/>
              </p:cNvSpPr>
              <p:nvPr/>
            </p:nvSpPr>
            <p:spPr>
              <a:xfrm>
                <a:off x="900056" y="2726080"/>
                <a:ext cx="7056319" cy="1116011"/>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1438655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Effect transition="in" filter="fade">
                                      <p:cBhvr>
                                        <p:cTn id="11" dur="500"/>
                                        <p:tgtEl>
                                          <p:spTgt spid="3">
                                            <p:txEl>
                                              <p:pRg st="5" end="5"/>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Effect transition="in" filter="fade">
                                      <p:cBhvr>
                                        <p:cTn id="1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lstStyle/>
          <a:p>
            <a:pPr marL="0" indent="0">
              <a:buNone/>
            </a:pPr>
            <a:r>
              <a:rPr lang="cs-CZ" dirty="0" smtClean="0"/>
              <a:t>Předmět o velikosti 2 cm se nachází ve vzdálenosti	a) 20 cm</a:t>
            </a:r>
            <a:endParaRPr lang="cs-CZ" dirty="0"/>
          </a:p>
          <a:p>
            <a:pPr marL="0" indent="0">
              <a:buNone/>
            </a:pPr>
            <a:r>
              <a:rPr lang="cs-CZ" dirty="0" smtClean="0"/>
              <a:t>			b) 5 cm</a:t>
            </a:r>
          </a:p>
          <a:p>
            <a:pPr marL="0" indent="0">
              <a:buNone/>
            </a:pPr>
            <a:r>
              <a:rPr lang="cs-CZ" dirty="0"/>
              <a:t>	</a:t>
            </a:r>
            <a:r>
              <a:rPr lang="cs-CZ" dirty="0" smtClean="0"/>
              <a:t>		c) 3 cm</a:t>
            </a:r>
          </a:p>
          <a:p>
            <a:pPr marL="0" indent="0">
              <a:buNone/>
            </a:pPr>
            <a:r>
              <a:rPr lang="cs-CZ" dirty="0" smtClean="0"/>
              <a:t>před dutým zrcadlem o poloměru křivosti 8 cm.</a:t>
            </a:r>
          </a:p>
          <a:p>
            <a:pPr marL="0" indent="0">
              <a:buNone/>
            </a:pPr>
            <a:r>
              <a:rPr lang="cs-CZ" dirty="0" smtClean="0"/>
              <a:t>Výpočtem urči ve všech variantách velikost obrazu, jeho pozici a typ obrazu.</a:t>
            </a:r>
            <a:endParaRPr lang="cs-CZ" dirty="0"/>
          </a:p>
        </p:txBody>
      </p:sp>
    </p:spTree>
    <p:extLst>
      <p:ext uri="{BB962C8B-B14F-4D97-AF65-F5344CB8AC3E}">
        <p14:creationId xmlns:p14="http://schemas.microsoft.com/office/powerpoint/2010/main" val="13024834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r>
              <a:rPr lang="en-US" b="1" dirty="0" smtClean="0">
                <a:solidFill>
                  <a:srgbClr val="FF0000"/>
                </a:solidFill>
              </a:rPr>
              <a:t>+ </a:t>
            </a:r>
            <a:r>
              <a:rPr lang="cs-CZ" dirty="0" smtClean="0"/>
              <a:t>5 cm, </a:t>
            </a:r>
            <a:r>
              <a:rPr lang="en-US" b="1" dirty="0" smtClean="0">
                <a:solidFill>
                  <a:srgbClr val="FF0000"/>
                </a:solidFill>
              </a:rPr>
              <a:t>+ </a:t>
            </a:r>
            <a:r>
              <a:rPr lang="cs-CZ" dirty="0" smtClean="0"/>
              <a:t>3 cm)</a:t>
            </a:r>
          </a:p>
          <a:p>
            <a:pPr marL="0" indent="0">
              <a:buNone/>
            </a:pPr>
            <a:r>
              <a:rPr lang="cs-CZ" dirty="0"/>
              <a:t>r</a:t>
            </a:r>
            <a:r>
              <a:rPr lang="cs-CZ" dirty="0" smtClean="0"/>
              <a:t> = </a:t>
            </a:r>
            <a:r>
              <a:rPr lang="en-US" b="1" dirty="0" smtClean="0">
                <a:solidFill>
                  <a:srgbClr val="FF0000"/>
                </a:solidFill>
              </a:rPr>
              <a:t>+</a:t>
            </a:r>
            <a:r>
              <a:rPr lang="cs-CZ" dirty="0" smtClean="0">
                <a:solidFill>
                  <a:srgbClr val="FF0000"/>
                </a:solidFill>
              </a:rPr>
              <a:t> </a:t>
            </a:r>
            <a:r>
              <a:rPr lang="cs-CZ" dirty="0" smtClean="0"/>
              <a:t>8 cm</a:t>
            </a:r>
            <a:r>
              <a:rPr lang="en-US" dirty="0" smtClean="0"/>
              <a:t>, </a:t>
            </a:r>
            <a:r>
              <a:rPr lang="en-US" dirty="0" err="1" smtClean="0"/>
              <a:t>tzn</a:t>
            </a:r>
            <a:r>
              <a:rPr lang="en-US" dirty="0" smtClean="0"/>
              <a:t>. </a:t>
            </a:r>
            <a:r>
              <a:rPr lang="cs-CZ" i="1" dirty="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p:spTree>
    <p:extLst>
      <p:ext uri="{BB962C8B-B14F-4D97-AF65-F5344CB8AC3E}">
        <p14:creationId xmlns:p14="http://schemas.microsoft.com/office/powerpoint/2010/main" val="8416278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p:cxnSp>
        <p:nvCxnSpPr>
          <p:cNvPr id="11" name="Přímá spojnice se šipkou 10"/>
          <p:cNvCxnSpPr/>
          <p:nvPr/>
        </p:nvCxnSpPr>
        <p:spPr>
          <a:xfrm flipH="1">
            <a:off x="2555776" y="1124744"/>
            <a:ext cx="3096344" cy="989476"/>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45817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4" name="Obdélník 3"/>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4" name="Obdélník 3"/>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59936153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4" name="Obdélník 3"/>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4" name="Obdélník 3"/>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6158137" y="2738790"/>
                <a:ext cx="2668808" cy="101572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4</m:t>
                          </m:r>
                        </m:num>
                        <m:den>
                          <m:r>
                            <a:rPr lang="cs-CZ" sz="3200" b="0" i="1" smtClean="0">
                              <a:latin typeface="Cambria Math"/>
                            </a:rPr>
                            <m:t>20−4</m:t>
                          </m:r>
                        </m:den>
                      </m:f>
                    </m:oMath>
                  </m:oMathPara>
                </a14:m>
                <a:endParaRPr lang="cs-CZ" sz="3200" dirty="0"/>
              </a:p>
            </p:txBody>
          </p:sp>
        </mc:Choice>
        <mc:Fallback xmlns="">
          <p:sp>
            <p:nvSpPr>
              <p:cNvPr id="6" name="Obdélník 5"/>
              <p:cNvSpPr>
                <a:spLocks noRot="1" noChangeAspect="1" noMove="1" noResize="1" noEditPoints="1" noAdjustHandles="1" noChangeArrowheads="1" noChangeShapeType="1" noTextEdit="1"/>
              </p:cNvSpPr>
              <p:nvPr/>
            </p:nvSpPr>
            <p:spPr>
              <a:xfrm>
                <a:off x="6158137" y="2738790"/>
                <a:ext cx="2668808" cy="1015727"/>
              </a:xfrm>
              <a:prstGeom prst="rect">
                <a:avLst/>
              </a:prstGeom>
              <a:blipFill rotWithShape="1">
                <a:blip r:embed="rId3"/>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0456497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4" name="Obdélník 3"/>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4" name="Obdélník 3"/>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6158137" y="2738790"/>
                <a:ext cx="2668808" cy="101572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4</m:t>
                          </m:r>
                        </m:num>
                        <m:den>
                          <m:r>
                            <a:rPr lang="cs-CZ" sz="3200" b="0" i="1" smtClean="0">
                              <a:latin typeface="Cambria Math"/>
                            </a:rPr>
                            <m:t>20−4</m:t>
                          </m:r>
                        </m:den>
                      </m:f>
                    </m:oMath>
                  </m:oMathPara>
                </a14:m>
                <a:endParaRPr lang="cs-CZ" sz="3200" dirty="0"/>
              </a:p>
            </p:txBody>
          </p:sp>
        </mc:Choice>
        <mc:Fallback xmlns="">
          <p:sp>
            <p:nvSpPr>
              <p:cNvPr id="6" name="Obdélník 5"/>
              <p:cNvSpPr>
                <a:spLocks noRot="1" noChangeAspect="1" noMove="1" noResize="1" noEditPoints="1" noAdjustHandles="1" noChangeArrowheads="1" noChangeShapeType="1" noTextEdit="1"/>
              </p:cNvSpPr>
              <p:nvPr/>
            </p:nvSpPr>
            <p:spPr>
              <a:xfrm>
                <a:off x="6158137" y="2738790"/>
                <a:ext cx="2668808" cy="1015727"/>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6072654" y="4123338"/>
                <a:ext cx="3087577" cy="789768"/>
              </a:xfrm>
              <a:prstGeom prst="rect">
                <a:avLst/>
              </a:prstGeom>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4</m:t>
                        </m:r>
                      </m:num>
                      <m:den>
                        <m:r>
                          <a:rPr lang="cs-CZ" sz="3200" b="0" i="1" smtClean="0">
                            <a:latin typeface="Cambria Math"/>
                          </a:rPr>
                          <m:t>16</m:t>
                        </m:r>
                      </m:den>
                    </m:f>
                  </m:oMath>
                </a14:m>
                <a:r>
                  <a:rPr lang="cs-CZ" sz="3200" dirty="0" smtClean="0"/>
                  <a:t> = </a:t>
                </a:r>
                <a:r>
                  <a:rPr lang="cs-CZ" sz="3200" b="1" u="sng" dirty="0" smtClean="0">
                    <a:solidFill>
                      <a:srgbClr val="FF0000"/>
                    </a:solidFill>
                  </a:rPr>
                  <a:t>- </a:t>
                </a:r>
                <a:r>
                  <a:rPr lang="cs-CZ" sz="3200" b="1" u="sng" dirty="0" smtClean="0"/>
                  <a:t>0,25</a:t>
                </a:r>
                <a:endParaRPr lang="cs-CZ" sz="3200" b="1" u="sng" dirty="0"/>
              </a:p>
            </p:txBody>
          </p:sp>
        </mc:Choice>
        <mc:Fallback xmlns="">
          <p:sp>
            <p:nvSpPr>
              <p:cNvPr id="7" name="Obdélník 6"/>
              <p:cNvSpPr>
                <a:spLocks noRot="1" noChangeAspect="1" noMove="1" noResize="1" noEditPoints="1" noAdjustHandles="1" noChangeArrowheads="1" noChangeShapeType="1" noTextEdit="1"/>
              </p:cNvSpPr>
              <p:nvPr/>
            </p:nvSpPr>
            <p:spPr>
              <a:xfrm>
                <a:off x="6072654" y="4123338"/>
                <a:ext cx="3087577" cy="789768"/>
              </a:xfrm>
              <a:prstGeom prst="rect">
                <a:avLst/>
              </a:prstGeom>
              <a:blipFill rotWithShape="1">
                <a:blip r:embed="rId4"/>
                <a:stretch>
                  <a:fillRect r="-4734" b="-11538"/>
                </a:stretch>
              </a:blipFill>
            </p:spPr>
            <p:txBody>
              <a:bodyPr/>
              <a:lstStyle/>
              <a:p>
                <a:r>
                  <a:rPr lang="cs-CZ">
                    <a:noFill/>
                  </a:rPr>
                  <a:t> </a:t>
                </a:r>
              </a:p>
            </p:txBody>
          </p:sp>
        </mc:Fallback>
      </mc:AlternateContent>
    </p:spTree>
    <p:extLst>
      <p:ext uri="{BB962C8B-B14F-4D97-AF65-F5344CB8AC3E}">
        <p14:creationId xmlns:p14="http://schemas.microsoft.com/office/powerpoint/2010/main" val="30456497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normAutofit/>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a:p>
            <a:pPr marL="0" indent="0">
              <a:buNone/>
            </a:pPr>
            <a:endParaRPr lang="cs-CZ" b="1" dirty="0"/>
          </a:p>
          <a:p>
            <a:pPr marL="0" indent="0">
              <a:buNone/>
            </a:pPr>
            <a:r>
              <a:rPr lang="cs-CZ" b="1" dirty="0" smtClean="0"/>
              <a:t>		</a:t>
            </a:r>
            <a:endParaRPr lang="cs-CZ" b="1" dirty="0"/>
          </a:p>
        </p:txBody>
      </p:sp>
      <mc:AlternateContent xmlns:mc="http://schemas.openxmlformats.org/markup-compatibility/2006" xmlns:a14="http://schemas.microsoft.com/office/drawing/2010/main">
        <mc:Choice Requires="a14">
          <p:sp>
            <p:nvSpPr>
              <p:cNvPr id="13" name="Obdélník 12"/>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13" name="Obdélník 12"/>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p:spTree>
    <p:extLst>
      <p:ext uri="{BB962C8B-B14F-4D97-AF65-F5344CB8AC3E}">
        <p14:creationId xmlns:p14="http://schemas.microsoft.com/office/powerpoint/2010/main" val="24558278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normAutofit/>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a:p>
            <a:pPr marL="0" indent="0">
              <a:buNone/>
            </a:pPr>
            <a:endParaRPr lang="cs-CZ" b="1" dirty="0"/>
          </a:p>
          <a:p>
            <a:pPr marL="0" indent="0">
              <a:buNone/>
            </a:pPr>
            <a:r>
              <a:rPr lang="cs-CZ" b="1" dirty="0" smtClean="0"/>
              <a:t>		</a:t>
            </a:r>
            <a:endParaRPr lang="cs-CZ" b="1" dirty="0"/>
          </a:p>
        </p:txBody>
      </p:sp>
      <mc:AlternateContent xmlns:mc="http://schemas.openxmlformats.org/markup-compatibility/2006" xmlns:a14="http://schemas.microsoft.com/office/drawing/2010/main">
        <mc:Choice Requires="a14">
          <p:sp>
            <p:nvSpPr>
              <p:cNvPr id="5" name="Obdélník 4"/>
              <p:cNvSpPr/>
              <p:nvPr/>
            </p:nvSpPr>
            <p:spPr>
              <a:xfrm>
                <a:off x="3347864" y="2780928"/>
                <a:ext cx="1584176" cy="111383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3347864" y="2780928"/>
                <a:ext cx="1584176" cy="1113831"/>
              </a:xfrm>
              <a:prstGeom prst="rect">
                <a:avLst/>
              </a:prstGeom>
              <a:blipFill rotWithShape="1">
                <a:blip r:embed="rId2"/>
                <a:stretch>
                  <a:fillRect/>
                </a:stretch>
              </a:blipFill>
            </p:spPr>
            <p:txBody>
              <a:bodyPr/>
              <a:lstStyle/>
              <a:p>
                <a:r>
                  <a:rPr lang="cs-CZ">
                    <a:noFill/>
                  </a:rPr>
                  <a:t> </a:t>
                </a:r>
              </a:p>
            </p:txBody>
          </p:sp>
        </mc:Fallback>
      </mc:AlternateContent>
      <p:cxnSp>
        <p:nvCxnSpPr>
          <p:cNvPr id="11" name="Přímá spojnice se šipkou 10"/>
          <p:cNvCxnSpPr/>
          <p:nvPr/>
        </p:nvCxnSpPr>
        <p:spPr>
          <a:xfrm>
            <a:off x="4932040" y="334804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3" name="Obdélník 12"/>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13" name="Obdélník 12"/>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3"/>
                <a:stretch>
                  <a:fillRect t="-12500" r="-7443" b="-34375"/>
                </a:stretch>
              </a:blipFill>
            </p:spPr>
            <p:txBody>
              <a:bodyPr/>
              <a:lstStyle/>
              <a:p>
                <a:r>
                  <a:rPr lang="cs-CZ">
                    <a:noFill/>
                  </a:rPr>
                  <a:t> </a:t>
                </a:r>
              </a:p>
            </p:txBody>
          </p:sp>
        </mc:Fallback>
      </mc:AlternateContent>
    </p:spTree>
    <p:extLst>
      <p:ext uri="{BB962C8B-B14F-4D97-AF65-F5344CB8AC3E}">
        <p14:creationId xmlns:p14="http://schemas.microsoft.com/office/powerpoint/2010/main" val="14634523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normAutofit/>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a:p>
            <a:pPr marL="0" indent="0">
              <a:buNone/>
            </a:pPr>
            <a:endParaRPr lang="cs-CZ" b="1" dirty="0"/>
          </a:p>
          <a:p>
            <a:pPr marL="0" indent="0">
              <a:buNone/>
            </a:pPr>
            <a:r>
              <a:rPr lang="cs-CZ" b="1" dirty="0" smtClean="0"/>
              <a:t>		</a:t>
            </a:r>
            <a:endParaRPr lang="cs-CZ" b="1" dirty="0"/>
          </a:p>
        </p:txBody>
      </p:sp>
      <mc:AlternateContent xmlns:mc="http://schemas.openxmlformats.org/markup-compatibility/2006" xmlns:a14="http://schemas.microsoft.com/office/drawing/2010/main">
        <mc:Choice Requires="a14">
          <p:sp>
            <p:nvSpPr>
              <p:cNvPr id="5" name="Obdélník 4"/>
              <p:cNvSpPr/>
              <p:nvPr/>
            </p:nvSpPr>
            <p:spPr>
              <a:xfrm>
                <a:off x="3347864" y="2780928"/>
                <a:ext cx="1584176" cy="111383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3347864" y="2780928"/>
                <a:ext cx="1584176" cy="1113831"/>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5724128" y="3055658"/>
                <a:ext cx="1944216"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𝑦</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 </m:t>
                      </m:r>
                      <m:r>
                        <a:rPr lang="cs-CZ" sz="3200" b="0" i="1" smtClean="0">
                          <a:latin typeface="Cambria Math"/>
                        </a:rPr>
                        <m:t>𝑦</m:t>
                      </m:r>
                    </m:oMath>
                  </m:oMathPara>
                </a14:m>
                <a:endParaRPr lang="cs-CZ" sz="3200" b="0" i="1" dirty="0" smtClean="0">
                  <a:latin typeface="Cambria Math"/>
                </a:endParaRPr>
              </a:p>
            </p:txBody>
          </p:sp>
        </mc:Choice>
        <mc:Fallback xmlns="">
          <p:sp>
            <p:nvSpPr>
              <p:cNvPr id="10" name="Obdélník 9"/>
              <p:cNvSpPr>
                <a:spLocks noRot="1" noChangeAspect="1" noMove="1" noResize="1" noEditPoints="1" noAdjustHandles="1" noChangeArrowheads="1" noChangeShapeType="1" noTextEdit="1"/>
              </p:cNvSpPr>
              <p:nvPr/>
            </p:nvSpPr>
            <p:spPr>
              <a:xfrm>
                <a:off x="5724128" y="3055658"/>
                <a:ext cx="1944216" cy="584775"/>
              </a:xfrm>
              <a:prstGeom prst="rect">
                <a:avLst/>
              </a:prstGeom>
              <a:blipFill rotWithShape="1">
                <a:blip r:embed="rId3"/>
                <a:stretch>
                  <a:fillRect/>
                </a:stretch>
              </a:blipFill>
            </p:spPr>
            <p:txBody>
              <a:bodyPr/>
              <a:lstStyle/>
              <a:p>
                <a:r>
                  <a:rPr lang="cs-CZ">
                    <a:noFill/>
                  </a:rPr>
                  <a:t> </a:t>
                </a:r>
              </a:p>
            </p:txBody>
          </p:sp>
        </mc:Fallback>
      </mc:AlternateContent>
      <p:cxnSp>
        <p:nvCxnSpPr>
          <p:cNvPr id="11" name="Přímá spojnice se šipkou 10"/>
          <p:cNvCxnSpPr/>
          <p:nvPr/>
        </p:nvCxnSpPr>
        <p:spPr>
          <a:xfrm>
            <a:off x="4932040" y="334804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3" name="Obdélník 12"/>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13" name="Obdélník 12"/>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4"/>
                <a:stretch>
                  <a:fillRect t="-12500" r="-7443" b="-34375"/>
                </a:stretch>
              </a:blipFill>
            </p:spPr>
            <p:txBody>
              <a:bodyPr/>
              <a:lstStyle/>
              <a:p>
                <a:r>
                  <a:rPr lang="cs-CZ">
                    <a:noFill/>
                  </a:rPr>
                  <a:t> </a:t>
                </a:r>
              </a:p>
            </p:txBody>
          </p:sp>
        </mc:Fallback>
      </mc:AlternateContent>
    </p:spTree>
    <p:extLst>
      <p:ext uri="{BB962C8B-B14F-4D97-AF65-F5344CB8AC3E}">
        <p14:creationId xmlns:p14="http://schemas.microsoft.com/office/powerpoint/2010/main" val="24880347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normAutofit/>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a:p>
            <a:pPr marL="0" indent="0">
              <a:buNone/>
            </a:pPr>
            <a:endParaRPr lang="cs-CZ" b="1" dirty="0"/>
          </a:p>
          <a:p>
            <a:pPr marL="0" indent="0">
              <a:buNone/>
            </a:pPr>
            <a:r>
              <a:rPr lang="cs-CZ" b="1" dirty="0" smtClean="0"/>
              <a:t>		</a:t>
            </a:r>
            <a:endParaRPr lang="cs-CZ" b="1" dirty="0"/>
          </a:p>
        </p:txBody>
      </p:sp>
      <mc:AlternateContent xmlns:mc="http://schemas.openxmlformats.org/markup-compatibility/2006" xmlns:a14="http://schemas.microsoft.com/office/drawing/2010/main">
        <mc:Choice Requires="a14">
          <p:sp>
            <p:nvSpPr>
              <p:cNvPr id="5" name="Obdélník 4"/>
              <p:cNvSpPr/>
              <p:nvPr/>
            </p:nvSpPr>
            <p:spPr>
              <a:xfrm>
                <a:off x="3347864" y="2780928"/>
                <a:ext cx="1584176" cy="111383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3347864" y="2780928"/>
                <a:ext cx="1584176" cy="1113831"/>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5724128" y="3055658"/>
                <a:ext cx="1944216"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𝑦</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 </m:t>
                      </m:r>
                      <m:r>
                        <a:rPr lang="cs-CZ" sz="3200" b="0" i="1" smtClean="0">
                          <a:latin typeface="Cambria Math"/>
                        </a:rPr>
                        <m:t>𝑦</m:t>
                      </m:r>
                    </m:oMath>
                  </m:oMathPara>
                </a14:m>
                <a:endParaRPr lang="cs-CZ" sz="3200" b="0" i="1" dirty="0" smtClean="0">
                  <a:latin typeface="Cambria Math"/>
                </a:endParaRPr>
              </a:p>
            </p:txBody>
          </p:sp>
        </mc:Choice>
        <mc:Fallback xmlns="">
          <p:sp>
            <p:nvSpPr>
              <p:cNvPr id="10" name="Obdélník 9"/>
              <p:cNvSpPr>
                <a:spLocks noRot="1" noChangeAspect="1" noMove="1" noResize="1" noEditPoints="1" noAdjustHandles="1" noChangeArrowheads="1" noChangeShapeType="1" noTextEdit="1"/>
              </p:cNvSpPr>
              <p:nvPr/>
            </p:nvSpPr>
            <p:spPr>
              <a:xfrm>
                <a:off x="5724128" y="3055658"/>
                <a:ext cx="1944216" cy="584775"/>
              </a:xfrm>
              <a:prstGeom prst="rect">
                <a:avLst/>
              </a:prstGeom>
              <a:blipFill rotWithShape="1">
                <a:blip r:embed="rId3"/>
                <a:stretch>
                  <a:fillRect/>
                </a:stretch>
              </a:blipFill>
            </p:spPr>
            <p:txBody>
              <a:bodyPr/>
              <a:lstStyle/>
              <a:p>
                <a:r>
                  <a:rPr lang="cs-CZ">
                    <a:noFill/>
                  </a:rPr>
                  <a:t> </a:t>
                </a:r>
              </a:p>
            </p:txBody>
          </p:sp>
        </mc:Fallback>
      </mc:AlternateContent>
      <p:cxnSp>
        <p:nvCxnSpPr>
          <p:cNvPr id="11" name="Přímá spojnice se šipkou 10"/>
          <p:cNvCxnSpPr/>
          <p:nvPr/>
        </p:nvCxnSpPr>
        <p:spPr>
          <a:xfrm>
            <a:off x="4932040" y="334804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3" name="Obdélník 12"/>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13" name="Obdélník 12"/>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4"/>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3347864" y="4077072"/>
                <a:ext cx="5495479" cy="584775"/>
              </a:xfrm>
              <a:prstGeom prst="rect">
                <a:avLst/>
              </a:prstGeom>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- 0,25 . 2cm = </a:t>
                </a:r>
                <a:r>
                  <a:rPr lang="cs-CZ" sz="3200" b="1" u="sng" dirty="0" smtClean="0">
                    <a:solidFill>
                      <a:srgbClr val="FF0000"/>
                    </a:solidFill>
                  </a:rPr>
                  <a:t>-</a:t>
                </a:r>
                <a:r>
                  <a:rPr lang="cs-CZ" sz="3200" b="1" u="sng" dirty="0" smtClean="0"/>
                  <a:t> 0,5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3347864" y="4077072"/>
                <a:ext cx="5495479" cy="584775"/>
              </a:xfrm>
              <a:prstGeom prst="rect">
                <a:avLst/>
              </a:prstGeom>
              <a:blipFill rotWithShape="1">
                <a:blip r:embed="rId5"/>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23284450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normAutofit/>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a:p>
            <a:pPr marL="0" indent="0">
              <a:buNone/>
            </a:pPr>
            <a:endParaRPr lang="cs-CZ" b="1" dirty="0"/>
          </a:p>
          <a:p>
            <a:pPr marL="0" indent="0">
              <a:buNone/>
            </a:pPr>
            <a:r>
              <a:rPr lang="cs-CZ" b="1" dirty="0" smtClean="0"/>
              <a:t>		</a:t>
            </a:r>
            <a:endParaRPr lang="cs-CZ" b="1" dirty="0"/>
          </a:p>
        </p:txBody>
      </p:sp>
      <mc:AlternateContent xmlns:mc="http://schemas.openxmlformats.org/markup-compatibility/2006" xmlns:a14="http://schemas.microsoft.com/office/drawing/2010/main">
        <mc:Choice Requires="a14">
          <p:sp>
            <p:nvSpPr>
              <p:cNvPr id="13" name="Obdélník 12"/>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13" name="Obdélník 12"/>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0,5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r="-1647" b="-34375"/>
                </a:stretch>
              </a:blipFill>
            </p:spPr>
            <p:txBody>
              <a:bodyPr/>
              <a:lstStyle/>
              <a:p>
                <a:r>
                  <a:rPr lang="cs-CZ">
                    <a:noFill/>
                  </a:rPr>
                  <a:t> </a:t>
                </a:r>
              </a:p>
            </p:txBody>
          </p:sp>
        </mc:Fallback>
      </mc:AlternateContent>
    </p:spTree>
    <p:extLst>
      <p:ext uri="{BB962C8B-B14F-4D97-AF65-F5344CB8AC3E}">
        <p14:creationId xmlns:p14="http://schemas.microsoft.com/office/powerpoint/2010/main" val="149878953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p:txBody>
      </p:sp>
      <mc:AlternateContent xmlns:mc="http://schemas.openxmlformats.org/markup-compatibility/2006" xmlns:a14="http://schemas.microsoft.com/office/drawing/2010/main">
        <mc:Choice Requires="a14">
          <p:sp>
            <p:nvSpPr>
              <p:cNvPr id="10" name="Obdélník 9"/>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Obdélník 10"/>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0,5 cm</a:t>
                </a:r>
                <a:endParaRPr lang="cs-CZ" sz="3200" b="1" u="sng" dirty="0"/>
              </a:p>
            </p:txBody>
          </p:sp>
        </mc:Choice>
        <mc:Fallback xmlns="">
          <p:sp>
            <p:nvSpPr>
              <p:cNvPr id="11" name="Obdélník 10"/>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r="-1647"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 name="Obdélník 11"/>
              <p:cNvSpPr/>
              <p:nvPr/>
            </p:nvSpPr>
            <p:spPr>
              <a:xfrm>
                <a:off x="2676418" y="2938772"/>
                <a:ext cx="2160240" cy="102970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oMath>
                  </m:oMathPara>
                </a14:m>
                <a:endParaRPr lang="cs-CZ" sz="3200" dirty="0"/>
              </a:p>
            </p:txBody>
          </p:sp>
        </mc:Choice>
        <mc:Fallback xmlns="">
          <p:sp>
            <p:nvSpPr>
              <p:cNvPr id="12" name="Obdélník 11"/>
              <p:cNvSpPr>
                <a:spLocks noRot="1" noChangeAspect="1" noMove="1" noResize="1" noEditPoints="1" noAdjustHandles="1" noChangeArrowheads="1" noChangeShapeType="1" noTextEdit="1"/>
              </p:cNvSpPr>
              <p:nvPr/>
            </p:nvSpPr>
            <p:spPr>
              <a:xfrm>
                <a:off x="2676418" y="2938772"/>
                <a:ext cx="2160240" cy="1029705"/>
              </a:xfrm>
              <a:prstGeom prst="rect">
                <a:avLst/>
              </a:prstGeom>
              <a:blipFill rotWithShape="1">
                <a:blip r:embed="rId4"/>
                <a:stretch>
                  <a:fillRect/>
                </a:stretch>
              </a:blipFill>
            </p:spPr>
            <p:txBody>
              <a:bodyPr/>
              <a:lstStyle/>
              <a:p>
                <a:r>
                  <a:rPr lang="cs-CZ">
                    <a:noFill/>
                  </a:rPr>
                  <a:t> </a:t>
                </a:r>
              </a:p>
            </p:txBody>
          </p:sp>
        </mc:Fallback>
      </mc:AlternateContent>
      <p:cxnSp>
        <p:nvCxnSpPr>
          <p:cNvPr id="13" name="Přímá spojnice se šipkou 12"/>
          <p:cNvCxnSpPr/>
          <p:nvPr/>
        </p:nvCxnSpPr>
        <p:spPr>
          <a:xfrm>
            <a:off x="4932040" y="357301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644971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p:txBody>
      </p:sp>
      <mc:AlternateContent xmlns:mc="http://schemas.openxmlformats.org/markup-compatibility/2006" xmlns:a14="http://schemas.microsoft.com/office/drawing/2010/main">
        <mc:Choice Requires="a14">
          <p:sp>
            <p:nvSpPr>
              <p:cNvPr id="10" name="Obdélník 9"/>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Obdélník 10"/>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0,5 cm</a:t>
                </a:r>
                <a:endParaRPr lang="cs-CZ" sz="3200" b="1" u="sng" dirty="0"/>
              </a:p>
            </p:txBody>
          </p:sp>
        </mc:Choice>
        <mc:Fallback xmlns="">
          <p:sp>
            <p:nvSpPr>
              <p:cNvPr id="11" name="Obdélník 10"/>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r="-1647"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 name="Obdélník 11"/>
              <p:cNvSpPr/>
              <p:nvPr/>
            </p:nvSpPr>
            <p:spPr>
              <a:xfrm>
                <a:off x="2676418" y="2938772"/>
                <a:ext cx="2160240" cy="102970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oMath>
                  </m:oMathPara>
                </a14:m>
                <a:endParaRPr lang="cs-CZ" sz="3200" dirty="0"/>
              </a:p>
            </p:txBody>
          </p:sp>
        </mc:Choice>
        <mc:Fallback xmlns="">
          <p:sp>
            <p:nvSpPr>
              <p:cNvPr id="12" name="Obdélník 11"/>
              <p:cNvSpPr>
                <a:spLocks noRot="1" noChangeAspect="1" noMove="1" noResize="1" noEditPoints="1" noAdjustHandles="1" noChangeArrowheads="1" noChangeShapeType="1" noTextEdit="1"/>
              </p:cNvSpPr>
              <p:nvPr/>
            </p:nvSpPr>
            <p:spPr>
              <a:xfrm>
                <a:off x="2676418" y="2938772"/>
                <a:ext cx="2160240" cy="1029705"/>
              </a:xfrm>
              <a:prstGeom prst="rect">
                <a:avLst/>
              </a:prstGeom>
              <a:blipFill rotWithShape="1">
                <a:blip r:embed="rId4"/>
                <a:stretch>
                  <a:fillRect/>
                </a:stretch>
              </a:blipFill>
            </p:spPr>
            <p:txBody>
              <a:bodyPr/>
              <a:lstStyle/>
              <a:p>
                <a:r>
                  <a:rPr lang="cs-CZ">
                    <a:noFill/>
                  </a:rPr>
                  <a:t> </a:t>
                </a:r>
              </a:p>
            </p:txBody>
          </p:sp>
        </mc:Fallback>
      </mc:AlternateContent>
      <p:cxnSp>
        <p:nvCxnSpPr>
          <p:cNvPr id="13" name="Přímá spojnice se šipkou 12"/>
          <p:cNvCxnSpPr/>
          <p:nvPr/>
        </p:nvCxnSpPr>
        <p:spPr>
          <a:xfrm>
            <a:off x="4932040" y="357301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8" name="Obdélník 7"/>
              <p:cNvSpPr/>
              <p:nvPr/>
            </p:nvSpPr>
            <p:spPr>
              <a:xfrm>
                <a:off x="5552579" y="3280627"/>
                <a:ext cx="2403797"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m:t>
                      </m:r>
                      <m:r>
                        <a:rPr lang="cs-CZ" sz="3200" b="0" i="1" smtClean="0">
                          <a:latin typeface="Cambria Math"/>
                        </a:rPr>
                        <m:t>𝑎</m:t>
                      </m:r>
                    </m:oMath>
                  </m:oMathPara>
                </a14:m>
                <a:endParaRPr lang="cs-CZ" sz="3200" b="0" i="1" dirty="0" smtClean="0">
                  <a:latin typeface="Cambria Math"/>
                </a:endParaRPr>
              </a:p>
            </p:txBody>
          </p:sp>
        </mc:Choice>
        <mc:Fallback xmlns="">
          <p:sp>
            <p:nvSpPr>
              <p:cNvPr id="8" name="Obdélník 7"/>
              <p:cNvSpPr>
                <a:spLocks noRot="1" noChangeAspect="1" noMove="1" noResize="1" noEditPoints="1" noAdjustHandles="1" noChangeArrowheads="1" noChangeShapeType="1" noTextEdit="1"/>
              </p:cNvSpPr>
              <p:nvPr/>
            </p:nvSpPr>
            <p:spPr>
              <a:xfrm>
                <a:off x="5552579" y="3280627"/>
                <a:ext cx="2403797" cy="584775"/>
              </a:xfrm>
              <a:prstGeom prst="rect">
                <a:avLst/>
              </a:prstGeom>
              <a:blipFill rotWithShape="1">
                <a:blip r:embed="rId5"/>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72477130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p:txBody>
      </p:sp>
      <mc:AlternateContent xmlns:mc="http://schemas.openxmlformats.org/markup-compatibility/2006" xmlns:a14="http://schemas.microsoft.com/office/drawing/2010/main">
        <mc:Choice Requires="a14">
          <p:sp>
            <p:nvSpPr>
              <p:cNvPr id="10" name="Obdélník 9"/>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Obdélník 10"/>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0,5 cm</a:t>
                </a:r>
                <a:endParaRPr lang="cs-CZ" sz="3200" b="1" u="sng" dirty="0"/>
              </a:p>
            </p:txBody>
          </p:sp>
        </mc:Choice>
        <mc:Fallback xmlns="">
          <p:sp>
            <p:nvSpPr>
              <p:cNvPr id="11" name="Obdélník 10"/>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r="-1647"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 name="Obdélník 11"/>
              <p:cNvSpPr/>
              <p:nvPr/>
            </p:nvSpPr>
            <p:spPr>
              <a:xfrm>
                <a:off x="2676418" y="2938772"/>
                <a:ext cx="2160240" cy="102970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oMath>
                  </m:oMathPara>
                </a14:m>
                <a:endParaRPr lang="cs-CZ" sz="3200" dirty="0"/>
              </a:p>
            </p:txBody>
          </p:sp>
        </mc:Choice>
        <mc:Fallback xmlns="">
          <p:sp>
            <p:nvSpPr>
              <p:cNvPr id="12" name="Obdélník 11"/>
              <p:cNvSpPr>
                <a:spLocks noRot="1" noChangeAspect="1" noMove="1" noResize="1" noEditPoints="1" noAdjustHandles="1" noChangeArrowheads="1" noChangeShapeType="1" noTextEdit="1"/>
              </p:cNvSpPr>
              <p:nvPr/>
            </p:nvSpPr>
            <p:spPr>
              <a:xfrm>
                <a:off x="2676418" y="2938772"/>
                <a:ext cx="2160240" cy="1029705"/>
              </a:xfrm>
              <a:prstGeom prst="rect">
                <a:avLst/>
              </a:prstGeom>
              <a:blipFill rotWithShape="1">
                <a:blip r:embed="rId4"/>
                <a:stretch>
                  <a:fillRect/>
                </a:stretch>
              </a:blipFill>
            </p:spPr>
            <p:txBody>
              <a:bodyPr/>
              <a:lstStyle/>
              <a:p>
                <a:r>
                  <a:rPr lang="cs-CZ">
                    <a:noFill/>
                  </a:rPr>
                  <a:t> </a:t>
                </a:r>
              </a:p>
            </p:txBody>
          </p:sp>
        </mc:Fallback>
      </mc:AlternateContent>
      <p:cxnSp>
        <p:nvCxnSpPr>
          <p:cNvPr id="13" name="Přímá spojnice se šipkou 12"/>
          <p:cNvCxnSpPr/>
          <p:nvPr/>
        </p:nvCxnSpPr>
        <p:spPr>
          <a:xfrm>
            <a:off x="4932040" y="357301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8" name="Obdélník 7"/>
              <p:cNvSpPr/>
              <p:nvPr/>
            </p:nvSpPr>
            <p:spPr>
              <a:xfrm>
                <a:off x="5552579" y="3280627"/>
                <a:ext cx="2403797"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m:t>
                      </m:r>
                      <m:r>
                        <a:rPr lang="cs-CZ" sz="3200" b="0" i="1" smtClean="0">
                          <a:latin typeface="Cambria Math"/>
                        </a:rPr>
                        <m:t>𝑎</m:t>
                      </m:r>
                    </m:oMath>
                  </m:oMathPara>
                </a14:m>
                <a:endParaRPr lang="cs-CZ" sz="3200" b="0" i="1" dirty="0" smtClean="0">
                  <a:latin typeface="Cambria Math"/>
                </a:endParaRPr>
              </a:p>
            </p:txBody>
          </p:sp>
        </mc:Choice>
        <mc:Fallback xmlns="">
          <p:sp>
            <p:nvSpPr>
              <p:cNvPr id="8" name="Obdélník 7"/>
              <p:cNvSpPr>
                <a:spLocks noRot="1" noChangeAspect="1" noMove="1" noResize="1" noEditPoints="1" noAdjustHandles="1" noChangeArrowheads="1" noChangeShapeType="1" noTextEdit="1"/>
              </p:cNvSpPr>
              <p:nvPr/>
            </p:nvSpPr>
            <p:spPr>
              <a:xfrm>
                <a:off x="5552579" y="3280627"/>
                <a:ext cx="2403797" cy="584775"/>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2915816" y="4077071"/>
                <a:ext cx="5495479" cy="584775"/>
              </a:xfrm>
              <a:prstGeom prst="rect">
                <a:avLst/>
              </a:prstGeom>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- 0,25 ). 20 cm = </a:t>
                </a:r>
                <a:r>
                  <a:rPr lang="cs-CZ" sz="3200" b="1" u="sng" dirty="0">
                    <a:solidFill>
                      <a:srgbClr val="FF0000"/>
                    </a:solidFill>
                  </a:rPr>
                  <a:t>+</a:t>
                </a:r>
                <a:r>
                  <a:rPr lang="cs-CZ" sz="3200" b="1" u="sng" dirty="0" smtClean="0"/>
                  <a:t> 5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2915816" y="4077071"/>
                <a:ext cx="5495479" cy="584775"/>
              </a:xfrm>
              <a:prstGeom prst="rect">
                <a:avLst/>
              </a:prstGeom>
              <a:blipFill rotWithShape="1">
                <a:blip r:embed="rId6"/>
                <a:stretch>
                  <a:fillRect t="-12500" r="-2439" b="-34375"/>
                </a:stretch>
              </a:blipFill>
            </p:spPr>
            <p:txBody>
              <a:bodyPr/>
              <a:lstStyle/>
              <a:p>
                <a:r>
                  <a:rPr lang="cs-CZ">
                    <a:noFill/>
                  </a:rPr>
                  <a:t> </a:t>
                </a:r>
              </a:p>
            </p:txBody>
          </p:sp>
        </mc:Fallback>
      </mc:AlternateContent>
    </p:spTree>
    <p:extLst>
      <p:ext uri="{BB962C8B-B14F-4D97-AF65-F5344CB8AC3E}">
        <p14:creationId xmlns:p14="http://schemas.microsoft.com/office/powerpoint/2010/main" val="309947204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p:txBody>
      </p:sp>
      <mc:AlternateContent xmlns:mc="http://schemas.openxmlformats.org/markup-compatibility/2006" xmlns:a14="http://schemas.microsoft.com/office/drawing/2010/main">
        <mc:Choice Requires="a14">
          <p:sp>
            <p:nvSpPr>
              <p:cNvPr id="10" name="Obdélník 9"/>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Obdélník 10"/>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0,5 cm</a:t>
                </a:r>
                <a:endParaRPr lang="cs-CZ" sz="3200" b="1" u="sng" dirty="0"/>
              </a:p>
            </p:txBody>
          </p:sp>
        </mc:Choice>
        <mc:Fallback xmlns="">
          <p:sp>
            <p:nvSpPr>
              <p:cNvPr id="11" name="Obdélník 10"/>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r="-1647"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6624228" y="3311619"/>
                <a:ext cx="223224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5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6624228" y="3311619"/>
                <a:ext cx="2232248" cy="584775"/>
              </a:xfrm>
              <a:prstGeom prst="rect">
                <a:avLst/>
              </a:prstGeom>
              <a:blipFill rotWithShape="1">
                <a:blip r:embed="rId4"/>
                <a:stretch>
                  <a:fillRect t="-12500" r="-3552" b="-34375"/>
                </a:stretch>
              </a:blipFill>
            </p:spPr>
            <p:txBody>
              <a:bodyPr/>
              <a:lstStyle/>
              <a:p>
                <a:r>
                  <a:rPr lang="cs-CZ">
                    <a:noFill/>
                  </a:rPr>
                  <a:t> </a:t>
                </a:r>
              </a:p>
            </p:txBody>
          </p:sp>
        </mc:Fallback>
      </mc:AlternateContent>
    </p:spTree>
    <p:extLst>
      <p:ext uri="{BB962C8B-B14F-4D97-AF65-F5344CB8AC3E}">
        <p14:creationId xmlns:p14="http://schemas.microsoft.com/office/powerpoint/2010/main" val="13673077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a:p>
            <a:pPr marL="0" indent="0">
              <a:buNone/>
            </a:pPr>
            <a:r>
              <a:rPr lang="cs-CZ" b="1" u="sng" dirty="0" smtClean="0">
                <a:solidFill>
                  <a:srgbClr val="FF0000"/>
                </a:solidFill>
              </a:rPr>
              <a:t>Záporné Z</a:t>
            </a:r>
            <a:r>
              <a:rPr lang="cs-CZ" dirty="0" smtClean="0"/>
              <a:t> </a:t>
            </a:r>
            <a:r>
              <a:rPr lang="en-US" dirty="0" smtClean="0"/>
              <a:t>	</a:t>
            </a:r>
            <a:r>
              <a:rPr lang="cs-CZ" dirty="0" smtClean="0"/>
              <a:t>… obraz je </a:t>
            </a:r>
            <a:r>
              <a:rPr lang="cs-CZ" b="1" dirty="0" smtClean="0"/>
              <a:t>převrácený</a:t>
            </a:r>
          </a:p>
        </p:txBody>
      </p:sp>
      <mc:AlternateContent xmlns:mc="http://schemas.openxmlformats.org/markup-compatibility/2006" xmlns:a14="http://schemas.microsoft.com/office/drawing/2010/main">
        <mc:Choice Requires="a14">
          <p:sp>
            <p:nvSpPr>
              <p:cNvPr id="8" name="Obdélník 7"/>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0,5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r="-1647"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6624228" y="3311619"/>
                <a:ext cx="223224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5 cm</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6624228" y="3311619"/>
                <a:ext cx="2232248" cy="584775"/>
              </a:xfrm>
              <a:prstGeom prst="rect">
                <a:avLst/>
              </a:prstGeom>
              <a:blipFill rotWithShape="1">
                <a:blip r:embed="rId4"/>
                <a:stretch>
                  <a:fillRect t="-12500" r="-3552" b="-34375"/>
                </a:stretch>
              </a:blipFill>
            </p:spPr>
            <p:txBody>
              <a:bodyPr/>
              <a:lstStyle/>
              <a:p>
                <a:r>
                  <a:rPr lang="cs-CZ">
                    <a:noFill/>
                  </a:rPr>
                  <a:t> </a:t>
                </a:r>
              </a:p>
            </p:txBody>
          </p:sp>
        </mc:Fallback>
      </mc:AlternateContent>
    </p:spTree>
    <p:extLst>
      <p:ext uri="{BB962C8B-B14F-4D97-AF65-F5344CB8AC3E}">
        <p14:creationId xmlns:p14="http://schemas.microsoft.com/office/powerpoint/2010/main" val="69400683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a:p>
            <a:pPr marL="0" indent="0">
              <a:buNone/>
            </a:pPr>
            <a:r>
              <a:rPr lang="cs-CZ" b="1" u="sng" dirty="0" smtClean="0">
                <a:solidFill>
                  <a:srgbClr val="FF0000"/>
                </a:solidFill>
              </a:rPr>
              <a:t>Záporné Z</a:t>
            </a:r>
            <a:r>
              <a:rPr lang="cs-CZ" dirty="0" smtClean="0"/>
              <a:t> </a:t>
            </a:r>
            <a:r>
              <a:rPr lang="en-US" dirty="0" smtClean="0"/>
              <a:t>	</a:t>
            </a:r>
            <a:r>
              <a:rPr lang="cs-CZ" dirty="0" smtClean="0"/>
              <a:t>… obraz je </a:t>
            </a:r>
            <a:r>
              <a:rPr lang="cs-CZ" b="1" dirty="0" smtClean="0"/>
              <a:t>převrácený</a:t>
            </a:r>
          </a:p>
          <a:p>
            <a:pPr marL="0" indent="0">
              <a:buNone/>
            </a:pPr>
            <a:r>
              <a:rPr lang="cs-CZ" b="1" dirty="0" smtClean="0">
                <a:solidFill>
                  <a:srgbClr val="FF0000"/>
                </a:solidFill>
              </a:rPr>
              <a:t>I Z I</a:t>
            </a:r>
            <a:r>
              <a:rPr lang="en-US" b="1" dirty="0" smtClean="0">
                <a:solidFill>
                  <a:srgbClr val="FF0000"/>
                </a:solidFill>
              </a:rPr>
              <a:t> &lt; 1 	</a:t>
            </a:r>
            <a:r>
              <a:rPr lang="en-US" dirty="0" smtClean="0"/>
              <a:t>… </a:t>
            </a:r>
            <a:r>
              <a:rPr lang="en-US" dirty="0" err="1" smtClean="0"/>
              <a:t>obraz</a:t>
            </a:r>
            <a:r>
              <a:rPr lang="en-US" dirty="0" smtClean="0"/>
              <a:t> je </a:t>
            </a:r>
            <a:r>
              <a:rPr lang="en-US" b="1" dirty="0" err="1" smtClean="0"/>
              <a:t>zmen</a:t>
            </a:r>
            <a:r>
              <a:rPr lang="cs-CZ" b="1" dirty="0" err="1" smtClean="0"/>
              <a:t>šený</a:t>
            </a:r>
            <a:endParaRPr lang="cs-CZ" b="1" dirty="0"/>
          </a:p>
        </p:txBody>
      </p:sp>
      <mc:AlternateContent xmlns:mc="http://schemas.openxmlformats.org/markup-compatibility/2006" xmlns:a14="http://schemas.microsoft.com/office/drawing/2010/main">
        <mc:Choice Requires="a14">
          <p:sp>
            <p:nvSpPr>
              <p:cNvPr id="8" name="Obdélník 7"/>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0,5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r="-1647"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6624228" y="3311619"/>
                <a:ext cx="223224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5 cm</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6624228" y="3311619"/>
                <a:ext cx="2232248" cy="584775"/>
              </a:xfrm>
              <a:prstGeom prst="rect">
                <a:avLst/>
              </a:prstGeom>
              <a:blipFill rotWithShape="1">
                <a:blip r:embed="rId4"/>
                <a:stretch>
                  <a:fillRect t="-12500" r="-3552" b="-34375"/>
                </a:stretch>
              </a:blipFill>
            </p:spPr>
            <p:txBody>
              <a:bodyPr/>
              <a:lstStyle/>
              <a:p>
                <a:r>
                  <a:rPr lang="cs-CZ">
                    <a:noFill/>
                  </a:rPr>
                  <a:t> </a:t>
                </a:r>
              </a:p>
            </p:txBody>
          </p:sp>
        </mc:Fallback>
      </mc:AlternateContent>
    </p:spTree>
    <p:extLst>
      <p:ext uri="{BB962C8B-B14F-4D97-AF65-F5344CB8AC3E}">
        <p14:creationId xmlns:p14="http://schemas.microsoft.com/office/powerpoint/2010/main" val="227898360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normAutofit/>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a:p>
            <a:pPr marL="0" indent="0">
              <a:buNone/>
            </a:pPr>
            <a:r>
              <a:rPr lang="cs-CZ" b="1" u="sng" dirty="0" smtClean="0">
                <a:solidFill>
                  <a:srgbClr val="FF0000"/>
                </a:solidFill>
              </a:rPr>
              <a:t>Záporné Z</a:t>
            </a:r>
            <a:r>
              <a:rPr lang="cs-CZ" dirty="0" smtClean="0"/>
              <a:t> </a:t>
            </a:r>
            <a:r>
              <a:rPr lang="en-US" dirty="0" smtClean="0"/>
              <a:t>	</a:t>
            </a:r>
            <a:r>
              <a:rPr lang="cs-CZ" dirty="0" smtClean="0"/>
              <a:t>… obraz je </a:t>
            </a:r>
            <a:r>
              <a:rPr lang="cs-CZ" b="1" dirty="0" smtClean="0"/>
              <a:t>převrácený</a:t>
            </a:r>
          </a:p>
          <a:p>
            <a:pPr marL="0" indent="0">
              <a:buNone/>
            </a:pPr>
            <a:r>
              <a:rPr lang="cs-CZ" b="1" dirty="0" smtClean="0">
                <a:solidFill>
                  <a:srgbClr val="FF0000"/>
                </a:solidFill>
              </a:rPr>
              <a:t>I Z I</a:t>
            </a:r>
            <a:r>
              <a:rPr lang="en-US" b="1" dirty="0" smtClean="0">
                <a:solidFill>
                  <a:srgbClr val="FF0000"/>
                </a:solidFill>
              </a:rPr>
              <a:t> &lt; 1 	</a:t>
            </a:r>
            <a:r>
              <a:rPr lang="en-US" dirty="0" smtClean="0"/>
              <a:t>… </a:t>
            </a:r>
            <a:r>
              <a:rPr lang="en-US" dirty="0" err="1" smtClean="0"/>
              <a:t>obraz</a:t>
            </a:r>
            <a:r>
              <a:rPr lang="en-US" dirty="0" smtClean="0"/>
              <a:t> je </a:t>
            </a:r>
            <a:r>
              <a:rPr lang="en-US" b="1" dirty="0" err="1" smtClean="0"/>
              <a:t>zmen</a:t>
            </a:r>
            <a:r>
              <a:rPr lang="cs-CZ" b="1" dirty="0" err="1" smtClean="0"/>
              <a:t>šený</a:t>
            </a:r>
            <a:r>
              <a:rPr lang="cs-CZ" b="1" dirty="0" smtClean="0"/>
              <a:t> </a:t>
            </a:r>
            <a:r>
              <a:rPr lang="cs-CZ" sz="2200" dirty="0" smtClean="0"/>
              <a:t>(IZI=0,25 … </a:t>
            </a:r>
            <a:r>
              <a:rPr lang="cs-CZ" sz="2200" b="1" dirty="0" smtClean="0"/>
              <a:t>4x</a:t>
            </a:r>
            <a:r>
              <a:rPr lang="cs-CZ" sz="2200" dirty="0" smtClean="0"/>
              <a:t> zmenšený)</a:t>
            </a:r>
            <a:endParaRPr lang="cs-CZ" sz="2200" b="1" dirty="0"/>
          </a:p>
        </p:txBody>
      </p:sp>
      <mc:AlternateContent xmlns:mc="http://schemas.openxmlformats.org/markup-compatibility/2006" xmlns:a14="http://schemas.microsoft.com/office/drawing/2010/main">
        <mc:Choice Requires="a14">
          <p:sp>
            <p:nvSpPr>
              <p:cNvPr id="8" name="Obdélník 7"/>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0,5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r="-1647"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6624228" y="3311619"/>
                <a:ext cx="223224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5 cm</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6624228" y="3311619"/>
                <a:ext cx="2232248" cy="584775"/>
              </a:xfrm>
              <a:prstGeom prst="rect">
                <a:avLst/>
              </a:prstGeom>
              <a:blipFill rotWithShape="1">
                <a:blip r:embed="rId4"/>
                <a:stretch>
                  <a:fillRect t="-12500" r="-3552" b="-34375"/>
                </a:stretch>
              </a:blipFill>
            </p:spPr>
            <p:txBody>
              <a:bodyPr/>
              <a:lstStyle/>
              <a:p>
                <a:r>
                  <a:rPr lang="cs-CZ">
                    <a:noFill/>
                  </a:rPr>
                  <a:t> </a:t>
                </a:r>
              </a:p>
            </p:txBody>
          </p:sp>
        </mc:Fallback>
      </mc:AlternateContent>
    </p:spTree>
    <p:extLst>
      <p:ext uri="{BB962C8B-B14F-4D97-AF65-F5344CB8AC3E}">
        <p14:creationId xmlns:p14="http://schemas.microsoft.com/office/powerpoint/2010/main" val="150778919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505913" y="1103296"/>
            <a:ext cx="8530583" cy="5001419"/>
          </a:xfrm>
        </p:spPr>
        <p:txBody>
          <a:bodyPr>
            <a:normAutofit lnSpcReduction="10000"/>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a:p>
            <a:pPr marL="0" indent="0">
              <a:buNone/>
            </a:pPr>
            <a:r>
              <a:rPr lang="cs-CZ" b="1" u="sng" dirty="0" smtClean="0">
                <a:solidFill>
                  <a:srgbClr val="FF0000"/>
                </a:solidFill>
              </a:rPr>
              <a:t>Záporné Z</a:t>
            </a:r>
            <a:r>
              <a:rPr lang="cs-CZ" dirty="0" smtClean="0"/>
              <a:t> </a:t>
            </a:r>
            <a:r>
              <a:rPr lang="en-US" dirty="0" smtClean="0"/>
              <a:t>	</a:t>
            </a:r>
            <a:r>
              <a:rPr lang="cs-CZ" dirty="0" smtClean="0"/>
              <a:t>… obraz je </a:t>
            </a:r>
            <a:r>
              <a:rPr lang="cs-CZ" b="1" dirty="0" smtClean="0"/>
              <a:t>převrácený</a:t>
            </a:r>
          </a:p>
          <a:p>
            <a:pPr marL="0" indent="0">
              <a:buNone/>
            </a:pPr>
            <a:r>
              <a:rPr lang="cs-CZ" b="1" dirty="0" smtClean="0">
                <a:solidFill>
                  <a:srgbClr val="FF0000"/>
                </a:solidFill>
              </a:rPr>
              <a:t>I Z I</a:t>
            </a:r>
            <a:r>
              <a:rPr lang="en-US" b="1" dirty="0" smtClean="0">
                <a:solidFill>
                  <a:srgbClr val="FF0000"/>
                </a:solidFill>
              </a:rPr>
              <a:t> &lt; 1 	</a:t>
            </a:r>
            <a:r>
              <a:rPr lang="en-US" dirty="0" smtClean="0"/>
              <a:t>… </a:t>
            </a:r>
            <a:r>
              <a:rPr lang="en-US" dirty="0" err="1" smtClean="0"/>
              <a:t>obraz</a:t>
            </a:r>
            <a:r>
              <a:rPr lang="en-US" dirty="0" smtClean="0"/>
              <a:t> je </a:t>
            </a:r>
            <a:r>
              <a:rPr lang="en-US" b="1" dirty="0" err="1" smtClean="0"/>
              <a:t>zmen</a:t>
            </a:r>
            <a:r>
              <a:rPr lang="cs-CZ" b="1" dirty="0" err="1" smtClean="0"/>
              <a:t>šený</a:t>
            </a:r>
            <a:r>
              <a:rPr lang="cs-CZ" b="1" dirty="0" smtClean="0"/>
              <a:t> </a:t>
            </a:r>
            <a:r>
              <a:rPr lang="cs-CZ" sz="2200" dirty="0" smtClean="0"/>
              <a:t>(IZI=0,25 … </a:t>
            </a:r>
            <a:r>
              <a:rPr lang="cs-CZ" sz="2200" b="1" dirty="0" smtClean="0"/>
              <a:t>4x</a:t>
            </a:r>
            <a:r>
              <a:rPr lang="cs-CZ" sz="2200" dirty="0" smtClean="0"/>
              <a:t> zmenšený)</a:t>
            </a:r>
          </a:p>
          <a:p>
            <a:pPr marL="0" indent="0">
              <a:buNone/>
            </a:pPr>
            <a:r>
              <a:rPr lang="cs-CZ" b="1" i="1" dirty="0">
                <a:solidFill>
                  <a:srgbClr val="FF0000"/>
                </a:solidFill>
              </a:rPr>
              <a:t>a</a:t>
            </a:r>
            <a:r>
              <a:rPr lang="cs-CZ" b="1" i="1" dirty="0" smtClean="0">
                <a:solidFill>
                  <a:srgbClr val="FF0000"/>
                </a:solidFill>
              </a:rPr>
              <a:t>´</a:t>
            </a:r>
            <a:r>
              <a:rPr lang="cs-CZ" b="1" dirty="0" smtClean="0">
                <a:solidFill>
                  <a:srgbClr val="FF0000"/>
                </a:solidFill>
              </a:rPr>
              <a:t> </a:t>
            </a:r>
            <a:r>
              <a:rPr lang="en-US" b="1" dirty="0" smtClean="0">
                <a:solidFill>
                  <a:srgbClr val="FF0000"/>
                </a:solidFill>
              </a:rPr>
              <a:t>&gt; 0</a:t>
            </a:r>
            <a:r>
              <a:rPr lang="cs-CZ" b="1" dirty="0" smtClean="0">
                <a:solidFill>
                  <a:srgbClr val="FF0000"/>
                </a:solidFill>
              </a:rPr>
              <a:t>	</a:t>
            </a:r>
            <a:r>
              <a:rPr lang="cs-CZ" dirty="0" smtClean="0"/>
              <a:t>… obraz je </a:t>
            </a:r>
            <a:r>
              <a:rPr lang="cs-CZ" b="1" dirty="0" smtClean="0"/>
              <a:t>skutečný</a:t>
            </a:r>
            <a:endParaRPr lang="cs-CZ" sz="2200" b="1" dirty="0"/>
          </a:p>
        </p:txBody>
      </p:sp>
      <mc:AlternateContent xmlns:mc="http://schemas.openxmlformats.org/markup-compatibility/2006" xmlns:a14="http://schemas.microsoft.com/office/drawing/2010/main">
        <mc:Choice Requires="a14">
          <p:sp>
            <p:nvSpPr>
              <p:cNvPr id="8" name="Obdélník 7"/>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0,5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r="-1647"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6624228" y="3311619"/>
                <a:ext cx="223224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5 cm</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6624228" y="3311619"/>
                <a:ext cx="2232248" cy="584775"/>
              </a:xfrm>
              <a:prstGeom prst="rect">
                <a:avLst/>
              </a:prstGeom>
              <a:blipFill rotWithShape="1">
                <a:blip r:embed="rId4"/>
                <a:stretch>
                  <a:fillRect t="-12500" r="-3552" b="-34375"/>
                </a:stretch>
              </a:blipFill>
            </p:spPr>
            <p:txBody>
              <a:bodyPr/>
              <a:lstStyle/>
              <a:p>
                <a:r>
                  <a:rPr lang="cs-CZ">
                    <a:noFill/>
                  </a:rPr>
                  <a:t> </a:t>
                </a:r>
              </a:p>
            </p:txBody>
          </p:sp>
        </mc:Fallback>
      </mc:AlternateContent>
    </p:spTree>
    <p:extLst>
      <p:ext uri="{BB962C8B-B14F-4D97-AF65-F5344CB8AC3E}">
        <p14:creationId xmlns:p14="http://schemas.microsoft.com/office/powerpoint/2010/main" val="51543675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505913" y="1103296"/>
            <a:ext cx="8530583" cy="5566064"/>
          </a:xfrm>
        </p:spPr>
        <p:txBody>
          <a:bodyPr>
            <a:normAutofit lnSpcReduction="10000"/>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a:p>
            <a:pPr marL="0" indent="0">
              <a:buNone/>
            </a:pPr>
            <a:r>
              <a:rPr lang="cs-CZ" b="1" u="sng" dirty="0" smtClean="0">
                <a:solidFill>
                  <a:srgbClr val="FF0000"/>
                </a:solidFill>
              </a:rPr>
              <a:t>Záporné Z</a:t>
            </a:r>
            <a:r>
              <a:rPr lang="cs-CZ" dirty="0" smtClean="0"/>
              <a:t> </a:t>
            </a:r>
            <a:r>
              <a:rPr lang="en-US" dirty="0" smtClean="0"/>
              <a:t>	</a:t>
            </a:r>
            <a:r>
              <a:rPr lang="cs-CZ" dirty="0" smtClean="0"/>
              <a:t>… obraz je </a:t>
            </a:r>
            <a:r>
              <a:rPr lang="cs-CZ" b="1" dirty="0" smtClean="0"/>
              <a:t>převrácený</a:t>
            </a:r>
          </a:p>
          <a:p>
            <a:pPr marL="0" indent="0">
              <a:buNone/>
            </a:pPr>
            <a:r>
              <a:rPr lang="cs-CZ" b="1" dirty="0" smtClean="0">
                <a:solidFill>
                  <a:srgbClr val="FF0000"/>
                </a:solidFill>
              </a:rPr>
              <a:t>I Z I</a:t>
            </a:r>
            <a:r>
              <a:rPr lang="en-US" b="1" dirty="0" smtClean="0">
                <a:solidFill>
                  <a:srgbClr val="FF0000"/>
                </a:solidFill>
              </a:rPr>
              <a:t> &lt; 1 	</a:t>
            </a:r>
            <a:r>
              <a:rPr lang="en-US" dirty="0" smtClean="0"/>
              <a:t>… </a:t>
            </a:r>
            <a:r>
              <a:rPr lang="en-US" dirty="0" err="1" smtClean="0"/>
              <a:t>obraz</a:t>
            </a:r>
            <a:r>
              <a:rPr lang="en-US" dirty="0" smtClean="0"/>
              <a:t> je </a:t>
            </a:r>
            <a:r>
              <a:rPr lang="en-US" b="1" dirty="0" err="1" smtClean="0"/>
              <a:t>zmen</a:t>
            </a:r>
            <a:r>
              <a:rPr lang="cs-CZ" b="1" dirty="0" err="1" smtClean="0"/>
              <a:t>šený</a:t>
            </a:r>
            <a:r>
              <a:rPr lang="cs-CZ" b="1" dirty="0" smtClean="0"/>
              <a:t> </a:t>
            </a:r>
            <a:r>
              <a:rPr lang="cs-CZ" sz="2200" dirty="0" smtClean="0"/>
              <a:t>(IZI=0,25 … </a:t>
            </a:r>
            <a:r>
              <a:rPr lang="cs-CZ" sz="2200" b="1" dirty="0" smtClean="0"/>
              <a:t>4x</a:t>
            </a:r>
            <a:r>
              <a:rPr lang="cs-CZ" sz="2200" dirty="0" smtClean="0"/>
              <a:t> zmenšený)</a:t>
            </a:r>
          </a:p>
          <a:p>
            <a:pPr marL="0" indent="0">
              <a:buNone/>
            </a:pPr>
            <a:r>
              <a:rPr lang="cs-CZ" b="1" i="1" dirty="0">
                <a:solidFill>
                  <a:srgbClr val="FF0000"/>
                </a:solidFill>
              </a:rPr>
              <a:t>a</a:t>
            </a:r>
            <a:r>
              <a:rPr lang="cs-CZ" b="1" i="1" dirty="0" smtClean="0">
                <a:solidFill>
                  <a:srgbClr val="FF0000"/>
                </a:solidFill>
              </a:rPr>
              <a:t>´</a:t>
            </a:r>
            <a:r>
              <a:rPr lang="cs-CZ" b="1" dirty="0" smtClean="0">
                <a:solidFill>
                  <a:srgbClr val="FF0000"/>
                </a:solidFill>
              </a:rPr>
              <a:t> </a:t>
            </a:r>
            <a:r>
              <a:rPr lang="en-US" b="1" dirty="0" smtClean="0">
                <a:solidFill>
                  <a:srgbClr val="FF0000"/>
                </a:solidFill>
              </a:rPr>
              <a:t>&gt; 0	</a:t>
            </a:r>
            <a:r>
              <a:rPr lang="cs-CZ" dirty="0" smtClean="0"/>
              <a:t>… obraz je </a:t>
            </a:r>
            <a:r>
              <a:rPr lang="cs-CZ" b="1" dirty="0" smtClean="0"/>
              <a:t>skutečný</a:t>
            </a:r>
            <a:endParaRPr lang="en-US" b="1" dirty="0" smtClean="0"/>
          </a:p>
          <a:p>
            <a:pPr marL="0" indent="0">
              <a:buNone/>
            </a:pPr>
            <a:r>
              <a:rPr lang="cs-CZ" b="1" i="1" dirty="0" smtClean="0">
                <a:solidFill>
                  <a:srgbClr val="FF0000"/>
                </a:solidFill>
              </a:rPr>
              <a:t>a´</a:t>
            </a:r>
            <a:r>
              <a:rPr lang="cs-CZ" b="1" dirty="0" smtClean="0">
                <a:solidFill>
                  <a:srgbClr val="FF0000"/>
                </a:solidFill>
              </a:rPr>
              <a:t>= +</a:t>
            </a:r>
            <a:r>
              <a:rPr lang="en-US" b="1" dirty="0" smtClean="0">
                <a:solidFill>
                  <a:srgbClr val="FF0000"/>
                </a:solidFill>
              </a:rPr>
              <a:t> </a:t>
            </a:r>
            <a:r>
              <a:rPr lang="cs-CZ" b="1" dirty="0" smtClean="0">
                <a:solidFill>
                  <a:srgbClr val="FF0000"/>
                </a:solidFill>
              </a:rPr>
              <a:t>5cm</a:t>
            </a:r>
            <a:r>
              <a:rPr lang="cs-CZ" sz="2400" b="1" dirty="0" smtClean="0">
                <a:solidFill>
                  <a:srgbClr val="FF0000"/>
                </a:solidFill>
              </a:rPr>
              <a:t>	</a:t>
            </a:r>
            <a:r>
              <a:rPr lang="en-US" dirty="0" smtClean="0"/>
              <a:t>…</a:t>
            </a:r>
            <a:r>
              <a:rPr lang="en-US" i="1" dirty="0" smtClean="0"/>
              <a:t> </a:t>
            </a:r>
            <a:r>
              <a:rPr lang="cs-CZ" dirty="0" smtClean="0"/>
              <a:t>obraz leží </a:t>
            </a:r>
            <a:r>
              <a:rPr lang="cs-CZ" b="1" dirty="0" smtClean="0"/>
              <a:t>5 cm před </a:t>
            </a:r>
            <a:r>
              <a:rPr lang="cs-CZ" dirty="0" smtClean="0"/>
              <a:t>zrcadlem</a:t>
            </a:r>
            <a:endParaRPr lang="cs-CZ" b="1" dirty="0" smtClean="0"/>
          </a:p>
          <a:p>
            <a:pPr marL="0" indent="0">
              <a:buNone/>
            </a:pPr>
            <a:endParaRPr lang="cs-CZ" sz="2200" b="1" dirty="0"/>
          </a:p>
        </p:txBody>
      </p:sp>
      <mc:AlternateContent xmlns:mc="http://schemas.openxmlformats.org/markup-compatibility/2006" xmlns:a14="http://schemas.microsoft.com/office/drawing/2010/main">
        <mc:Choice Requires="a14">
          <p:sp>
            <p:nvSpPr>
              <p:cNvPr id="8" name="Obdélník 7"/>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0,5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r="-1647"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6624228" y="3311619"/>
                <a:ext cx="223224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5 cm</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6624228" y="3311619"/>
                <a:ext cx="2232248" cy="584775"/>
              </a:xfrm>
              <a:prstGeom prst="rect">
                <a:avLst/>
              </a:prstGeom>
              <a:blipFill rotWithShape="1">
                <a:blip r:embed="rId4"/>
                <a:stretch>
                  <a:fillRect t="-12500" r="-3552" b="-34375"/>
                </a:stretch>
              </a:blipFill>
            </p:spPr>
            <p:txBody>
              <a:bodyPr/>
              <a:lstStyle/>
              <a:p>
                <a:r>
                  <a:rPr lang="cs-CZ">
                    <a:noFill/>
                  </a:rPr>
                  <a:t> </a:t>
                </a:r>
              </a:p>
            </p:txBody>
          </p:sp>
        </mc:Fallback>
      </mc:AlternateContent>
    </p:spTree>
    <p:extLst>
      <p:ext uri="{BB962C8B-B14F-4D97-AF65-F5344CB8AC3E}">
        <p14:creationId xmlns:p14="http://schemas.microsoft.com/office/powerpoint/2010/main" val="167448765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a)</a:t>
            </a:r>
            <a:endParaRPr lang="cs-CZ" b="1" dirty="0">
              <a:solidFill>
                <a:srgbClr val="006600"/>
              </a:solidFill>
            </a:endParaRPr>
          </a:p>
        </p:txBody>
      </p:sp>
      <p:sp>
        <p:nvSpPr>
          <p:cNvPr id="3" name="Zástupný symbol pro obsah 2"/>
          <p:cNvSpPr>
            <a:spLocks noGrp="1"/>
          </p:cNvSpPr>
          <p:nvPr>
            <p:ph idx="1"/>
          </p:nvPr>
        </p:nvSpPr>
        <p:spPr>
          <a:xfrm>
            <a:off x="505913" y="1103296"/>
            <a:ext cx="8530583" cy="5566064"/>
          </a:xfrm>
        </p:spPr>
        <p:txBody>
          <a:bodyPr>
            <a:normAutofit fontScale="92500" lnSpcReduction="10000"/>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20 cm</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p>
          <a:p>
            <a:pPr marL="0" indent="0">
              <a:buNone/>
            </a:pPr>
            <a:r>
              <a:rPr lang="cs-CZ" b="1" u="sng" dirty="0" smtClean="0">
                <a:solidFill>
                  <a:srgbClr val="FF0000"/>
                </a:solidFill>
              </a:rPr>
              <a:t>Záporné Z</a:t>
            </a:r>
            <a:r>
              <a:rPr lang="cs-CZ" dirty="0" smtClean="0"/>
              <a:t> </a:t>
            </a:r>
            <a:r>
              <a:rPr lang="en-US" dirty="0" smtClean="0"/>
              <a:t>	</a:t>
            </a:r>
            <a:r>
              <a:rPr lang="cs-CZ" dirty="0" smtClean="0"/>
              <a:t>… obraz je </a:t>
            </a:r>
            <a:r>
              <a:rPr lang="cs-CZ" b="1" dirty="0" smtClean="0"/>
              <a:t>převrácený</a:t>
            </a:r>
          </a:p>
          <a:p>
            <a:pPr marL="0" indent="0">
              <a:buNone/>
            </a:pPr>
            <a:r>
              <a:rPr lang="cs-CZ" b="1" dirty="0" smtClean="0">
                <a:solidFill>
                  <a:srgbClr val="FF0000"/>
                </a:solidFill>
              </a:rPr>
              <a:t>I Z I</a:t>
            </a:r>
            <a:r>
              <a:rPr lang="en-US" b="1" dirty="0" smtClean="0">
                <a:solidFill>
                  <a:srgbClr val="FF0000"/>
                </a:solidFill>
              </a:rPr>
              <a:t> &lt; 1 	</a:t>
            </a:r>
            <a:r>
              <a:rPr lang="en-US" dirty="0" smtClean="0"/>
              <a:t>… </a:t>
            </a:r>
            <a:r>
              <a:rPr lang="en-US" dirty="0" err="1" smtClean="0"/>
              <a:t>obraz</a:t>
            </a:r>
            <a:r>
              <a:rPr lang="en-US" dirty="0" smtClean="0"/>
              <a:t> je </a:t>
            </a:r>
            <a:r>
              <a:rPr lang="en-US" b="1" dirty="0" err="1" smtClean="0"/>
              <a:t>zmen</a:t>
            </a:r>
            <a:r>
              <a:rPr lang="cs-CZ" b="1" dirty="0" err="1" smtClean="0"/>
              <a:t>šený</a:t>
            </a:r>
            <a:r>
              <a:rPr lang="cs-CZ" b="1" dirty="0" smtClean="0"/>
              <a:t> </a:t>
            </a:r>
            <a:r>
              <a:rPr lang="cs-CZ" sz="2200" dirty="0" smtClean="0"/>
              <a:t>(IZI=0,25 … </a:t>
            </a:r>
            <a:r>
              <a:rPr lang="cs-CZ" sz="2200" b="1" dirty="0" smtClean="0"/>
              <a:t>4x</a:t>
            </a:r>
            <a:r>
              <a:rPr lang="cs-CZ" sz="2200" dirty="0" smtClean="0"/>
              <a:t> zmenšený)</a:t>
            </a:r>
          </a:p>
          <a:p>
            <a:pPr marL="0" indent="0">
              <a:buNone/>
            </a:pPr>
            <a:r>
              <a:rPr lang="cs-CZ" b="1" i="1" dirty="0">
                <a:solidFill>
                  <a:srgbClr val="FF0000"/>
                </a:solidFill>
              </a:rPr>
              <a:t>a</a:t>
            </a:r>
            <a:r>
              <a:rPr lang="cs-CZ" b="1" i="1" dirty="0" smtClean="0">
                <a:solidFill>
                  <a:srgbClr val="FF0000"/>
                </a:solidFill>
              </a:rPr>
              <a:t>´</a:t>
            </a:r>
            <a:r>
              <a:rPr lang="cs-CZ" b="1" dirty="0" smtClean="0">
                <a:solidFill>
                  <a:srgbClr val="FF0000"/>
                </a:solidFill>
              </a:rPr>
              <a:t> </a:t>
            </a:r>
            <a:r>
              <a:rPr lang="en-US" b="1" dirty="0" smtClean="0">
                <a:solidFill>
                  <a:srgbClr val="FF0000"/>
                </a:solidFill>
              </a:rPr>
              <a:t>&gt; 0	</a:t>
            </a:r>
            <a:r>
              <a:rPr lang="cs-CZ" b="1" dirty="0" smtClean="0">
                <a:solidFill>
                  <a:srgbClr val="FF0000"/>
                </a:solidFill>
              </a:rPr>
              <a:t>	</a:t>
            </a:r>
            <a:r>
              <a:rPr lang="cs-CZ" dirty="0" smtClean="0"/>
              <a:t>… obraz je </a:t>
            </a:r>
            <a:r>
              <a:rPr lang="cs-CZ" b="1" dirty="0" smtClean="0"/>
              <a:t>skutečný</a:t>
            </a:r>
            <a:endParaRPr lang="en-US" b="1" dirty="0" smtClean="0"/>
          </a:p>
          <a:p>
            <a:pPr marL="0" indent="0">
              <a:buNone/>
            </a:pPr>
            <a:r>
              <a:rPr lang="cs-CZ" b="1" i="1" dirty="0" smtClean="0">
                <a:solidFill>
                  <a:srgbClr val="FF0000"/>
                </a:solidFill>
              </a:rPr>
              <a:t>a´</a:t>
            </a:r>
            <a:r>
              <a:rPr lang="cs-CZ" b="1" dirty="0" smtClean="0">
                <a:solidFill>
                  <a:srgbClr val="FF0000"/>
                </a:solidFill>
              </a:rPr>
              <a:t>= +</a:t>
            </a:r>
            <a:r>
              <a:rPr lang="en-US" b="1" dirty="0" smtClean="0">
                <a:solidFill>
                  <a:srgbClr val="FF0000"/>
                </a:solidFill>
              </a:rPr>
              <a:t> </a:t>
            </a:r>
            <a:r>
              <a:rPr lang="cs-CZ" b="1" dirty="0" smtClean="0">
                <a:solidFill>
                  <a:srgbClr val="FF0000"/>
                </a:solidFill>
              </a:rPr>
              <a:t>5cm</a:t>
            </a:r>
            <a:r>
              <a:rPr lang="cs-CZ" sz="2400" b="1" dirty="0" smtClean="0">
                <a:solidFill>
                  <a:srgbClr val="FF0000"/>
                </a:solidFill>
              </a:rPr>
              <a:t>	</a:t>
            </a:r>
            <a:r>
              <a:rPr lang="en-US" dirty="0" smtClean="0"/>
              <a:t>…</a:t>
            </a:r>
            <a:r>
              <a:rPr lang="en-US" i="1" dirty="0" smtClean="0"/>
              <a:t> </a:t>
            </a:r>
            <a:r>
              <a:rPr lang="cs-CZ" dirty="0" smtClean="0"/>
              <a:t>obraz leží </a:t>
            </a:r>
            <a:r>
              <a:rPr lang="cs-CZ" b="1" dirty="0" smtClean="0"/>
              <a:t>5 cm před </a:t>
            </a:r>
            <a:r>
              <a:rPr lang="cs-CZ" dirty="0" smtClean="0"/>
              <a:t>zrcadlem</a:t>
            </a:r>
            <a:endParaRPr lang="en-US" dirty="0" smtClean="0"/>
          </a:p>
          <a:p>
            <a:pPr marL="0" indent="0">
              <a:buNone/>
            </a:pPr>
            <a:r>
              <a:rPr lang="en-US" b="1" i="1" dirty="0" smtClean="0">
                <a:solidFill>
                  <a:srgbClr val="FF0000"/>
                </a:solidFill>
              </a:rPr>
              <a:t>y</a:t>
            </a:r>
            <a:r>
              <a:rPr lang="cs-CZ" b="1" dirty="0" smtClean="0">
                <a:solidFill>
                  <a:srgbClr val="FF0000"/>
                </a:solidFill>
              </a:rPr>
              <a:t>´</a:t>
            </a:r>
            <a:r>
              <a:rPr lang="en-US" b="1" dirty="0" smtClean="0">
                <a:solidFill>
                  <a:srgbClr val="FF0000"/>
                </a:solidFill>
              </a:rPr>
              <a:t>=</a:t>
            </a:r>
            <a:r>
              <a:rPr lang="cs-CZ" b="1" dirty="0" smtClean="0">
                <a:solidFill>
                  <a:srgbClr val="FF0000"/>
                </a:solidFill>
              </a:rPr>
              <a:t> - 0,5 cm</a:t>
            </a:r>
            <a:r>
              <a:rPr lang="cs-CZ" dirty="0" smtClean="0"/>
              <a:t>… obraz má velikost </a:t>
            </a:r>
            <a:r>
              <a:rPr lang="cs-CZ" b="1" dirty="0" smtClean="0"/>
              <a:t>0,5</a:t>
            </a:r>
            <a:r>
              <a:rPr lang="cs-CZ" dirty="0" smtClean="0"/>
              <a:t> </a:t>
            </a:r>
            <a:r>
              <a:rPr lang="cs-CZ" b="1" dirty="0" smtClean="0"/>
              <a:t>cm </a:t>
            </a:r>
            <a:endParaRPr lang="cs-CZ" sz="2200" b="1" dirty="0"/>
          </a:p>
        </p:txBody>
      </p:sp>
      <mc:AlternateContent xmlns:mc="http://schemas.openxmlformats.org/markup-compatibility/2006" xmlns:a14="http://schemas.microsoft.com/office/drawing/2010/main">
        <mc:Choice Requires="a14">
          <p:sp>
            <p:nvSpPr>
              <p:cNvPr id="8" name="Obdélník 7"/>
              <p:cNvSpPr/>
              <p:nvPr/>
            </p:nvSpPr>
            <p:spPr>
              <a:xfrm>
                <a:off x="6876256" y="1412775"/>
                <a:ext cx="1885644"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0,25</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876256" y="1412775"/>
                <a:ext cx="1885644" cy="584775"/>
              </a:xfrm>
              <a:prstGeom prst="rect">
                <a:avLst/>
              </a:prstGeom>
              <a:blipFill rotWithShape="1">
                <a:blip r:embed="rId2"/>
                <a:stretch>
                  <a:fillRect t="-12500" r="-7443"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0,5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r="-1647"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6624228" y="3311619"/>
                <a:ext cx="223224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5 cm</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6624228" y="3311619"/>
                <a:ext cx="2232248" cy="584775"/>
              </a:xfrm>
              <a:prstGeom prst="rect">
                <a:avLst/>
              </a:prstGeom>
              <a:blipFill rotWithShape="1">
                <a:blip r:embed="rId4"/>
                <a:stretch>
                  <a:fillRect t="-12500" r="-3552" b="-34375"/>
                </a:stretch>
              </a:blipFill>
            </p:spPr>
            <p:txBody>
              <a:bodyPr/>
              <a:lstStyle/>
              <a:p>
                <a:r>
                  <a:rPr lang="cs-CZ">
                    <a:noFill/>
                  </a:rPr>
                  <a:t> </a:t>
                </a:r>
              </a:p>
            </p:txBody>
          </p:sp>
        </mc:Fallback>
      </mc:AlternateContent>
    </p:spTree>
    <p:extLst>
      <p:ext uri="{BB962C8B-B14F-4D97-AF65-F5344CB8AC3E}">
        <p14:creationId xmlns:p14="http://schemas.microsoft.com/office/powerpoint/2010/main" val="108068781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p:cxnSp>
        <p:nvCxnSpPr>
          <p:cNvPr id="11" name="Přímá spojnice se šipkou 10"/>
          <p:cNvCxnSpPr/>
          <p:nvPr/>
        </p:nvCxnSpPr>
        <p:spPr>
          <a:xfrm flipH="1">
            <a:off x="2555776" y="1124744"/>
            <a:ext cx="3096344" cy="989476"/>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784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par>
                          <p:cTn id="8" fill="hold">
                            <p:stCondLst>
                              <p:cond delay="500"/>
                            </p:stCondLst>
                            <p:childTnLst>
                              <p:par>
                                <p:cTn id="9" presetID="26" presetClass="emph" presetSubtype="0" fill="hold" nodeType="afterEffect">
                                  <p:stCondLst>
                                    <p:cond delay="0"/>
                                  </p:stCondLst>
                                  <p:childTnLst>
                                    <p:animEffect transition="out" filter="fade">
                                      <p:cBhvr>
                                        <p:cTn id="10" dur="500" tmFilter="0, 0; .2, .5; .8, .5; 1, 0"/>
                                        <p:tgtEl>
                                          <p:spTgt spid="3">
                                            <p:txEl>
                                              <p:pRg st="1" end="1"/>
                                            </p:txEl>
                                          </p:spTgt>
                                        </p:tgtEl>
                                      </p:cBhvr>
                                    </p:animEffect>
                                    <p:animScale>
                                      <p:cBhvr>
                                        <p:cTn id="11" dur="250" autoRev="1" fill="hold"/>
                                        <p:tgtEl>
                                          <p:spTgt spid="3">
                                            <p:txEl>
                                              <p:pRg st="1" end="1"/>
                                            </p:txEl>
                                          </p:spTgt>
                                        </p:tgtEl>
                                      </p:cBhvr>
                                      <p:by x="105000" y="105000"/>
                                    </p:animScale>
                                  </p:childTnLst>
                                </p:cTn>
                              </p:par>
                              <p:par>
                                <p:cTn id="12" presetID="26" presetClass="emph" presetSubtype="0" fill="hold" nodeType="withEffect">
                                  <p:stCondLst>
                                    <p:cond delay="0"/>
                                  </p:stCondLst>
                                  <p:childTnLst>
                                    <p:animEffect transition="out" filter="fade">
                                      <p:cBhvr>
                                        <p:cTn id="13" dur="500" tmFilter="0, 0; .2, .5; .8, .5; 1, 0"/>
                                        <p:tgtEl>
                                          <p:spTgt spid="11"/>
                                        </p:tgtEl>
                                      </p:cBhvr>
                                    </p:animEffect>
                                    <p:animScale>
                                      <p:cBhvr>
                                        <p:cTn id="14" dur="250" autoRev="1" fill="hold"/>
                                        <p:tgtEl>
                                          <p:spTgt spid="1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5" name="Obdélník 4"/>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73820441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5" name="Obdélník 4"/>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6158137" y="2738790"/>
                <a:ext cx="2441181" cy="101572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4</m:t>
                          </m:r>
                        </m:num>
                        <m:den>
                          <m:r>
                            <a:rPr lang="cs-CZ" sz="3200" b="0" i="1" smtClean="0">
                              <a:latin typeface="Cambria Math"/>
                            </a:rPr>
                            <m:t>5−4</m:t>
                          </m:r>
                        </m:den>
                      </m:f>
                    </m:oMath>
                  </m:oMathPara>
                </a14:m>
                <a:endParaRPr lang="cs-CZ" sz="3200" dirty="0"/>
              </a:p>
            </p:txBody>
          </p:sp>
        </mc:Choice>
        <mc:Fallback xmlns="">
          <p:sp>
            <p:nvSpPr>
              <p:cNvPr id="6" name="Obdélník 5"/>
              <p:cNvSpPr>
                <a:spLocks noRot="1" noChangeAspect="1" noMove="1" noResize="1" noEditPoints="1" noAdjustHandles="1" noChangeArrowheads="1" noChangeShapeType="1" noTextEdit="1"/>
              </p:cNvSpPr>
              <p:nvPr/>
            </p:nvSpPr>
            <p:spPr>
              <a:xfrm>
                <a:off x="6158137" y="2738790"/>
                <a:ext cx="2441181" cy="1015727"/>
              </a:xfrm>
              <a:prstGeom prst="rect">
                <a:avLst/>
              </a:prstGeom>
              <a:blipFill rotWithShape="1">
                <a:blip r:embed="rId3"/>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73820441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5" name="Obdélník 4"/>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6158137" y="2738790"/>
                <a:ext cx="2441181" cy="101572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4</m:t>
                          </m:r>
                        </m:num>
                        <m:den>
                          <m:r>
                            <a:rPr lang="cs-CZ" sz="3200" b="0" i="1" smtClean="0">
                              <a:latin typeface="Cambria Math"/>
                            </a:rPr>
                            <m:t>5−4</m:t>
                          </m:r>
                        </m:den>
                      </m:f>
                    </m:oMath>
                  </m:oMathPara>
                </a14:m>
                <a:endParaRPr lang="cs-CZ" sz="3200" dirty="0"/>
              </a:p>
            </p:txBody>
          </p:sp>
        </mc:Choice>
        <mc:Fallback xmlns="">
          <p:sp>
            <p:nvSpPr>
              <p:cNvPr id="6" name="Obdélník 5"/>
              <p:cNvSpPr>
                <a:spLocks noRot="1" noChangeAspect="1" noMove="1" noResize="1" noEditPoints="1" noAdjustHandles="1" noChangeArrowheads="1" noChangeShapeType="1" noTextEdit="1"/>
              </p:cNvSpPr>
              <p:nvPr/>
            </p:nvSpPr>
            <p:spPr>
              <a:xfrm>
                <a:off x="6158137" y="2738790"/>
                <a:ext cx="2441181" cy="1015727"/>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6072654" y="4123338"/>
                <a:ext cx="2412712" cy="786690"/>
              </a:xfrm>
              <a:prstGeom prst="rect">
                <a:avLst/>
              </a:prstGeom>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4</m:t>
                        </m:r>
                      </m:num>
                      <m:den>
                        <m:r>
                          <a:rPr lang="cs-CZ" sz="3200" b="0" i="1" smtClean="0">
                            <a:latin typeface="Cambria Math"/>
                          </a:rPr>
                          <m:t>1</m:t>
                        </m:r>
                      </m:den>
                    </m:f>
                  </m:oMath>
                </a14:m>
                <a:r>
                  <a:rPr lang="cs-CZ" sz="3200" dirty="0" smtClean="0"/>
                  <a:t> = </a:t>
                </a:r>
                <a:r>
                  <a:rPr lang="cs-CZ" sz="3200" b="1" u="sng" dirty="0" smtClean="0">
                    <a:solidFill>
                      <a:srgbClr val="FF0000"/>
                    </a:solidFill>
                  </a:rPr>
                  <a:t>- </a:t>
                </a:r>
                <a:r>
                  <a:rPr lang="cs-CZ" sz="3200" b="1" u="sng" dirty="0" smtClean="0"/>
                  <a:t>4</a:t>
                </a:r>
                <a:endParaRPr lang="cs-CZ" sz="3200" b="1" u="sng" dirty="0"/>
              </a:p>
            </p:txBody>
          </p:sp>
        </mc:Choice>
        <mc:Fallback xmlns="">
          <p:sp>
            <p:nvSpPr>
              <p:cNvPr id="7" name="Obdélník 6"/>
              <p:cNvSpPr>
                <a:spLocks noRot="1" noChangeAspect="1" noMove="1" noResize="1" noEditPoints="1" noAdjustHandles="1" noChangeArrowheads="1" noChangeShapeType="1" noTextEdit="1"/>
              </p:cNvSpPr>
              <p:nvPr/>
            </p:nvSpPr>
            <p:spPr>
              <a:xfrm>
                <a:off x="6072654" y="4123338"/>
                <a:ext cx="2412712" cy="786690"/>
              </a:xfrm>
              <a:prstGeom prst="rect">
                <a:avLst/>
              </a:prstGeom>
              <a:blipFill rotWithShape="1">
                <a:blip r:embed="rId4"/>
                <a:stretch>
                  <a:fillRect r="-5556" b="-12403"/>
                </a:stretch>
              </a:blipFill>
            </p:spPr>
            <p:txBody>
              <a:bodyPr/>
              <a:lstStyle/>
              <a:p>
                <a:r>
                  <a:rPr lang="cs-CZ">
                    <a:noFill/>
                  </a:rPr>
                  <a:t> </a:t>
                </a:r>
              </a:p>
            </p:txBody>
          </p:sp>
        </mc:Fallback>
      </mc:AlternateContent>
    </p:spTree>
    <p:extLst>
      <p:ext uri="{BB962C8B-B14F-4D97-AF65-F5344CB8AC3E}">
        <p14:creationId xmlns:p14="http://schemas.microsoft.com/office/powerpoint/2010/main" val="237264284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p:spTree>
    <p:extLst>
      <p:ext uri="{BB962C8B-B14F-4D97-AF65-F5344CB8AC3E}">
        <p14:creationId xmlns:p14="http://schemas.microsoft.com/office/powerpoint/2010/main" val="65570576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3347864" y="2780928"/>
                <a:ext cx="1584176" cy="111383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3347864" y="2780928"/>
                <a:ext cx="1584176" cy="1113831"/>
              </a:xfrm>
              <a:prstGeom prst="rect">
                <a:avLst/>
              </a:prstGeom>
              <a:blipFill rotWithShape="1">
                <a:blip r:embed="rId3"/>
                <a:stretch>
                  <a:fillRect/>
                </a:stretch>
              </a:blipFill>
            </p:spPr>
            <p:txBody>
              <a:bodyPr/>
              <a:lstStyle/>
              <a:p>
                <a:r>
                  <a:rPr lang="cs-CZ">
                    <a:noFill/>
                  </a:rPr>
                  <a:t> </a:t>
                </a:r>
              </a:p>
            </p:txBody>
          </p:sp>
        </mc:Fallback>
      </mc:AlternateContent>
      <p:cxnSp>
        <p:nvCxnSpPr>
          <p:cNvPr id="8" name="Přímá spojnice se šipkou 7"/>
          <p:cNvCxnSpPr/>
          <p:nvPr/>
        </p:nvCxnSpPr>
        <p:spPr>
          <a:xfrm>
            <a:off x="4932040" y="334804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559537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3347864" y="2780928"/>
                <a:ext cx="1584176" cy="111383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3347864" y="2780928"/>
                <a:ext cx="1584176" cy="1113831"/>
              </a:xfrm>
              <a:prstGeom prst="rect">
                <a:avLst/>
              </a:prstGeom>
              <a:blipFill rotWithShape="1">
                <a:blip r:embed="rId3"/>
                <a:stretch>
                  <a:fillRect/>
                </a:stretch>
              </a:blipFill>
            </p:spPr>
            <p:txBody>
              <a:bodyPr/>
              <a:lstStyle/>
              <a:p>
                <a:r>
                  <a:rPr lang="cs-CZ">
                    <a:noFill/>
                  </a:rPr>
                  <a:t> </a:t>
                </a:r>
              </a:p>
            </p:txBody>
          </p:sp>
        </mc:Fallback>
      </mc:AlternateContent>
      <p:cxnSp>
        <p:nvCxnSpPr>
          <p:cNvPr id="8" name="Přímá spojnice se šipkou 7"/>
          <p:cNvCxnSpPr/>
          <p:nvPr/>
        </p:nvCxnSpPr>
        <p:spPr>
          <a:xfrm>
            <a:off x="4932040" y="334804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9" name="Obdélník 8"/>
              <p:cNvSpPr/>
              <p:nvPr/>
            </p:nvSpPr>
            <p:spPr>
              <a:xfrm>
                <a:off x="5724128" y="3055658"/>
                <a:ext cx="1944216"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𝑦</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 </m:t>
                      </m:r>
                      <m:r>
                        <a:rPr lang="cs-CZ" sz="3200" b="0" i="1" smtClean="0">
                          <a:latin typeface="Cambria Math"/>
                        </a:rPr>
                        <m:t>𝑦</m:t>
                      </m:r>
                    </m:oMath>
                  </m:oMathPara>
                </a14:m>
                <a:endParaRPr lang="cs-CZ" sz="3200" b="0" i="1" dirty="0" smtClean="0">
                  <a:latin typeface="Cambria Math"/>
                </a:endParaRPr>
              </a:p>
            </p:txBody>
          </p:sp>
        </mc:Choice>
        <mc:Fallback xmlns="">
          <p:sp>
            <p:nvSpPr>
              <p:cNvPr id="9" name="Obdélník 8"/>
              <p:cNvSpPr>
                <a:spLocks noRot="1" noChangeAspect="1" noMove="1" noResize="1" noEditPoints="1" noAdjustHandles="1" noChangeArrowheads="1" noChangeShapeType="1" noTextEdit="1"/>
              </p:cNvSpPr>
              <p:nvPr/>
            </p:nvSpPr>
            <p:spPr>
              <a:xfrm>
                <a:off x="5724128" y="3055658"/>
                <a:ext cx="1944216" cy="584775"/>
              </a:xfrm>
              <a:prstGeom prst="rect">
                <a:avLst/>
              </a:prstGeom>
              <a:blipFill rotWithShape="1">
                <a:blip r:embed="rId4"/>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9664666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3347864" y="2780928"/>
                <a:ext cx="1584176" cy="111383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3347864" y="2780928"/>
                <a:ext cx="1584176" cy="1113831"/>
              </a:xfrm>
              <a:prstGeom prst="rect">
                <a:avLst/>
              </a:prstGeom>
              <a:blipFill rotWithShape="1">
                <a:blip r:embed="rId3"/>
                <a:stretch>
                  <a:fillRect/>
                </a:stretch>
              </a:blipFill>
            </p:spPr>
            <p:txBody>
              <a:bodyPr/>
              <a:lstStyle/>
              <a:p>
                <a:r>
                  <a:rPr lang="cs-CZ">
                    <a:noFill/>
                  </a:rPr>
                  <a:t> </a:t>
                </a:r>
              </a:p>
            </p:txBody>
          </p:sp>
        </mc:Fallback>
      </mc:AlternateContent>
      <p:cxnSp>
        <p:nvCxnSpPr>
          <p:cNvPr id="8" name="Přímá spojnice se šipkou 7"/>
          <p:cNvCxnSpPr/>
          <p:nvPr/>
        </p:nvCxnSpPr>
        <p:spPr>
          <a:xfrm>
            <a:off x="4932040" y="334804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9" name="Obdélník 8"/>
              <p:cNvSpPr/>
              <p:nvPr/>
            </p:nvSpPr>
            <p:spPr>
              <a:xfrm>
                <a:off x="5724128" y="3055658"/>
                <a:ext cx="1944216"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𝑦</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 </m:t>
                      </m:r>
                      <m:r>
                        <a:rPr lang="cs-CZ" sz="3200" b="0" i="1" smtClean="0">
                          <a:latin typeface="Cambria Math"/>
                        </a:rPr>
                        <m:t>𝑦</m:t>
                      </m:r>
                    </m:oMath>
                  </m:oMathPara>
                </a14:m>
                <a:endParaRPr lang="cs-CZ" sz="3200" b="0" i="1" dirty="0" smtClean="0">
                  <a:latin typeface="Cambria Math"/>
                </a:endParaRPr>
              </a:p>
            </p:txBody>
          </p:sp>
        </mc:Choice>
        <mc:Fallback xmlns="">
          <p:sp>
            <p:nvSpPr>
              <p:cNvPr id="9" name="Obdélník 8"/>
              <p:cNvSpPr>
                <a:spLocks noRot="1" noChangeAspect="1" noMove="1" noResize="1" noEditPoints="1" noAdjustHandles="1" noChangeArrowheads="1" noChangeShapeType="1" noTextEdit="1"/>
              </p:cNvSpPr>
              <p:nvPr/>
            </p:nvSpPr>
            <p:spPr>
              <a:xfrm>
                <a:off x="5724128" y="3055658"/>
                <a:ext cx="1944216" cy="584775"/>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3347864" y="4077072"/>
                <a:ext cx="5495479" cy="584775"/>
              </a:xfrm>
              <a:prstGeom prst="rect">
                <a:avLst/>
              </a:prstGeom>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- 4 . 2cm = </a:t>
                </a:r>
                <a:r>
                  <a:rPr lang="cs-CZ" sz="3200" b="1" u="sng" dirty="0" smtClean="0">
                    <a:solidFill>
                      <a:srgbClr val="FF0000"/>
                    </a:solidFill>
                  </a:rPr>
                  <a:t>-</a:t>
                </a:r>
                <a:r>
                  <a:rPr lang="cs-CZ" sz="3200" b="1" u="sng" dirty="0" smtClean="0"/>
                  <a:t> 8 cm</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3347864" y="4077072"/>
                <a:ext cx="5495479" cy="584775"/>
              </a:xfrm>
              <a:prstGeom prst="rect">
                <a:avLst/>
              </a:prstGeom>
              <a:blipFill rotWithShape="1">
                <a:blip r:embed="rId5"/>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294523815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349153056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2676418" y="2938772"/>
                <a:ext cx="2160240" cy="102970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2676418" y="2938772"/>
                <a:ext cx="2160240" cy="1029705"/>
              </a:xfrm>
              <a:prstGeom prst="rect">
                <a:avLst/>
              </a:prstGeom>
              <a:blipFill rotWithShape="1">
                <a:blip r:embed="rId4"/>
                <a:stretch>
                  <a:fillRect/>
                </a:stretch>
              </a:blipFill>
            </p:spPr>
            <p:txBody>
              <a:bodyPr/>
              <a:lstStyle/>
              <a:p>
                <a:r>
                  <a:rPr lang="cs-CZ">
                    <a:noFill/>
                  </a:rPr>
                  <a:t> </a:t>
                </a:r>
              </a:p>
            </p:txBody>
          </p:sp>
        </mc:Fallback>
      </mc:AlternateContent>
      <p:cxnSp>
        <p:nvCxnSpPr>
          <p:cNvPr id="9" name="Přímá spojnice se šipkou 8"/>
          <p:cNvCxnSpPr/>
          <p:nvPr/>
        </p:nvCxnSpPr>
        <p:spPr>
          <a:xfrm>
            <a:off x="4836658" y="3467627"/>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938798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2676418" y="2938772"/>
                <a:ext cx="2160240" cy="102970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2676418" y="2938772"/>
                <a:ext cx="2160240" cy="1029705"/>
              </a:xfrm>
              <a:prstGeom prst="rect">
                <a:avLst/>
              </a:prstGeom>
              <a:blipFill rotWithShape="1">
                <a:blip r:embed="rId4"/>
                <a:stretch>
                  <a:fillRect/>
                </a:stretch>
              </a:blipFill>
            </p:spPr>
            <p:txBody>
              <a:bodyPr/>
              <a:lstStyle/>
              <a:p>
                <a:r>
                  <a:rPr lang="cs-CZ">
                    <a:noFill/>
                  </a:rPr>
                  <a:t> </a:t>
                </a:r>
              </a:p>
            </p:txBody>
          </p:sp>
        </mc:Fallback>
      </mc:AlternateContent>
      <p:cxnSp>
        <p:nvCxnSpPr>
          <p:cNvPr id="9" name="Přímá spojnice se šipkou 8"/>
          <p:cNvCxnSpPr/>
          <p:nvPr/>
        </p:nvCxnSpPr>
        <p:spPr>
          <a:xfrm>
            <a:off x="4836658" y="3467627"/>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 name="Obdélník 9"/>
              <p:cNvSpPr/>
              <p:nvPr/>
            </p:nvSpPr>
            <p:spPr>
              <a:xfrm>
                <a:off x="5268706" y="3161235"/>
                <a:ext cx="2403797"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m:t>
                      </m:r>
                      <m:r>
                        <a:rPr lang="cs-CZ" sz="3200" b="0" i="1" smtClean="0">
                          <a:latin typeface="Cambria Math"/>
                        </a:rPr>
                        <m:t>𝑎</m:t>
                      </m:r>
                    </m:oMath>
                  </m:oMathPara>
                </a14:m>
                <a:endParaRPr lang="cs-CZ" sz="3200" b="0" i="1" dirty="0" smtClean="0">
                  <a:latin typeface="Cambria Math"/>
                </a:endParaRPr>
              </a:p>
            </p:txBody>
          </p:sp>
        </mc:Choice>
        <mc:Fallback xmlns="">
          <p:sp>
            <p:nvSpPr>
              <p:cNvPr id="10" name="Obdélník 9"/>
              <p:cNvSpPr>
                <a:spLocks noRot="1" noChangeAspect="1" noMove="1" noResize="1" noEditPoints="1" noAdjustHandles="1" noChangeArrowheads="1" noChangeShapeType="1" noTextEdit="1"/>
              </p:cNvSpPr>
              <p:nvPr/>
            </p:nvSpPr>
            <p:spPr>
              <a:xfrm>
                <a:off x="5268706" y="3161235"/>
                <a:ext cx="2403797" cy="584775"/>
              </a:xfrm>
              <a:prstGeom prst="rect">
                <a:avLst/>
              </a:prstGeom>
              <a:blipFill rotWithShape="1">
                <a:blip r:embed="rId5"/>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419422931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2676418" y="2938772"/>
                <a:ext cx="2160240" cy="102970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2676418" y="2938772"/>
                <a:ext cx="2160240" cy="1029705"/>
              </a:xfrm>
              <a:prstGeom prst="rect">
                <a:avLst/>
              </a:prstGeom>
              <a:blipFill rotWithShape="1">
                <a:blip r:embed="rId4"/>
                <a:stretch>
                  <a:fillRect/>
                </a:stretch>
              </a:blipFill>
            </p:spPr>
            <p:txBody>
              <a:bodyPr/>
              <a:lstStyle/>
              <a:p>
                <a:r>
                  <a:rPr lang="cs-CZ">
                    <a:noFill/>
                  </a:rPr>
                  <a:t> </a:t>
                </a:r>
              </a:p>
            </p:txBody>
          </p:sp>
        </mc:Fallback>
      </mc:AlternateContent>
      <p:cxnSp>
        <p:nvCxnSpPr>
          <p:cNvPr id="9" name="Přímá spojnice se šipkou 8"/>
          <p:cNvCxnSpPr/>
          <p:nvPr/>
        </p:nvCxnSpPr>
        <p:spPr>
          <a:xfrm>
            <a:off x="4836658" y="3467627"/>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 name="Obdélník 9"/>
              <p:cNvSpPr/>
              <p:nvPr/>
            </p:nvSpPr>
            <p:spPr>
              <a:xfrm>
                <a:off x="5268706" y="3161235"/>
                <a:ext cx="2403797"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m:t>
                      </m:r>
                      <m:r>
                        <a:rPr lang="cs-CZ" sz="3200" b="0" i="1" smtClean="0">
                          <a:latin typeface="Cambria Math"/>
                        </a:rPr>
                        <m:t>𝑎</m:t>
                      </m:r>
                    </m:oMath>
                  </m:oMathPara>
                </a14:m>
                <a:endParaRPr lang="cs-CZ" sz="3200" b="0" i="1" dirty="0" smtClean="0">
                  <a:latin typeface="Cambria Math"/>
                </a:endParaRPr>
              </a:p>
            </p:txBody>
          </p:sp>
        </mc:Choice>
        <mc:Fallback xmlns="">
          <p:sp>
            <p:nvSpPr>
              <p:cNvPr id="10" name="Obdélník 9"/>
              <p:cNvSpPr>
                <a:spLocks noRot="1" noChangeAspect="1" noMove="1" noResize="1" noEditPoints="1" noAdjustHandles="1" noChangeArrowheads="1" noChangeShapeType="1" noTextEdit="1"/>
              </p:cNvSpPr>
              <p:nvPr/>
            </p:nvSpPr>
            <p:spPr>
              <a:xfrm>
                <a:off x="5268706" y="3161235"/>
                <a:ext cx="2403797" cy="584775"/>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Obdélník 10"/>
              <p:cNvSpPr/>
              <p:nvPr/>
            </p:nvSpPr>
            <p:spPr>
              <a:xfrm>
                <a:off x="2915816" y="4077071"/>
                <a:ext cx="5495479" cy="584775"/>
              </a:xfrm>
              <a:prstGeom prst="rect">
                <a:avLst/>
              </a:prstGeom>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- 4 ). </a:t>
                </a:r>
                <a:r>
                  <a:rPr lang="cs-CZ" sz="3200" dirty="0"/>
                  <a:t>5</a:t>
                </a:r>
                <a:r>
                  <a:rPr lang="cs-CZ" sz="3200" dirty="0" smtClean="0"/>
                  <a:t> cm = </a:t>
                </a:r>
                <a:r>
                  <a:rPr lang="cs-CZ" sz="3200" b="1" u="sng" dirty="0">
                    <a:solidFill>
                      <a:srgbClr val="FF0000"/>
                    </a:solidFill>
                  </a:rPr>
                  <a:t>+</a:t>
                </a:r>
                <a:r>
                  <a:rPr lang="cs-CZ" sz="3200" b="1" u="sng" dirty="0" smtClean="0"/>
                  <a:t> 20 cm</a:t>
                </a:r>
                <a:endParaRPr lang="cs-CZ" sz="3200" b="1" u="sng" dirty="0"/>
              </a:p>
            </p:txBody>
          </p:sp>
        </mc:Choice>
        <mc:Fallback xmlns="">
          <p:sp>
            <p:nvSpPr>
              <p:cNvPr id="11" name="Obdélník 10"/>
              <p:cNvSpPr>
                <a:spLocks noRot="1" noChangeAspect="1" noMove="1" noResize="1" noEditPoints="1" noAdjustHandles="1" noChangeArrowheads="1" noChangeShapeType="1" noTextEdit="1"/>
              </p:cNvSpPr>
              <p:nvPr/>
            </p:nvSpPr>
            <p:spPr>
              <a:xfrm>
                <a:off x="2915816" y="4077071"/>
                <a:ext cx="5495479" cy="584775"/>
              </a:xfrm>
              <a:prstGeom prst="rect">
                <a:avLst/>
              </a:prstGeom>
              <a:blipFill rotWithShape="1">
                <a:blip r:embed="rId6"/>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328364637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20 cm</a:t>
                </a:r>
                <a:endParaRPr lang="cs-CZ" sz="3200" b="1" u="sng" dirty="0"/>
              </a:p>
            </p:txBody>
          </p:sp>
        </mc:Choice>
        <mc:Fallback xmlns="">
          <p:sp>
            <p:nvSpPr>
              <p:cNvPr id="7" name="Obdélník 6"/>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4557" b="-34375"/>
                </a:stretch>
              </a:blipFill>
            </p:spPr>
            <p:txBody>
              <a:bodyPr/>
              <a:lstStyle/>
              <a:p>
                <a:r>
                  <a:rPr lang="cs-CZ">
                    <a:noFill/>
                  </a:rPr>
                  <a:t> </a:t>
                </a:r>
              </a:p>
            </p:txBody>
          </p:sp>
        </mc:Fallback>
      </mc:AlternateContent>
    </p:spTree>
    <p:extLst>
      <p:ext uri="{BB962C8B-B14F-4D97-AF65-F5344CB8AC3E}">
        <p14:creationId xmlns:p14="http://schemas.microsoft.com/office/powerpoint/2010/main" val="253435758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20 cm</a:t>
                </a:r>
                <a:endParaRPr lang="cs-CZ" sz="3200" b="1" u="sng" dirty="0"/>
              </a:p>
            </p:txBody>
          </p:sp>
        </mc:Choice>
        <mc:Fallback xmlns="">
          <p:sp>
            <p:nvSpPr>
              <p:cNvPr id="7" name="Obdélník 6"/>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4557" b="-34375"/>
                </a:stretch>
              </a:blipFill>
            </p:spPr>
            <p:txBody>
              <a:bodyPr/>
              <a:lstStyle/>
              <a:p>
                <a:r>
                  <a:rPr lang="cs-CZ">
                    <a:noFill/>
                  </a:rPr>
                  <a:t> </a:t>
                </a:r>
              </a:p>
            </p:txBody>
          </p:sp>
        </mc:Fallback>
      </mc:AlternateContent>
      <p:sp>
        <p:nvSpPr>
          <p:cNvPr id="4" name="Obdélník 3"/>
          <p:cNvSpPr/>
          <p:nvPr/>
        </p:nvSpPr>
        <p:spPr>
          <a:xfrm>
            <a:off x="539552" y="4653136"/>
            <a:ext cx="8496944" cy="523220"/>
          </a:xfrm>
          <a:prstGeom prst="rect">
            <a:avLst/>
          </a:prstGeom>
        </p:spPr>
        <p:txBody>
          <a:bodyPr wrap="square">
            <a:spAutoFit/>
          </a:bodyPr>
          <a:lstStyle/>
          <a:p>
            <a:r>
              <a:rPr lang="cs-CZ" sz="2800" b="1" u="sng" dirty="0" smtClean="0">
                <a:solidFill>
                  <a:srgbClr val="FF0000"/>
                </a:solidFill>
              </a:rPr>
              <a:t>Záporné Z</a:t>
            </a:r>
            <a:r>
              <a:rPr lang="cs-CZ" sz="2800" dirty="0" smtClean="0"/>
              <a:t> </a:t>
            </a:r>
            <a:r>
              <a:rPr lang="en-US" sz="2800" dirty="0" smtClean="0"/>
              <a:t>	</a:t>
            </a:r>
            <a:r>
              <a:rPr lang="cs-CZ" sz="2800" dirty="0" smtClean="0"/>
              <a:t>… obraz je </a:t>
            </a:r>
            <a:r>
              <a:rPr lang="cs-CZ" sz="2800" b="1" dirty="0" smtClean="0"/>
              <a:t>převrácený</a:t>
            </a:r>
          </a:p>
        </p:txBody>
      </p:sp>
    </p:spTree>
    <p:extLst>
      <p:ext uri="{BB962C8B-B14F-4D97-AF65-F5344CB8AC3E}">
        <p14:creationId xmlns:p14="http://schemas.microsoft.com/office/powerpoint/2010/main" val="130266739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20 cm</a:t>
                </a:r>
                <a:endParaRPr lang="cs-CZ" sz="3200" b="1" u="sng" dirty="0"/>
              </a:p>
            </p:txBody>
          </p:sp>
        </mc:Choice>
        <mc:Fallback xmlns="">
          <p:sp>
            <p:nvSpPr>
              <p:cNvPr id="7" name="Obdélník 6"/>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4557" b="-34375"/>
                </a:stretch>
              </a:blipFill>
            </p:spPr>
            <p:txBody>
              <a:bodyPr/>
              <a:lstStyle/>
              <a:p>
                <a:r>
                  <a:rPr lang="cs-CZ">
                    <a:noFill/>
                  </a:rPr>
                  <a:t> </a:t>
                </a:r>
              </a:p>
            </p:txBody>
          </p:sp>
        </mc:Fallback>
      </mc:AlternateContent>
      <p:sp>
        <p:nvSpPr>
          <p:cNvPr id="4" name="Obdélník 3"/>
          <p:cNvSpPr/>
          <p:nvPr/>
        </p:nvSpPr>
        <p:spPr>
          <a:xfrm>
            <a:off x="539552" y="4653136"/>
            <a:ext cx="8496944" cy="954107"/>
          </a:xfrm>
          <a:prstGeom prst="rect">
            <a:avLst/>
          </a:prstGeom>
        </p:spPr>
        <p:txBody>
          <a:bodyPr wrap="square">
            <a:spAutoFit/>
          </a:bodyPr>
          <a:lstStyle/>
          <a:p>
            <a:r>
              <a:rPr lang="cs-CZ" sz="2800" b="1" u="sng" dirty="0" smtClean="0">
                <a:solidFill>
                  <a:srgbClr val="FF0000"/>
                </a:solidFill>
              </a:rPr>
              <a:t>Záporné Z</a:t>
            </a:r>
            <a:r>
              <a:rPr lang="cs-CZ" sz="2800" dirty="0" smtClean="0"/>
              <a:t> </a:t>
            </a:r>
            <a:r>
              <a:rPr lang="en-US" sz="2800" dirty="0" smtClean="0"/>
              <a:t>	</a:t>
            </a:r>
            <a:r>
              <a:rPr lang="cs-CZ" sz="2800" dirty="0" smtClean="0"/>
              <a:t>… obraz je </a:t>
            </a:r>
            <a:r>
              <a:rPr lang="cs-CZ" sz="2800" b="1" dirty="0" smtClean="0"/>
              <a:t>převrácený</a:t>
            </a:r>
          </a:p>
          <a:p>
            <a:r>
              <a:rPr lang="cs-CZ" sz="2800" b="1" dirty="0" smtClean="0">
                <a:solidFill>
                  <a:srgbClr val="FF0000"/>
                </a:solidFill>
              </a:rPr>
              <a:t>I Z I</a:t>
            </a:r>
            <a:r>
              <a:rPr lang="en-US" sz="2800" b="1" dirty="0" smtClean="0">
                <a:solidFill>
                  <a:srgbClr val="FF0000"/>
                </a:solidFill>
              </a:rPr>
              <a:t> &gt; 1 	</a:t>
            </a:r>
            <a:r>
              <a:rPr lang="en-US" sz="2800" dirty="0" smtClean="0"/>
              <a:t>… </a:t>
            </a:r>
            <a:r>
              <a:rPr lang="en-US" sz="2800" dirty="0" err="1" smtClean="0"/>
              <a:t>obraz</a:t>
            </a:r>
            <a:r>
              <a:rPr lang="en-US" sz="2800" dirty="0" smtClean="0"/>
              <a:t> je </a:t>
            </a:r>
            <a:r>
              <a:rPr lang="en-US" sz="2800" b="1" dirty="0" err="1" smtClean="0"/>
              <a:t>zv</a:t>
            </a:r>
            <a:r>
              <a:rPr lang="cs-CZ" sz="2800" b="1" dirty="0" smtClean="0"/>
              <a:t>ě</a:t>
            </a:r>
            <a:r>
              <a:rPr lang="en-US" sz="2800" b="1" dirty="0" smtClean="0"/>
              <a:t>t</a:t>
            </a:r>
            <a:r>
              <a:rPr lang="cs-CZ" sz="2800" b="1" dirty="0" smtClean="0"/>
              <a:t>š</a:t>
            </a:r>
            <a:r>
              <a:rPr lang="en-US" sz="2800" b="1" dirty="0" smtClean="0"/>
              <a:t>e</a:t>
            </a:r>
            <a:r>
              <a:rPr lang="cs-CZ" sz="2800" b="1" dirty="0" smtClean="0"/>
              <a:t>ný </a:t>
            </a:r>
            <a:r>
              <a:rPr lang="cs-CZ" sz="2000" dirty="0" smtClean="0"/>
              <a:t>(IZI=4 … </a:t>
            </a:r>
            <a:r>
              <a:rPr lang="cs-CZ" sz="2000" b="1" dirty="0" smtClean="0"/>
              <a:t>4x</a:t>
            </a:r>
            <a:r>
              <a:rPr lang="cs-CZ" sz="2000" dirty="0" smtClean="0"/>
              <a:t> zvětšený)</a:t>
            </a:r>
          </a:p>
        </p:txBody>
      </p:sp>
    </p:spTree>
    <p:extLst>
      <p:ext uri="{BB962C8B-B14F-4D97-AF65-F5344CB8AC3E}">
        <p14:creationId xmlns:p14="http://schemas.microsoft.com/office/powerpoint/2010/main" val="41132045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20 cm</a:t>
                </a:r>
                <a:endParaRPr lang="cs-CZ" sz="3200" b="1" u="sng" dirty="0"/>
              </a:p>
            </p:txBody>
          </p:sp>
        </mc:Choice>
        <mc:Fallback xmlns="">
          <p:sp>
            <p:nvSpPr>
              <p:cNvPr id="7" name="Obdélník 6"/>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4557" b="-34375"/>
                </a:stretch>
              </a:blipFill>
            </p:spPr>
            <p:txBody>
              <a:bodyPr/>
              <a:lstStyle/>
              <a:p>
                <a:r>
                  <a:rPr lang="cs-CZ">
                    <a:noFill/>
                  </a:rPr>
                  <a:t> </a:t>
                </a:r>
              </a:p>
            </p:txBody>
          </p:sp>
        </mc:Fallback>
      </mc:AlternateContent>
      <p:sp>
        <p:nvSpPr>
          <p:cNvPr id="4" name="Obdélník 3"/>
          <p:cNvSpPr/>
          <p:nvPr/>
        </p:nvSpPr>
        <p:spPr>
          <a:xfrm>
            <a:off x="539552" y="4653136"/>
            <a:ext cx="8496944" cy="1384995"/>
          </a:xfrm>
          <a:prstGeom prst="rect">
            <a:avLst/>
          </a:prstGeom>
        </p:spPr>
        <p:txBody>
          <a:bodyPr wrap="square">
            <a:spAutoFit/>
          </a:bodyPr>
          <a:lstStyle/>
          <a:p>
            <a:r>
              <a:rPr lang="cs-CZ" sz="2800" b="1" u="sng" dirty="0" smtClean="0">
                <a:solidFill>
                  <a:srgbClr val="FF0000"/>
                </a:solidFill>
              </a:rPr>
              <a:t>Záporné Z</a:t>
            </a:r>
            <a:r>
              <a:rPr lang="cs-CZ" sz="2800" dirty="0" smtClean="0"/>
              <a:t> </a:t>
            </a:r>
            <a:r>
              <a:rPr lang="en-US" sz="2800" dirty="0" smtClean="0"/>
              <a:t>	</a:t>
            </a:r>
            <a:r>
              <a:rPr lang="cs-CZ" sz="2800" dirty="0" smtClean="0"/>
              <a:t>… obraz je </a:t>
            </a:r>
            <a:r>
              <a:rPr lang="cs-CZ" sz="2800" b="1" dirty="0" smtClean="0"/>
              <a:t>převrácený</a:t>
            </a:r>
          </a:p>
          <a:p>
            <a:r>
              <a:rPr lang="cs-CZ" sz="2800" b="1" dirty="0" smtClean="0">
                <a:solidFill>
                  <a:srgbClr val="FF0000"/>
                </a:solidFill>
              </a:rPr>
              <a:t>I Z I</a:t>
            </a:r>
            <a:r>
              <a:rPr lang="en-US" sz="2800" b="1" dirty="0" smtClean="0">
                <a:solidFill>
                  <a:srgbClr val="FF0000"/>
                </a:solidFill>
              </a:rPr>
              <a:t> &gt; 1 	</a:t>
            </a:r>
            <a:r>
              <a:rPr lang="en-US" sz="2800" dirty="0" smtClean="0"/>
              <a:t>… </a:t>
            </a:r>
            <a:r>
              <a:rPr lang="en-US" sz="2800" dirty="0" err="1" smtClean="0"/>
              <a:t>obraz</a:t>
            </a:r>
            <a:r>
              <a:rPr lang="en-US" sz="2800" dirty="0" smtClean="0"/>
              <a:t> je </a:t>
            </a:r>
            <a:r>
              <a:rPr lang="en-US" sz="2800" b="1" dirty="0" err="1" smtClean="0"/>
              <a:t>zv</a:t>
            </a:r>
            <a:r>
              <a:rPr lang="cs-CZ" sz="2800" b="1" dirty="0" smtClean="0"/>
              <a:t>ě</a:t>
            </a:r>
            <a:r>
              <a:rPr lang="en-US" sz="2800" b="1" dirty="0" smtClean="0"/>
              <a:t>t</a:t>
            </a:r>
            <a:r>
              <a:rPr lang="cs-CZ" sz="2800" b="1" dirty="0" smtClean="0"/>
              <a:t>š</a:t>
            </a:r>
            <a:r>
              <a:rPr lang="en-US" sz="2800" b="1" dirty="0" smtClean="0"/>
              <a:t>e</a:t>
            </a:r>
            <a:r>
              <a:rPr lang="cs-CZ" sz="2800" b="1" dirty="0" smtClean="0"/>
              <a:t>ný </a:t>
            </a:r>
            <a:r>
              <a:rPr lang="cs-CZ" sz="2000" dirty="0" smtClean="0"/>
              <a:t>(IZI=4 … </a:t>
            </a:r>
            <a:r>
              <a:rPr lang="cs-CZ" sz="2000" b="1" dirty="0" smtClean="0"/>
              <a:t>4x</a:t>
            </a:r>
            <a:r>
              <a:rPr lang="cs-CZ" sz="2000" dirty="0" smtClean="0"/>
              <a:t> zvětšený)</a:t>
            </a:r>
          </a:p>
          <a:p>
            <a:r>
              <a:rPr lang="cs-CZ" sz="2800" b="1" i="1" dirty="0" smtClean="0">
                <a:solidFill>
                  <a:srgbClr val="FF0000"/>
                </a:solidFill>
              </a:rPr>
              <a:t>a´</a:t>
            </a:r>
            <a:r>
              <a:rPr lang="cs-CZ" sz="2800" b="1" dirty="0" smtClean="0">
                <a:solidFill>
                  <a:srgbClr val="FF0000"/>
                </a:solidFill>
              </a:rPr>
              <a:t> </a:t>
            </a:r>
            <a:r>
              <a:rPr lang="en-US" sz="2800" b="1" dirty="0" smtClean="0">
                <a:solidFill>
                  <a:srgbClr val="FF0000"/>
                </a:solidFill>
              </a:rPr>
              <a:t>&gt; 0	</a:t>
            </a:r>
            <a:r>
              <a:rPr lang="cs-CZ" sz="2800" b="1" dirty="0" smtClean="0">
                <a:solidFill>
                  <a:srgbClr val="FF0000"/>
                </a:solidFill>
              </a:rPr>
              <a:t>	</a:t>
            </a:r>
            <a:r>
              <a:rPr lang="cs-CZ" sz="2800" dirty="0" smtClean="0"/>
              <a:t>… obraz je </a:t>
            </a:r>
            <a:r>
              <a:rPr lang="cs-CZ" sz="2800" b="1" dirty="0" smtClean="0"/>
              <a:t>skutečný</a:t>
            </a:r>
            <a:endParaRPr lang="en-US" sz="2800" b="1" dirty="0" smtClean="0"/>
          </a:p>
        </p:txBody>
      </p:sp>
    </p:spTree>
    <p:extLst>
      <p:ext uri="{BB962C8B-B14F-4D97-AF65-F5344CB8AC3E}">
        <p14:creationId xmlns:p14="http://schemas.microsoft.com/office/powerpoint/2010/main" val="41132045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20 cm</a:t>
                </a:r>
                <a:endParaRPr lang="cs-CZ" sz="3200" b="1" u="sng" dirty="0"/>
              </a:p>
            </p:txBody>
          </p:sp>
        </mc:Choice>
        <mc:Fallback xmlns="">
          <p:sp>
            <p:nvSpPr>
              <p:cNvPr id="7" name="Obdélník 6"/>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4557" b="-34375"/>
                </a:stretch>
              </a:blipFill>
            </p:spPr>
            <p:txBody>
              <a:bodyPr/>
              <a:lstStyle/>
              <a:p>
                <a:r>
                  <a:rPr lang="cs-CZ">
                    <a:noFill/>
                  </a:rPr>
                  <a:t> </a:t>
                </a:r>
              </a:p>
            </p:txBody>
          </p:sp>
        </mc:Fallback>
      </mc:AlternateContent>
      <p:sp>
        <p:nvSpPr>
          <p:cNvPr id="4" name="Obdélník 3"/>
          <p:cNvSpPr/>
          <p:nvPr/>
        </p:nvSpPr>
        <p:spPr>
          <a:xfrm>
            <a:off x="539552" y="4653136"/>
            <a:ext cx="8496944" cy="1815882"/>
          </a:xfrm>
          <a:prstGeom prst="rect">
            <a:avLst/>
          </a:prstGeom>
        </p:spPr>
        <p:txBody>
          <a:bodyPr wrap="square">
            <a:spAutoFit/>
          </a:bodyPr>
          <a:lstStyle/>
          <a:p>
            <a:r>
              <a:rPr lang="cs-CZ" sz="2800" b="1" u="sng" dirty="0" smtClean="0">
                <a:solidFill>
                  <a:srgbClr val="FF0000"/>
                </a:solidFill>
              </a:rPr>
              <a:t>Záporné Z</a:t>
            </a:r>
            <a:r>
              <a:rPr lang="cs-CZ" sz="2800" dirty="0" smtClean="0"/>
              <a:t> </a:t>
            </a:r>
            <a:r>
              <a:rPr lang="en-US" sz="2800" dirty="0" smtClean="0"/>
              <a:t>	</a:t>
            </a:r>
            <a:r>
              <a:rPr lang="cs-CZ" sz="2800" dirty="0" smtClean="0"/>
              <a:t>… obraz je </a:t>
            </a:r>
            <a:r>
              <a:rPr lang="cs-CZ" sz="2800" b="1" dirty="0" smtClean="0"/>
              <a:t>převrácený</a:t>
            </a:r>
          </a:p>
          <a:p>
            <a:r>
              <a:rPr lang="cs-CZ" sz="2800" b="1" dirty="0" smtClean="0">
                <a:solidFill>
                  <a:srgbClr val="FF0000"/>
                </a:solidFill>
              </a:rPr>
              <a:t>I Z I</a:t>
            </a:r>
            <a:r>
              <a:rPr lang="en-US" sz="2800" b="1" dirty="0" smtClean="0">
                <a:solidFill>
                  <a:srgbClr val="FF0000"/>
                </a:solidFill>
              </a:rPr>
              <a:t> &gt; 1 	</a:t>
            </a:r>
            <a:r>
              <a:rPr lang="en-US" sz="2800" dirty="0" smtClean="0"/>
              <a:t>… </a:t>
            </a:r>
            <a:r>
              <a:rPr lang="en-US" sz="2800" dirty="0" err="1" smtClean="0"/>
              <a:t>obraz</a:t>
            </a:r>
            <a:r>
              <a:rPr lang="en-US" sz="2800" dirty="0" smtClean="0"/>
              <a:t> je </a:t>
            </a:r>
            <a:r>
              <a:rPr lang="en-US" sz="2800" b="1" dirty="0" err="1" smtClean="0"/>
              <a:t>zv</a:t>
            </a:r>
            <a:r>
              <a:rPr lang="cs-CZ" sz="2800" b="1" dirty="0" smtClean="0"/>
              <a:t>ě</a:t>
            </a:r>
            <a:r>
              <a:rPr lang="en-US" sz="2800" b="1" dirty="0" smtClean="0"/>
              <a:t>t</a:t>
            </a:r>
            <a:r>
              <a:rPr lang="cs-CZ" sz="2800" b="1" dirty="0" smtClean="0"/>
              <a:t>š</a:t>
            </a:r>
            <a:r>
              <a:rPr lang="en-US" sz="2800" b="1" dirty="0" smtClean="0"/>
              <a:t>e</a:t>
            </a:r>
            <a:r>
              <a:rPr lang="cs-CZ" sz="2800" b="1" dirty="0" smtClean="0"/>
              <a:t>ný </a:t>
            </a:r>
            <a:r>
              <a:rPr lang="cs-CZ" sz="2000" dirty="0" smtClean="0"/>
              <a:t>(IZI=4 … </a:t>
            </a:r>
            <a:r>
              <a:rPr lang="cs-CZ" sz="2000" b="1" dirty="0" smtClean="0"/>
              <a:t>4x</a:t>
            </a:r>
            <a:r>
              <a:rPr lang="cs-CZ" sz="2000" dirty="0" smtClean="0"/>
              <a:t> zvětšený)</a:t>
            </a:r>
          </a:p>
          <a:p>
            <a:r>
              <a:rPr lang="cs-CZ" sz="2800" b="1" i="1" dirty="0" smtClean="0">
                <a:solidFill>
                  <a:srgbClr val="FF0000"/>
                </a:solidFill>
              </a:rPr>
              <a:t>a´</a:t>
            </a:r>
            <a:r>
              <a:rPr lang="cs-CZ" sz="2800" b="1" dirty="0" smtClean="0">
                <a:solidFill>
                  <a:srgbClr val="FF0000"/>
                </a:solidFill>
              </a:rPr>
              <a:t> </a:t>
            </a:r>
            <a:r>
              <a:rPr lang="en-US" sz="2800" b="1" dirty="0" smtClean="0">
                <a:solidFill>
                  <a:srgbClr val="FF0000"/>
                </a:solidFill>
              </a:rPr>
              <a:t>&gt; 0	</a:t>
            </a:r>
            <a:r>
              <a:rPr lang="cs-CZ" sz="2800" b="1" dirty="0" smtClean="0">
                <a:solidFill>
                  <a:srgbClr val="FF0000"/>
                </a:solidFill>
              </a:rPr>
              <a:t>	</a:t>
            </a:r>
            <a:r>
              <a:rPr lang="cs-CZ" sz="2800" dirty="0" smtClean="0"/>
              <a:t>… obraz je </a:t>
            </a:r>
            <a:r>
              <a:rPr lang="cs-CZ" sz="2800" b="1" dirty="0" smtClean="0"/>
              <a:t>skutečný</a:t>
            </a:r>
            <a:endParaRPr lang="en-US" sz="2800" b="1" dirty="0" smtClean="0"/>
          </a:p>
          <a:p>
            <a:r>
              <a:rPr lang="cs-CZ" sz="2800" b="1" i="1" dirty="0" smtClean="0">
                <a:solidFill>
                  <a:srgbClr val="FF0000"/>
                </a:solidFill>
              </a:rPr>
              <a:t>a´</a:t>
            </a:r>
            <a:r>
              <a:rPr lang="cs-CZ" sz="2800" b="1" dirty="0" smtClean="0">
                <a:solidFill>
                  <a:srgbClr val="FF0000"/>
                </a:solidFill>
              </a:rPr>
              <a:t>= +</a:t>
            </a:r>
            <a:r>
              <a:rPr lang="en-US" sz="2800" b="1" dirty="0" smtClean="0">
                <a:solidFill>
                  <a:srgbClr val="FF0000"/>
                </a:solidFill>
              </a:rPr>
              <a:t> </a:t>
            </a:r>
            <a:r>
              <a:rPr lang="cs-CZ" sz="2800" b="1" dirty="0" smtClean="0">
                <a:solidFill>
                  <a:srgbClr val="FF0000"/>
                </a:solidFill>
              </a:rPr>
              <a:t>20 cm	</a:t>
            </a:r>
            <a:r>
              <a:rPr lang="en-US" sz="2800" dirty="0" smtClean="0"/>
              <a:t>…</a:t>
            </a:r>
            <a:r>
              <a:rPr lang="en-US" sz="2800" i="1" dirty="0" smtClean="0"/>
              <a:t> </a:t>
            </a:r>
            <a:r>
              <a:rPr lang="cs-CZ" sz="2800" dirty="0" smtClean="0"/>
              <a:t>obraz leží </a:t>
            </a:r>
            <a:r>
              <a:rPr lang="cs-CZ" sz="2800" b="1" dirty="0" smtClean="0"/>
              <a:t>20 cm před </a:t>
            </a:r>
            <a:r>
              <a:rPr lang="cs-CZ" sz="2800" dirty="0" smtClean="0"/>
              <a:t>zrcadlem</a:t>
            </a:r>
            <a:endParaRPr lang="en-US" sz="2800" dirty="0" smtClean="0"/>
          </a:p>
        </p:txBody>
      </p:sp>
    </p:spTree>
    <p:extLst>
      <p:ext uri="{BB962C8B-B14F-4D97-AF65-F5344CB8AC3E}">
        <p14:creationId xmlns:p14="http://schemas.microsoft.com/office/powerpoint/2010/main" val="41132045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b)</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363065"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363065" cy="584775"/>
              </a:xfrm>
              <a:prstGeom prst="rect">
                <a:avLst/>
              </a:prstGeom>
              <a:blipFill rotWithShape="1">
                <a:blip r:embed="rId2"/>
                <a:stretch>
                  <a:fillRect t="-12500" r="-10268"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a:solidFill>
                      <a:srgbClr val="FF0000"/>
                    </a:solidFill>
                  </a:rPr>
                  <a:t>+</a:t>
                </a:r>
                <a:r>
                  <a:rPr lang="cs-CZ" sz="3200" b="1" u="sng" dirty="0" smtClean="0"/>
                  <a:t> 20 cm</a:t>
                </a:r>
                <a:endParaRPr lang="cs-CZ" sz="3200" b="1" u="sng" dirty="0"/>
              </a:p>
            </p:txBody>
          </p:sp>
        </mc:Choice>
        <mc:Fallback xmlns="">
          <p:sp>
            <p:nvSpPr>
              <p:cNvPr id="7" name="Obdélník 6"/>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4557" b="-34375"/>
                </a:stretch>
              </a:blipFill>
            </p:spPr>
            <p:txBody>
              <a:bodyPr/>
              <a:lstStyle/>
              <a:p>
                <a:r>
                  <a:rPr lang="cs-CZ">
                    <a:noFill/>
                  </a:rPr>
                  <a:t> </a:t>
                </a:r>
              </a:p>
            </p:txBody>
          </p:sp>
        </mc:Fallback>
      </mc:AlternateContent>
      <p:sp>
        <p:nvSpPr>
          <p:cNvPr id="4" name="Obdélník 3"/>
          <p:cNvSpPr/>
          <p:nvPr/>
        </p:nvSpPr>
        <p:spPr>
          <a:xfrm>
            <a:off x="539552" y="4653136"/>
            <a:ext cx="8496944" cy="2246769"/>
          </a:xfrm>
          <a:prstGeom prst="rect">
            <a:avLst/>
          </a:prstGeom>
        </p:spPr>
        <p:txBody>
          <a:bodyPr wrap="square">
            <a:spAutoFit/>
          </a:bodyPr>
          <a:lstStyle/>
          <a:p>
            <a:r>
              <a:rPr lang="cs-CZ" sz="2800" b="1" u="sng" dirty="0" smtClean="0">
                <a:solidFill>
                  <a:srgbClr val="FF0000"/>
                </a:solidFill>
              </a:rPr>
              <a:t>Záporné Z</a:t>
            </a:r>
            <a:r>
              <a:rPr lang="cs-CZ" sz="2800" dirty="0" smtClean="0"/>
              <a:t> </a:t>
            </a:r>
            <a:r>
              <a:rPr lang="en-US" sz="2800" dirty="0" smtClean="0"/>
              <a:t>	</a:t>
            </a:r>
            <a:r>
              <a:rPr lang="cs-CZ" sz="2800" dirty="0" smtClean="0"/>
              <a:t>… obraz je </a:t>
            </a:r>
            <a:r>
              <a:rPr lang="cs-CZ" sz="2800" b="1" dirty="0" smtClean="0"/>
              <a:t>převrácený</a:t>
            </a:r>
          </a:p>
          <a:p>
            <a:r>
              <a:rPr lang="cs-CZ" sz="2800" b="1" dirty="0" smtClean="0">
                <a:solidFill>
                  <a:srgbClr val="FF0000"/>
                </a:solidFill>
              </a:rPr>
              <a:t>I Z I</a:t>
            </a:r>
            <a:r>
              <a:rPr lang="en-US" sz="2800" b="1" dirty="0" smtClean="0">
                <a:solidFill>
                  <a:srgbClr val="FF0000"/>
                </a:solidFill>
              </a:rPr>
              <a:t> &gt; 1 	</a:t>
            </a:r>
            <a:r>
              <a:rPr lang="en-US" sz="2800" dirty="0" smtClean="0"/>
              <a:t>… </a:t>
            </a:r>
            <a:r>
              <a:rPr lang="en-US" sz="2800" dirty="0" err="1" smtClean="0"/>
              <a:t>obraz</a:t>
            </a:r>
            <a:r>
              <a:rPr lang="en-US" sz="2800" dirty="0" smtClean="0"/>
              <a:t> je </a:t>
            </a:r>
            <a:r>
              <a:rPr lang="en-US" sz="2800" b="1" dirty="0" err="1" smtClean="0"/>
              <a:t>zv</a:t>
            </a:r>
            <a:r>
              <a:rPr lang="cs-CZ" sz="2800" b="1" dirty="0" smtClean="0"/>
              <a:t>ě</a:t>
            </a:r>
            <a:r>
              <a:rPr lang="en-US" sz="2800" b="1" dirty="0" smtClean="0"/>
              <a:t>t</a:t>
            </a:r>
            <a:r>
              <a:rPr lang="cs-CZ" sz="2800" b="1" dirty="0" smtClean="0"/>
              <a:t>š</a:t>
            </a:r>
            <a:r>
              <a:rPr lang="en-US" sz="2800" b="1" dirty="0" smtClean="0"/>
              <a:t>e</a:t>
            </a:r>
            <a:r>
              <a:rPr lang="cs-CZ" sz="2800" b="1" dirty="0" smtClean="0"/>
              <a:t>ný </a:t>
            </a:r>
            <a:r>
              <a:rPr lang="cs-CZ" sz="2000" dirty="0" smtClean="0"/>
              <a:t>(IZI=4 … </a:t>
            </a:r>
            <a:r>
              <a:rPr lang="cs-CZ" sz="2000" b="1" dirty="0" smtClean="0"/>
              <a:t>4x</a:t>
            </a:r>
            <a:r>
              <a:rPr lang="cs-CZ" sz="2000" dirty="0" smtClean="0"/>
              <a:t> zvětšený)</a:t>
            </a:r>
          </a:p>
          <a:p>
            <a:r>
              <a:rPr lang="cs-CZ" sz="2800" b="1" i="1" dirty="0" smtClean="0">
                <a:solidFill>
                  <a:srgbClr val="FF0000"/>
                </a:solidFill>
              </a:rPr>
              <a:t>a´</a:t>
            </a:r>
            <a:r>
              <a:rPr lang="cs-CZ" sz="2800" b="1" dirty="0" smtClean="0">
                <a:solidFill>
                  <a:srgbClr val="FF0000"/>
                </a:solidFill>
              </a:rPr>
              <a:t> </a:t>
            </a:r>
            <a:r>
              <a:rPr lang="en-US" sz="2800" b="1" dirty="0" smtClean="0">
                <a:solidFill>
                  <a:srgbClr val="FF0000"/>
                </a:solidFill>
              </a:rPr>
              <a:t>&gt; 0	</a:t>
            </a:r>
            <a:r>
              <a:rPr lang="cs-CZ" sz="2800" b="1" dirty="0" smtClean="0">
                <a:solidFill>
                  <a:srgbClr val="FF0000"/>
                </a:solidFill>
              </a:rPr>
              <a:t>	</a:t>
            </a:r>
            <a:r>
              <a:rPr lang="cs-CZ" sz="2800" dirty="0" smtClean="0"/>
              <a:t>… obraz je </a:t>
            </a:r>
            <a:r>
              <a:rPr lang="cs-CZ" sz="2800" b="1" dirty="0" smtClean="0"/>
              <a:t>skutečný</a:t>
            </a:r>
            <a:endParaRPr lang="en-US" sz="2800" b="1" dirty="0" smtClean="0"/>
          </a:p>
          <a:p>
            <a:r>
              <a:rPr lang="cs-CZ" sz="2800" b="1" i="1" dirty="0" smtClean="0">
                <a:solidFill>
                  <a:srgbClr val="FF0000"/>
                </a:solidFill>
              </a:rPr>
              <a:t>a´</a:t>
            </a:r>
            <a:r>
              <a:rPr lang="cs-CZ" sz="2800" b="1" dirty="0" smtClean="0">
                <a:solidFill>
                  <a:srgbClr val="FF0000"/>
                </a:solidFill>
              </a:rPr>
              <a:t>= +</a:t>
            </a:r>
            <a:r>
              <a:rPr lang="en-US" sz="2800" b="1" dirty="0" smtClean="0">
                <a:solidFill>
                  <a:srgbClr val="FF0000"/>
                </a:solidFill>
              </a:rPr>
              <a:t> </a:t>
            </a:r>
            <a:r>
              <a:rPr lang="cs-CZ" sz="2800" b="1" dirty="0" smtClean="0">
                <a:solidFill>
                  <a:srgbClr val="FF0000"/>
                </a:solidFill>
              </a:rPr>
              <a:t>20 cm	</a:t>
            </a:r>
            <a:r>
              <a:rPr lang="en-US" sz="2800" dirty="0" smtClean="0"/>
              <a:t>…</a:t>
            </a:r>
            <a:r>
              <a:rPr lang="en-US" sz="2800" i="1" dirty="0" smtClean="0"/>
              <a:t> </a:t>
            </a:r>
            <a:r>
              <a:rPr lang="cs-CZ" sz="2800" dirty="0" smtClean="0"/>
              <a:t>obraz leží </a:t>
            </a:r>
            <a:r>
              <a:rPr lang="cs-CZ" sz="2800" b="1" dirty="0" smtClean="0"/>
              <a:t>20 cm před </a:t>
            </a:r>
            <a:r>
              <a:rPr lang="cs-CZ" sz="2800" dirty="0" smtClean="0"/>
              <a:t>zrcadlem</a:t>
            </a:r>
            <a:endParaRPr lang="en-US" sz="2800" dirty="0" smtClean="0"/>
          </a:p>
          <a:p>
            <a:r>
              <a:rPr lang="en-US" sz="2800" b="1" i="1" dirty="0" smtClean="0">
                <a:solidFill>
                  <a:srgbClr val="FF0000"/>
                </a:solidFill>
              </a:rPr>
              <a:t>y</a:t>
            </a:r>
            <a:r>
              <a:rPr lang="cs-CZ" sz="2800" b="1" dirty="0" smtClean="0">
                <a:solidFill>
                  <a:srgbClr val="FF0000"/>
                </a:solidFill>
              </a:rPr>
              <a:t>´</a:t>
            </a:r>
            <a:r>
              <a:rPr lang="en-US" sz="2800" b="1" dirty="0" smtClean="0">
                <a:solidFill>
                  <a:srgbClr val="FF0000"/>
                </a:solidFill>
              </a:rPr>
              <a:t>=</a:t>
            </a:r>
            <a:r>
              <a:rPr lang="cs-CZ" sz="2800" b="1" dirty="0" smtClean="0">
                <a:solidFill>
                  <a:srgbClr val="FF0000"/>
                </a:solidFill>
              </a:rPr>
              <a:t> - 8 cm	</a:t>
            </a:r>
            <a:r>
              <a:rPr lang="cs-CZ" sz="2800" dirty="0" smtClean="0">
                <a:solidFill>
                  <a:srgbClr val="FF0000"/>
                </a:solidFill>
              </a:rPr>
              <a:t>…</a:t>
            </a:r>
            <a:r>
              <a:rPr lang="cs-CZ" sz="2800" dirty="0" smtClean="0"/>
              <a:t> obraz má velikost </a:t>
            </a:r>
            <a:r>
              <a:rPr lang="cs-CZ" sz="2800" b="1" dirty="0"/>
              <a:t>8</a:t>
            </a:r>
            <a:r>
              <a:rPr lang="cs-CZ" sz="2800" dirty="0" smtClean="0"/>
              <a:t> </a:t>
            </a:r>
            <a:r>
              <a:rPr lang="cs-CZ" sz="2800" b="1" dirty="0" smtClean="0"/>
              <a:t>cm </a:t>
            </a:r>
            <a:endParaRPr lang="cs-CZ" sz="2800" b="1" dirty="0"/>
          </a:p>
        </p:txBody>
      </p:sp>
    </p:spTree>
    <p:extLst>
      <p:ext uri="{BB962C8B-B14F-4D97-AF65-F5344CB8AC3E}">
        <p14:creationId xmlns:p14="http://schemas.microsoft.com/office/powerpoint/2010/main" val="41132045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p:cxnSp>
        <p:nvCxnSpPr>
          <p:cNvPr id="11" name="Přímá spojnice se šipkou 10"/>
          <p:cNvCxnSpPr/>
          <p:nvPr/>
        </p:nvCxnSpPr>
        <p:spPr>
          <a:xfrm flipH="1">
            <a:off x="2555776" y="1124744"/>
            <a:ext cx="3096344" cy="989476"/>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9132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par>
                          <p:cTn id="8" fill="hold">
                            <p:stCondLst>
                              <p:cond delay="500"/>
                            </p:stCondLst>
                            <p:childTnLst>
                              <p:par>
                                <p:cTn id="9" presetID="26" presetClass="emph" presetSubtype="0" fill="hold" nodeType="afterEffect">
                                  <p:stCondLst>
                                    <p:cond delay="0"/>
                                  </p:stCondLst>
                                  <p:childTnLst>
                                    <p:animEffect transition="out" filter="fade">
                                      <p:cBhvr>
                                        <p:cTn id="10" dur="500" tmFilter="0, 0; .2, .5; .8, .5; 1, 0"/>
                                        <p:tgtEl>
                                          <p:spTgt spid="3">
                                            <p:txEl>
                                              <p:pRg st="1" end="1"/>
                                            </p:txEl>
                                          </p:spTgt>
                                        </p:tgtEl>
                                      </p:cBhvr>
                                    </p:animEffect>
                                    <p:animScale>
                                      <p:cBhvr>
                                        <p:cTn id="11" dur="250" autoRev="1" fill="hold"/>
                                        <p:tgtEl>
                                          <p:spTgt spid="3">
                                            <p:txEl>
                                              <p:pRg st="1" end="1"/>
                                            </p:txEl>
                                          </p:spTgt>
                                        </p:tgtEl>
                                      </p:cBhvr>
                                      <p:by x="105000" y="105000"/>
                                    </p:animScale>
                                  </p:childTnLst>
                                </p:cTn>
                              </p:par>
                              <p:par>
                                <p:cTn id="12" presetID="26" presetClass="emph" presetSubtype="0" fill="hold" nodeType="withEffect">
                                  <p:stCondLst>
                                    <p:cond delay="0"/>
                                  </p:stCondLst>
                                  <p:childTnLst>
                                    <p:animEffect transition="out" filter="fade">
                                      <p:cBhvr>
                                        <p:cTn id="13" dur="500" tmFilter="0, 0; .2, .5; .8, .5; 1, 0"/>
                                        <p:tgtEl>
                                          <p:spTgt spid="11"/>
                                        </p:tgtEl>
                                      </p:cBhvr>
                                    </p:animEffect>
                                    <p:animScale>
                                      <p:cBhvr>
                                        <p:cTn id="14" dur="250" autoRev="1" fill="hold"/>
                                        <p:tgtEl>
                                          <p:spTgt spid="1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5" name="Obdélník 4"/>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75738950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5" name="Obdélník 4"/>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6158137" y="2738790"/>
                <a:ext cx="2441181" cy="101572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4</m:t>
                          </m:r>
                        </m:num>
                        <m:den>
                          <m:r>
                            <a:rPr lang="cs-CZ" sz="3200" b="0" i="1" smtClean="0">
                              <a:latin typeface="Cambria Math"/>
                            </a:rPr>
                            <m:t>3−4</m:t>
                          </m:r>
                        </m:den>
                      </m:f>
                    </m:oMath>
                  </m:oMathPara>
                </a14:m>
                <a:endParaRPr lang="cs-CZ" sz="3200" dirty="0"/>
              </a:p>
            </p:txBody>
          </p:sp>
        </mc:Choice>
        <mc:Fallback xmlns="">
          <p:sp>
            <p:nvSpPr>
              <p:cNvPr id="6" name="Obdélník 5"/>
              <p:cNvSpPr>
                <a:spLocks noRot="1" noChangeAspect="1" noMove="1" noResize="1" noEditPoints="1" noAdjustHandles="1" noChangeArrowheads="1" noChangeShapeType="1" noTextEdit="1"/>
              </p:cNvSpPr>
              <p:nvPr/>
            </p:nvSpPr>
            <p:spPr>
              <a:xfrm>
                <a:off x="6158137" y="2738790"/>
                <a:ext cx="2441181" cy="1015727"/>
              </a:xfrm>
              <a:prstGeom prst="rect">
                <a:avLst/>
              </a:prstGeom>
              <a:blipFill rotWithShape="1">
                <a:blip r:embed="rId3"/>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427455902"/>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5" name="Obdélník 4"/>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6158137" y="2738790"/>
                <a:ext cx="2441181" cy="101572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4</m:t>
                          </m:r>
                        </m:num>
                        <m:den>
                          <m:r>
                            <a:rPr lang="cs-CZ" sz="3200" b="0" i="1" smtClean="0">
                              <a:latin typeface="Cambria Math"/>
                            </a:rPr>
                            <m:t>3−4</m:t>
                          </m:r>
                        </m:den>
                      </m:f>
                    </m:oMath>
                  </m:oMathPara>
                </a14:m>
                <a:endParaRPr lang="cs-CZ" sz="3200" dirty="0"/>
              </a:p>
            </p:txBody>
          </p:sp>
        </mc:Choice>
        <mc:Fallback xmlns="">
          <p:sp>
            <p:nvSpPr>
              <p:cNvPr id="6" name="Obdélník 5"/>
              <p:cNvSpPr>
                <a:spLocks noRot="1" noChangeAspect="1" noMove="1" noResize="1" noEditPoints="1" noAdjustHandles="1" noChangeArrowheads="1" noChangeShapeType="1" noTextEdit="1"/>
              </p:cNvSpPr>
              <p:nvPr/>
            </p:nvSpPr>
            <p:spPr>
              <a:xfrm>
                <a:off x="6158137" y="2738790"/>
                <a:ext cx="2441181" cy="1015727"/>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6072654" y="4123338"/>
                <a:ext cx="2710870" cy="786690"/>
              </a:xfrm>
              <a:prstGeom prst="rect">
                <a:avLst/>
              </a:prstGeom>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4</m:t>
                        </m:r>
                      </m:num>
                      <m:den>
                        <m:r>
                          <a:rPr lang="cs-CZ" sz="3200" b="0" i="1" smtClean="0">
                            <a:latin typeface="Cambria Math"/>
                          </a:rPr>
                          <m:t>−1</m:t>
                        </m:r>
                      </m:den>
                    </m:f>
                  </m:oMath>
                </a14:m>
                <a:r>
                  <a:rPr lang="cs-CZ" sz="3200" dirty="0" smtClean="0"/>
                  <a:t> =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7" name="Obdélník 6"/>
              <p:cNvSpPr>
                <a:spLocks noRot="1" noChangeAspect="1" noMove="1" noResize="1" noEditPoints="1" noAdjustHandles="1" noChangeArrowheads="1" noChangeShapeType="1" noTextEdit="1"/>
              </p:cNvSpPr>
              <p:nvPr/>
            </p:nvSpPr>
            <p:spPr>
              <a:xfrm>
                <a:off x="6072654" y="4123338"/>
                <a:ext cx="2710870" cy="786690"/>
              </a:xfrm>
              <a:prstGeom prst="rect">
                <a:avLst/>
              </a:prstGeom>
              <a:blipFill rotWithShape="1">
                <a:blip r:embed="rId4"/>
                <a:stretch>
                  <a:fillRect r="-4944" b="-12403"/>
                </a:stretch>
              </a:blipFill>
            </p:spPr>
            <p:txBody>
              <a:bodyPr/>
              <a:lstStyle/>
              <a:p>
                <a:r>
                  <a:rPr lang="cs-CZ">
                    <a:noFill/>
                  </a:rPr>
                  <a:t> </a:t>
                </a:r>
              </a:p>
            </p:txBody>
          </p:sp>
        </mc:Fallback>
      </mc:AlternateContent>
    </p:spTree>
    <p:extLst>
      <p:ext uri="{BB962C8B-B14F-4D97-AF65-F5344CB8AC3E}">
        <p14:creationId xmlns:p14="http://schemas.microsoft.com/office/powerpoint/2010/main" val="103747074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p:spTree>
    <p:extLst>
      <p:ext uri="{BB962C8B-B14F-4D97-AF65-F5344CB8AC3E}">
        <p14:creationId xmlns:p14="http://schemas.microsoft.com/office/powerpoint/2010/main" val="44094532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3347864" y="2780928"/>
                <a:ext cx="1584176" cy="111383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3347864" y="2780928"/>
                <a:ext cx="1584176" cy="1113831"/>
              </a:xfrm>
              <a:prstGeom prst="rect">
                <a:avLst/>
              </a:prstGeom>
              <a:blipFill rotWithShape="1">
                <a:blip r:embed="rId3"/>
                <a:stretch>
                  <a:fillRect/>
                </a:stretch>
              </a:blipFill>
            </p:spPr>
            <p:txBody>
              <a:bodyPr/>
              <a:lstStyle/>
              <a:p>
                <a:r>
                  <a:rPr lang="cs-CZ">
                    <a:noFill/>
                  </a:rPr>
                  <a:t> </a:t>
                </a:r>
              </a:p>
            </p:txBody>
          </p:sp>
        </mc:Fallback>
      </mc:AlternateContent>
      <p:cxnSp>
        <p:nvCxnSpPr>
          <p:cNvPr id="8" name="Přímá spojnice se šipkou 7"/>
          <p:cNvCxnSpPr/>
          <p:nvPr/>
        </p:nvCxnSpPr>
        <p:spPr>
          <a:xfrm>
            <a:off x="4932040" y="334804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528953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3347864" y="2780928"/>
                <a:ext cx="1584176" cy="111383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3347864" y="2780928"/>
                <a:ext cx="1584176" cy="1113831"/>
              </a:xfrm>
              <a:prstGeom prst="rect">
                <a:avLst/>
              </a:prstGeom>
              <a:blipFill rotWithShape="1">
                <a:blip r:embed="rId3"/>
                <a:stretch>
                  <a:fillRect/>
                </a:stretch>
              </a:blipFill>
            </p:spPr>
            <p:txBody>
              <a:bodyPr/>
              <a:lstStyle/>
              <a:p>
                <a:r>
                  <a:rPr lang="cs-CZ">
                    <a:noFill/>
                  </a:rPr>
                  <a:t> </a:t>
                </a:r>
              </a:p>
            </p:txBody>
          </p:sp>
        </mc:Fallback>
      </mc:AlternateContent>
      <p:cxnSp>
        <p:nvCxnSpPr>
          <p:cNvPr id="8" name="Přímá spojnice se šipkou 7"/>
          <p:cNvCxnSpPr/>
          <p:nvPr/>
        </p:nvCxnSpPr>
        <p:spPr>
          <a:xfrm>
            <a:off x="4932040" y="334804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9" name="Obdélník 8"/>
              <p:cNvSpPr/>
              <p:nvPr/>
            </p:nvSpPr>
            <p:spPr>
              <a:xfrm>
                <a:off x="5724128" y="3055658"/>
                <a:ext cx="1944216"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𝑦</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 </m:t>
                      </m:r>
                      <m:r>
                        <a:rPr lang="cs-CZ" sz="3200" b="0" i="1" smtClean="0">
                          <a:latin typeface="Cambria Math"/>
                        </a:rPr>
                        <m:t>𝑦</m:t>
                      </m:r>
                    </m:oMath>
                  </m:oMathPara>
                </a14:m>
                <a:endParaRPr lang="cs-CZ" sz="3200" b="0" i="1" dirty="0" smtClean="0">
                  <a:latin typeface="Cambria Math"/>
                </a:endParaRPr>
              </a:p>
            </p:txBody>
          </p:sp>
        </mc:Choice>
        <mc:Fallback xmlns="">
          <p:sp>
            <p:nvSpPr>
              <p:cNvPr id="9" name="Obdélník 8"/>
              <p:cNvSpPr>
                <a:spLocks noRot="1" noChangeAspect="1" noMove="1" noResize="1" noEditPoints="1" noAdjustHandles="1" noChangeArrowheads="1" noChangeShapeType="1" noTextEdit="1"/>
              </p:cNvSpPr>
              <p:nvPr/>
            </p:nvSpPr>
            <p:spPr>
              <a:xfrm>
                <a:off x="5724128" y="3055658"/>
                <a:ext cx="1944216" cy="584775"/>
              </a:xfrm>
              <a:prstGeom prst="rect">
                <a:avLst/>
              </a:prstGeom>
              <a:blipFill rotWithShape="1">
                <a:blip r:embed="rId4"/>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65770580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3347864" y="2780928"/>
                <a:ext cx="1584176" cy="111383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𝑦</m:t>
                          </m:r>
                          <m:r>
                            <a:rPr lang="cs-CZ" sz="3200" b="0" i="1" smtClean="0">
                              <a:latin typeface="Cambria Math"/>
                            </a:rPr>
                            <m:t>´</m:t>
                          </m:r>
                        </m:num>
                        <m:den>
                          <m:r>
                            <a:rPr lang="cs-CZ" sz="3200" b="0" i="1" smtClean="0">
                              <a:latin typeface="Cambria Math"/>
                            </a:rPr>
                            <m:t>𝑦</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3347864" y="2780928"/>
                <a:ext cx="1584176" cy="1113831"/>
              </a:xfrm>
              <a:prstGeom prst="rect">
                <a:avLst/>
              </a:prstGeom>
              <a:blipFill rotWithShape="1">
                <a:blip r:embed="rId3"/>
                <a:stretch>
                  <a:fillRect/>
                </a:stretch>
              </a:blipFill>
            </p:spPr>
            <p:txBody>
              <a:bodyPr/>
              <a:lstStyle/>
              <a:p>
                <a:r>
                  <a:rPr lang="cs-CZ">
                    <a:noFill/>
                  </a:rPr>
                  <a:t> </a:t>
                </a:r>
              </a:p>
            </p:txBody>
          </p:sp>
        </mc:Fallback>
      </mc:AlternateContent>
      <p:cxnSp>
        <p:nvCxnSpPr>
          <p:cNvPr id="8" name="Přímá spojnice se šipkou 7"/>
          <p:cNvCxnSpPr/>
          <p:nvPr/>
        </p:nvCxnSpPr>
        <p:spPr>
          <a:xfrm>
            <a:off x="4932040" y="3348046"/>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9" name="Obdélník 8"/>
              <p:cNvSpPr/>
              <p:nvPr/>
            </p:nvSpPr>
            <p:spPr>
              <a:xfrm>
                <a:off x="5724128" y="3055658"/>
                <a:ext cx="1944216"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𝑦</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 </m:t>
                      </m:r>
                      <m:r>
                        <a:rPr lang="cs-CZ" sz="3200" b="0" i="1" smtClean="0">
                          <a:latin typeface="Cambria Math"/>
                        </a:rPr>
                        <m:t>𝑦</m:t>
                      </m:r>
                    </m:oMath>
                  </m:oMathPara>
                </a14:m>
                <a:endParaRPr lang="cs-CZ" sz="3200" b="0" i="1" dirty="0" smtClean="0">
                  <a:latin typeface="Cambria Math"/>
                </a:endParaRPr>
              </a:p>
            </p:txBody>
          </p:sp>
        </mc:Choice>
        <mc:Fallback xmlns="">
          <p:sp>
            <p:nvSpPr>
              <p:cNvPr id="9" name="Obdélník 8"/>
              <p:cNvSpPr>
                <a:spLocks noRot="1" noChangeAspect="1" noMove="1" noResize="1" noEditPoints="1" noAdjustHandles="1" noChangeArrowheads="1" noChangeShapeType="1" noTextEdit="1"/>
              </p:cNvSpPr>
              <p:nvPr/>
            </p:nvSpPr>
            <p:spPr>
              <a:xfrm>
                <a:off x="5724128" y="3055658"/>
                <a:ext cx="1944216" cy="584775"/>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3347864" y="4077072"/>
                <a:ext cx="5495479" cy="584775"/>
              </a:xfrm>
              <a:prstGeom prst="rect">
                <a:avLst/>
              </a:prstGeom>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r>
                      <a:rPr lang="cs-CZ" sz="3200" b="0" i="0" smtClean="0">
                        <a:latin typeface="Cambria Math"/>
                      </a:rPr>
                      <m:t>+</m:t>
                    </m:r>
                  </m:oMath>
                </a14:m>
                <a:r>
                  <a:rPr lang="cs-CZ" sz="3200" dirty="0" smtClean="0"/>
                  <a:t> 4 . 2cm = </a:t>
                </a:r>
                <a:r>
                  <a:rPr lang="cs-CZ" sz="3200" b="1" u="sng" dirty="0">
                    <a:solidFill>
                      <a:srgbClr val="FF0000"/>
                    </a:solidFill>
                  </a:rPr>
                  <a:t>+</a:t>
                </a:r>
                <a:r>
                  <a:rPr lang="cs-CZ" sz="3200" b="1" u="sng" dirty="0" smtClean="0"/>
                  <a:t> 8 cm</a:t>
                </a:r>
                <a:endParaRPr lang="cs-CZ" sz="3200" b="1" u="sng" dirty="0"/>
              </a:p>
            </p:txBody>
          </p:sp>
        </mc:Choice>
        <mc:Fallback xmlns="">
          <p:sp>
            <p:nvSpPr>
              <p:cNvPr id="10" name="Obdélník 9"/>
              <p:cNvSpPr>
                <a:spLocks noRot="1" noChangeAspect="1" noMove="1" noResize="1" noEditPoints="1" noAdjustHandles="1" noChangeArrowheads="1" noChangeShapeType="1" noTextEdit="1"/>
              </p:cNvSpPr>
              <p:nvPr/>
            </p:nvSpPr>
            <p:spPr>
              <a:xfrm>
                <a:off x="3347864" y="4077072"/>
                <a:ext cx="5495479" cy="584775"/>
              </a:xfrm>
              <a:prstGeom prst="rect">
                <a:avLst/>
              </a:prstGeom>
              <a:blipFill rotWithShape="1">
                <a:blip r:embed="rId5"/>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44322205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359746008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2676418" y="2938772"/>
                <a:ext cx="2160240" cy="102970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2676418" y="2938772"/>
                <a:ext cx="2160240" cy="1029705"/>
              </a:xfrm>
              <a:prstGeom prst="rect">
                <a:avLst/>
              </a:prstGeom>
              <a:blipFill rotWithShape="1">
                <a:blip r:embed="rId4"/>
                <a:stretch>
                  <a:fillRect/>
                </a:stretch>
              </a:blipFill>
            </p:spPr>
            <p:txBody>
              <a:bodyPr/>
              <a:lstStyle/>
              <a:p>
                <a:r>
                  <a:rPr lang="cs-CZ">
                    <a:noFill/>
                  </a:rPr>
                  <a:t> </a:t>
                </a:r>
              </a:p>
            </p:txBody>
          </p:sp>
        </mc:Fallback>
      </mc:AlternateContent>
      <p:cxnSp>
        <p:nvCxnSpPr>
          <p:cNvPr id="9" name="Přímá spojnice se šipkou 8"/>
          <p:cNvCxnSpPr/>
          <p:nvPr/>
        </p:nvCxnSpPr>
        <p:spPr>
          <a:xfrm>
            <a:off x="4836658" y="3467627"/>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01196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2676418" y="2938772"/>
                <a:ext cx="2160240" cy="102970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2676418" y="2938772"/>
                <a:ext cx="2160240" cy="1029705"/>
              </a:xfrm>
              <a:prstGeom prst="rect">
                <a:avLst/>
              </a:prstGeom>
              <a:blipFill rotWithShape="1">
                <a:blip r:embed="rId4"/>
                <a:stretch>
                  <a:fillRect/>
                </a:stretch>
              </a:blipFill>
            </p:spPr>
            <p:txBody>
              <a:bodyPr/>
              <a:lstStyle/>
              <a:p>
                <a:r>
                  <a:rPr lang="cs-CZ">
                    <a:noFill/>
                  </a:rPr>
                  <a:t> </a:t>
                </a:r>
              </a:p>
            </p:txBody>
          </p:sp>
        </mc:Fallback>
      </mc:AlternateContent>
      <p:cxnSp>
        <p:nvCxnSpPr>
          <p:cNvPr id="9" name="Přímá spojnice se šipkou 8"/>
          <p:cNvCxnSpPr/>
          <p:nvPr/>
        </p:nvCxnSpPr>
        <p:spPr>
          <a:xfrm>
            <a:off x="4836658" y="3467627"/>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 name="Obdélník 9"/>
              <p:cNvSpPr/>
              <p:nvPr/>
            </p:nvSpPr>
            <p:spPr>
              <a:xfrm>
                <a:off x="5268706" y="3161235"/>
                <a:ext cx="2403797"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m:t>
                      </m:r>
                      <m:r>
                        <a:rPr lang="cs-CZ" sz="3200" b="0" i="1" smtClean="0">
                          <a:latin typeface="Cambria Math"/>
                        </a:rPr>
                        <m:t>𝑎</m:t>
                      </m:r>
                    </m:oMath>
                  </m:oMathPara>
                </a14:m>
                <a:endParaRPr lang="cs-CZ" sz="3200" b="0" i="1" dirty="0" smtClean="0">
                  <a:latin typeface="Cambria Math"/>
                </a:endParaRPr>
              </a:p>
            </p:txBody>
          </p:sp>
        </mc:Choice>
        <mc:Fallback xmlns="">
          <p:sp>
            <p:nvSpPr>
              <p:cNvPr id="10" name="Obdélník 9"/>
              <p:cNvSpPr>
                <a:spLocks noRot="1" noChangeAspect="1" noMove="1" noResize="1" noEditPoints="1" noAdjustHandles="1" noChangeArrowheads="1" noChangeShapeType="1" noTextEdit="1"/>
              </p:cNvSpPr>
              <p:nvPr/>
            </p:nvSpPr>
            <p:spPr>
              <a:xfrm>
                <a:off x="5268706" y="3161235"/>
                <a:ext cx="2403797" cy="584775"/>
              </a:xfrm>
              <a:prstGeom prst="rect">
                <a:avLst/>
              </a:prstGeom>
              <a:blipFill rotWithShape="1">
                <a:blip r:embed="rId5"/>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080519418"/>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 </a:t>
                </a:r>
                <a:r>
                  <a:rPr lang="cs-CZ" sz="3200" b="1" u="sng" dirty="0" smtClean="0"/>
                  <a:t>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2676418" y="2938772"/>
                <a:ext cx="2160240" cy="102970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latin typeface="Cambria Math"/>
                        </a:rPr>
                        <m:t>Z</m:t>
                      </m:r>
                      <m:r>
                        <a:rPr lang="cs-CZ" sz="3200" b="0" i="0" smtClean="0">
                          <a:latin typeface="Cambria Math"/>
                        </a:rPr>
                        <m:t>=− </m:t>
                      </m:r>
                      <m:f>
                        <m:fPr>
                          <m:ctrlPr>
                            <a:rPr lang="cs-CZ" sz="3200" i="1" smtClean="0">
                              <a:latin typeface="Cambria Math"/>
                            </a:rPr>
                          </m:ctrlPr>
                        </m:fPr>
                        <m:num>
                          <m:r>
                            <a:rPr lang="cs-CZ" sz="3200" b="0" i="1" smtClean="0">
                              <a:latin typeface="Cambria Math"/>
                            </a:rPr>
                            <m:t>𝑎</m:t>
                          </m:r>
                          <m:r>
                            <a:rPr lang="cs-CZ" sz="3200" b="0" i="1" smtClean="0">
                              <a:latin typeface="Cambria Math"/>
                            </a:rPr>
                            <m:t>´</m:t>
                          </m:r>
                        </m:num>
                        <m:den>
                          <m:r>
                            <a:rPr lang="cs-CZ" sz="3200" b="0" i="1" smtClean="0">
                              <a:latin typeface="Cambria Math"/>
                            </a:rPr>
                            <m:t>𝑎</m:t>
                          </m:r>
                        </m:den>
                      </m:f>
                    </m:oMath>
                  </m:oMathPara>
                </a14:m>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2676418" y="2938772"/>
                <a:ext cx="2160240" cy="1029705"/>
              </a:xfrm>
              <a:prstGeom prst="rect">
                <a:avLst/>
              </a:prstGeom>
              <a:blipFill rotWithShape="1">
                <a:blip r:embed="rId4"/>
                <a:stretch>
                  <a:fillRect/>
                </a:stretch>
              </a:blipFill>
            </p:spPr>
            <p:txBody>
              <a:bodyPr/>
              <a:lstStyle/>
              <a:p>
                <a:r>
                  <a:rPr lang="cs-CZ">
                    <a:noFill/>
                  </a:rPr>
                  <a:t> </a:t>
                </a:r>
              </a:p>
            </p:txBody>
          </p:sp>
        </mc:Fallback>
      </mc:AlternateContent>
      <p:cxnSp>
        <p:nvCxnSpPr>
          <p:cNvPr id="9" name="Přímá spojnice se šipkou 8"/>
          <p:cNvCxnSpPr/>
          <p:nvPr/>
        </p:nvCxnSpPr>
        <p:spPr>
          <a:xfrm>
            <a:off x="4836658" y="3467627"/>
            <a:ext cx="432048" cy="0"/>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0" name="Obdélník 9"/>
              <p:cNvSpPr/>
              <p:nvPr/>
            </p:nvSpPr>
            <p:spPr>
              <a:xfrm>
                <a:off x="5268706" y="3161235"/>
                <a:ext cx="2403797" cy="584775"/>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0" smtClean="0">
                          <a:latin typeface="Cambria Math"/>
                        </a:rPr>
                        <m:t>=−</m:t>
                      </m:r>
                      <m:r>
                        <m:rPr>
                          <m:sty m:val="p"/>
                        </m:rPr>
                        <a:rPr lang="cs-CZ" sz="3200" b="0" i="0" smtClean="0">
                          <a:latin typeface="Cambria Math"/>
                        </a:rPr>
                        <m:t>Z</m:t>
                      </m:r>
                      <m:r>
                        <a:rPr lang="cs-CZ" sz="3200" b="0" i="0" smtClean="0">
                          <a:latin typeface="Cambria Math"/>
                        </a:rPr>
                        <m:t> .</m:t>
                      </m:r>
                      <m:r>
                        <a:rPr lang="cs-CZ" sz="3200" b="0" i="1" smtClean="0">
                          <a:latin typeface="Cambria Math"/>
                        </a:rPr>
                        <m:t>𝑎</m:t>
                      </m:r>
                    </m:oMath>
                  </m:oMathPara>
                </a14:m>
                <a:endParaRPr lang="cs-CZ" sz="3200" b="0" i="1" dirty="0" smtClean="0">
                  <a:latin typeface="Cambria Math"/>
                </a:endParaRPr>
              </a:p>
            </p:txBody>
          </p:sp>
        </mc:Choice>
        <mc:Fallback xmlns="">
          <p:sp>
            <p:nvSpPr>
              <p:cNvPr id="10" name="Obdélník 9"/>
              <p:cNvSpPr>
                <a:spLocks noRot="1" noChangeAspect="1" noMove="1" noResize="1" noEditPoints="1" noAdjustHandles="1" noChangeArrowheads="1" noChangeShapeType="1" noTextEdit="1"/>
              </p:cNvSpPr>
              <p:nvPr/>
            </p:nvSpPr>
            <p:spPr>
              <a:xfrm>
                <a:off x="5268706" y="3161235"/>
                <a:ext cx="2403797" cy="584775"/>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Obdélník 10"/>
              <p:cNvSpPr/>
              <p:nvPr/>
            </p:nvSpPr>
            <p:spPr>
              <a:xfrm>
                <a:off x="2915816" y="4077071"/>
                <a:ext cx="5495479" cy="584775"/>
              </a:xfrm>
              <a:prstGeom prst="rect">
                <a:avLst/>
              </a:prstGeom>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r>
                      <a:rPr lang="cs-CZ" sz="3200" b="0" i="1" smtClean="0">
                        <a:latin typeface="Cambria Math"/>
                      </a:rPr>
                      <m:t>−( </m:t>
                    </m:r>
                    <m:r>
                      <a:rPr lang="cs-CZ" sz="3200" b="0" i="0" smtClean="0">
                        <a:latin typeface="Cambria Math"/>
                      </a:rPr>
                      <m:t>+</m:t>
                    </m:r>
                  </m:oMath>
                </a14:m>
                <a:r>
                  <a:rPr lang="cs-CZ" sz="3200" dirty="0" smtClean="0"/>
                  <a:t> 4 ). </a:t>
                </a:r>
                <a:r>
                  <a:rPr lang="en-US" sz="3200" dirty="0" smtClean="0"/>
                  <a:t>3</a:t>
                </a:r>
                <a:r>
                  <a:rPr lang="cs-CZ" sz="3200" dirty="0" smtClean="0"/>
                  <a:t> cm = </a:t>
                </a:r>
                <a:r>
                  <a:rPr lang="cs-CZ" sz="3200" b="1" u="sng" dirty="0" smtClean="0">
                    <a:solidFill>
                      <a:srgbClr val="FF0000"/>
                    </a:solidFill>
                  </a:rPr>
                  <a:t>-</a:t>
                </a:r>
                <a:r>
                  <a:rPr lang="cs-CZ" sz="3200" b="1" u="sng" dirty="0" smtClean="0"/>
                  <a:t> </a:t>
                </a:r>
                <a:r>
                  <a:rPr lang="en-US" sz="3200" b="1" u="sng" dirty="0" smtClean="0"/>
                  <a:t>1</a:t>
                </a:r>
                <a:r>
                  <a:rPr lang="cs-CZ" sz="3200" b="1" u="sng" dirty="0" smtClean="0"/>
                  <a:t>2 cm</a:t>
                </a:r>
                <a:endParaRPr lang="cs-CZ" sz="3200" b="1" u="sng" dirty="0"/>
              </a:p>
            </p:txBody>
          </p:sp>
        </mc:Choice>
        <mc:Fallback xmlns="">
          <p:sp>
            <p:nvSpPr>
              <p:cNvPr id="11" name="Obdélník 10"/>
              <p:cNvSpPr>
                <a:spLocks noRot="1" noChangeAspect="1" noMove="1" noResize="1" noEditPoints="1" noAdjustHandles="1" noChangeArrowheads="1" noChangeShapeType="1" noTextEdit="1"/>
              </p:cNvSpPr>
              <p:nvPr/>
            </p:nvSpPr>
            <p:spPr>
              <a:xfrm>
                <a:off x="2915816" y="4077071"/>
                <a:ext cx="5495479" cy="584775"/>
              </a:xfrm>
              <a:prstGeom prst="rect">
                <a:avLst/>
              </a:prstGeom>
              <a:blipFill rotWithShape="1">
                <a:blip r:embed="rId6"/>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264759606"/>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smtClean="0"/>
                  <a:t> </a:t>
                </a:r>
                <a:r>
                  <a:rPr lang="en-US" sz="3200" b="1" u="sng" dirty="0" smtClean="0"/>
                  <a:t>1</a:t>
                </a:r>
                <a:r>
                  <a:rPr lang="cs-CZ" sz="3200" b="1" u="sng" dirty="0" smtClean="0"/>
                  <a:t>2 cm</a:t>
                </a:r>
                <a:endParaRPr lang="cs-CZ" sz="3200" b="1" u="sng" dirty="0"/>
              </a:p>
            </p:txBody>
          </p:sp>
        </mc:Choice>
        <mc:Fallback xmlns="">
          <p:sp>
            <p:nvSpPr>
              <p:cNvPr id="7" name="Obdélník 6"/>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1266" b="-34375"/>
                </a:stretch>
              </a:blipFill>
            </p:spPr>
            <p:txBody>
              <a:bodyPr/>
              <a:lstStyle/>
              <a:p>
                <a:r>
                  <a:rPr lang="cs-CZ">
                    <a:noFill/>
                  </a:rPr>
                  <a:t> </a:t>
                </a:r>
              </a:p>
            </p:txBody>
          </p:sp>
        </mc:Fallback>
      </mc:AlternateContent>
    </p:spTree>
    <p:extLst>
      <p:ext uri="{BB962C8B-B14F-4D97-AF65-F5344CB8AC3E}">
        <p14:creationId xmlns:p14="http://schemas.microsoft.com/office/powerpoint/2010/main" val="2480907257"/>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3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smtClean="0">
                    <a:solidFill>
                      <a:srgbClr val="FF0000"/>
                    </a:solidFill>
                  </a:rPr>
                  <a:t>+ </a:t>
                </a:r>
                <a:r>
                  <a:rPr lang="cs-CZ" sz="3200" b="1" u="sng" dirty="0" smtClean="0"/>
                  <a:t>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smtClean="0"/>
                  <a:t> </a:t>
                </a:r>
                <a:r>
                  <a:rPr lang="en-US" sz="3200" b="1" u="sng" dirty="0" smtClean="0"/>
                  <a:t>1</a:t>
                </a:r>
                <a:r>
                  <a:rPr lang="cs-CZ" sz="3200" b="1" u="sng" dirty="0" smtClean="0"/>
                  <a:t>2 cm</a:t>
                </a:r>
                <a:endParaRPr lang="cs-CZ" sz="3200" b="1" u="sng" dirty="0"/>
              </a:p>
            </p:txBody>
          </p:sp>
        </mc:Choice>
        <mc:Fallback xmlns="">
          <p:sp>
            <p:nvSpPr>
              <p:cNvPr id="7" name="Obdélník 6"/>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1266" b="-34375"/>
                </a:stretch>
              </a:blipFill>
            </p:spPr>
            <p:txBody>
              <a:bodyPr/>
              <a:lstStyle/>
              <a:p>
                <a:r>
                  <a:rPr lang="cs-CZ">
                    <a:noFill/>
                  </a:rPr>
                  <a:t> </a:t>
                </a:r>
              </a:p>
            </p:txBody>
          </p:sp>
        </mc:Fallback>
      </mc:AlternateContent>
      <p:sp>
        <p:nvSpPr>
          <p:cNvPr id="4" name="Obdélník 3"/>
          <p:cNvSpPr/>
          <p:nvPr/>
        </p:nvSpPr>
        <p:spPr>
          <a:xfrm>
            <a:off x="539552" y="4653136"/>
            <a:ext cx="8496944" cy="523220"/>
          </a:xfrm>
          <a:prstGeom prst="rect">
            <a:avLst/>
          </a:prstGeom>
        </p:spPr>
        <p:txBody>
          <a:bodyPr wrap="square">
            <a:spAutoFit/>
          </a:bodyPr>
          <a:lstStyle/>
          <a:p>
            <a:r>
              <a:rPr lang="cs-CZ" sz="2800" b="1" u="sng" dirty="0" smtClean="0">
                <a:solidFill>
                  <a:srgbClr val="FF0000"/>
                </a:solidFill>
              </a:rPr>
              <a:t>Kladné Z</a:t>
            </a:r>
            <a:r>
              <a:rPr lang="cs-CZ" sz="2800" dirty="0" smtClean="0"/>
              <a:t> </a:t>
            </a:r>
            <a:r>
              <a:rPr lang="en-US" sz="2800" dirty="0" smtClean="0"/>
              <a:t>	</a:t>
            </a:r>
            <a:r>
              <a:rPr lang="cs-CZ" sz="2800" dirty="0" smtClean="0"/>
              <a:t>… obraz je </a:t>
            </a:r>
            <a:r>
              <a:rPr lang="cs-CZ" sz="2800" b="1" dirty="0" smtClean="0"/>
              <a:t>vzpřímený</a:t>
            </a:r>
          </a:p>
        </p:txBody>
      </p:sp>
    </p:spTree>
    <p:extLst>
      <p:ext uri="{BB962C8B-B14F-4D97-AF65-F5344CB8AC3E}">
        <p14:creationId xmlns:p14="http://schemas.microsoft.com/office/powerpoint/2010/main" val="377258768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p:sp>
        <p:nvSpPr>
          <p:cNvPr id="4" name="Obdélník 3"/>
          <p:cNvSpPr/>
          <p:nvPr/>
        </p:nvSpPr>
        <p:spPr>
          <a:xfrm>
            <a:off x="539552" y="4653136"/>
            <a:ext cx="8496944" cy="954107"/>
          </a:xfrm>
          <a:prstGeom prst="rect">
            <a:avLst/>
          </a:prstGeom>
        </p:spPr>
        <p:txBody>
          <a:bodyPr wrap="square">
            <a:spAutoFit/>
          </a:bodyPr>
          <a:lstStyle/>
          <a:p>
            <a:r>
              <a:rPr lang="cs-CZ" sz="2800" b="1" u="sng" dirty="0" smtClean="0">
                <a:solidFill>
                  <a:srgbClr val="FF0000"/>
                </a:solidFill>
              </a:rPr>
              <a:t>Kladné Z</a:t>
            </a:r>
            <a:r>
              <a:rPr lang="cs-CZ" sz="2800" dirty="0" smtClean="0"/>
              <a:t> </a:t>
            </a:r>
            <a:r>
              <a:rPr lang="en-US" sz="2800" dirty="0" smtClean="0"/>
              <a:t>	</a:t>
            </a:r>
            <a:r>
              <a:rPr lang="cs-CZ" sz="2800" dirty="0" smtClean="0"/>
              <a:t>… obraz je </a:t>
            </a:r>
            <a:r>
              <a:rPr lang="cs-CZ" sz="2800" b="1" dirty="0" smtClean="0"/>
              <a:t>vzpřímený</a:t>
            </a:r>
          </a:p>
          <a:p>
            <a:r>
              <a:rPr lang="cs-CZ" sz="2800" b="1" dirty="0" smtClean="0">
                <a:solidFill>
                  <a:srgbClr val="FF0000"/>
                </a:solidFill>
              </a:rPr>
              <a:t>I Z I</a:t>
            </a:r>
            <a:r>
              <a:rPr lang="en-US" sz="2800" b="1" dirty="0" smtClean="0">
                <a:solidFill>
                  <a:srgbClr val="FF0000"/>
                </a:solidFill>
              </a:rPr>
              <a:t> &gt; 1 	</a:t>
            </a:r>
            <a:r>
              <a:rPr lang="en-US" sz="2800" dirty="0" smtClean="0"/>
              <a:t>… </a:t>
            </a:r>
            <a:r>
              <a:rPr lang="en-US" sz="2800" dirty="0" err="1" smtClean="0"/>
              <a:t>obraz</a:t>
            </a:r>
            <a:r>
              <a:rPr lang="en-US" sz="2800" dirty="0" smtClean="0"/>
              <a:t> je </a:t>
            </a:r>
            <a:r>
              <a:rPr lang="en-US" sz="2800" b="1" dirty="0" err="1" smtClean="0"/>
              <a:t>zv</a:t>
            </a:r>
            <a:r>
              <a:rPr lang="cs-CZ" sz="2800" b="1" dirty="0" smtClean="0"/>
              <a:t>ě</a:t>
            </a:r>
            <a:r>
              <a:rPr lang="en-US" sz="2800" b="1" dirty="0" smtClean="0"/>
              <a:t>t</a:t>
            </a:r>
            <a:r>
              <a:rPr lang="cs-CZ" sz="2800" b="1" dirty="0" smtClean="0"/>
              <a:t>š</a:t>
            </a:r>
            <a:r>
              <a:rPr lang="en-US" sz="2800" b="1" dirty="0" smtClean="0"/>
              <a:t>e</a:t>
            </a:r>
            <a:r>
              <a:rPr lang="cs-CZ" sz="2800" b="1" dirty="0" smtClean="0"/>
              <a:t>ný </a:t>
            </a:r>
            <a:r>
              <a:rPr lang="cs-CZ" sz="2000" dirty="0" smtClean="0"/>
              <a:t>(IZI=4 … </a:t>
            </a:r>
            <a:r>
              <a:rPr lang="cs-CZ" sz="2000" b="1" dirty="0" smtClean="0"/>
              <a:t>4x</a:t>
            </a:r>
            <a:r>
              <a:rPr lang="cs-CZ" sz="2000" dirty="0" smtClean="0"/>
              <a:t> zvětšený)</a:t>
            </a:r>
          </a:p>
        </p:txBody>
      </p:sp>
      <mc:AlternateContent xmlns:mc="http://schemas.openxmlformats.org/markup-compatibility/2006" xmlns:a14="http://schemas.microsoft.com/office/drawing/2010/main">
        <mc:Choice Requires="a14">
          <p:sp>
            <p:nvSpPr>
              <p:cNvPr id="9" name="Obdélník 8"/>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smtClean="0"/>
                  <a:t> </a:t>
                </a:r>
                <a:r>
                  <a:rPr lang="en-US" sz="3200" b="1" u="sng" dirty="0" smtClean="0"/>
                  <a:t>1</a:t>
                </a:r>
                <a:r>
                  <a:rPr lang="cs-CZ" sz="3200" b="1" u="sng" dirty="0" smtClean="0"/>
                  <a:t>2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1266" b="-34375"/>
                </a:stretch>
              </a:blipFill>
            </p:spPr>
            <p:txBody>
              <a:bodyPr/>
              <a:lstStyle/>
              <a:p>
                <a:r>
                  <a:rPr lang="cs-CZ">
                    <a:noFill/>
                  </a:rPr>
                  <a:t> </a:t>
                </a:r>
              </a:p>
            </p:txBody>
          </p:sp>
        </mc:Fallback>
      </mc:AlternateContent>
    </p:spTree>
    <p:extLst>
      <p:ext uri="{BB962C8B-B14F-4D97-AF65-F5344CB8AC3E}">
        <p14:creationId xmlns:p14="http://schemas.microsoft.com/office/powerpoint/2010/main" val="239764182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p:sp>
        <p:nvSpPr>
          <p:cNvPr id="4" name="Obdélník 3"/>
          <p:cNvSpPr/>
          <p:nvPr/>
        </p:nvSpPr>
        <p:spPr>
          <a:xfrm>
            <a:off x="539552" y="4653136"/>
            <a:ext cx="8496944" cy="1384995"/>
          </a:xfrm>
          <a:prstGeom prst="rect">
            <a:avLst/>
          </a:prstGeom>
        </p:spPr>
        <p:txBody>
          <a:bodyPr wrap="square">
            <a:spAutoFit/>
          </a:bodyPr>
          <a:lstStyle/>
          <a:p>
            <a:r>
              <a:rPr lang="cs-CZ" sz="2800" b="1" u="sng" dirty="0" smtClean="0">
                <a:solidFill>
                  <a:srgbClr val="FF0000"/>
                </a:solidFill>
              </a:rPr>
              <a:t>Kladné Z</a:t>
            </a:r>
            <a:r>
              <a:rPr lang="cs-CZ" sz="2800" dirty="0" smtClean="0"/>
              <a:t> </a:t>
            </a:r>
            <a:r>
              <a:rPr lang="en-US" sz="2800" dirty="0" smtClean="0"/>
              <a:t>	</a:t>
            </a:r>
            <a:r>
              <a:rPr lang="cs-CZ" sz="2800" dirty="0" smtClean="0"/>
              <a:t>… obraz je </a:t>
            </a:r>
            <a:r>
              <a:rPr lang="cs-CZ" sz="2800" b="1" dirty="0" smtClean="0"/>
              <a:t>vzpřímený</a:t>
            </a:r>
          </a:p>
          <a:p>
            <a:r>
              <a:rPr lang="cs-CZ" sz="2800" b="1" dirty="0" smtClean="0">
                <a:solidFill>
                  <a:srgbClr val="FF0000"/>
                </a:solidFill>
              </a:rPr>
              <a:t>I Z I</a:t>
            </a:r>
            <a:r>
              <a:rPr lang="en-US" sz="2800" b="1" dirty="0" smtClean="0">
                <a:solidFill>
                  <a:srgbClr val="FF0000"/>
                </a:solidFill>
              </a:rPr>
              <a:t> &gt; 1 	</a:t>
            </a:r>
            <a:r>
              <a:rPr lang="en-US" sz="2800" dirty="0" smtClean="0"/>
              <a:t>… </a:t>
            </a:r>
            <a:r>
              <a:rPr lang="en-US" sz="2800" dirty="0" err="1" smtClean="0"/>
              <a:t>obraz</a:t>
            </a:r>
            <a:r>
              <a:rPr lang="en-US" sz="2800" dirty="0" smtClean="0"/>
              <a:t> je </a:t>
            </a:r>
            <a:r>
              <a:rPr lang="en-US" sz="2800" b="1" dirty="0" err="1" smtClean="0"/>
              <a:t>zv</a:t>
            </a:r>
            <a:r>
              <a:rPr lang="cs-CZ" sz="2800" b="1" dirty="0" smtClean="0"/>
              <a:t>ě</a:t>
            </a:r>
            <a:r>
              <a:rPr lang="en-US" sz="2800" b="1" dirty="0" smtClean="0"/>
              <a:t>t</a:t>
            </a:r>
            <a:r>
              <a:rPr lang="cs-CZ" sz="2800" b="1" dirty="0" smtClean="0"/>
              <a:t>š</a:t>
            </a:r>
            <a:r>
              <a:rPr lang="en-US" sz="2800" b="1" dirty="0" smtClean="0"/>
              <a:t>e</a:t>
            </a:r>
            <a:r>
              <a:rPr lang="cs-CZ" sz="2800" b="1" dirty="0" smtClean="0"/>
              <a:t>ný </a:t>
            </a:r>
            <a:r>
              <a:rPr lang="cs-CZ" sz="2000" dirty="0" smtClean="0"/>
              <a:t>(IZI=4 … </a:t>
            </a:r>
            <a:r>
              <a:rPr lang="cs-CZ" sz="2000" b="1" dirty="0" smtClean="0"/>
              <a:t>4x</a:t>
            </a:r>
            <a:r>
              <a:rPr lang="cs-CZ" sz="2000" dirty="0" smtClean="0"/>
              <a:t> zvětšený)</a:t>
            </a:r>
          </a:p>
          <a:p>
            <a:r>
              <a:rPr lang="cs-CZ" sz="2800" b="1" i="1" dirty="0" smtClean="0">
                <a:solidFill>
                  <a:srgbClr val="FF0000"/>
                </a:solidFill>
              </a:rPr>
              <a:t>a´</a:t>
            </a:r>
            <a:r>
              <a:rPr lang="cs-CZ" sz="2800" b="1" dirty="0" smtClean="0">
                <a:solidFill>
                  <a:srgbClr val="FF0000"/>
                </a:solidFill>
              </a:rPr>
              <a:t> </a:t>
            </a:r>
            <a:r>
              <a:rPr lang="en-US" sz="2800" b="1" dirty="0">
                <a:solidFill>
                  <a:srgbClr val="FF0000"/>
                </a:solidFill>
              </a:rPr>
              <a:t>&lt;</a:t>
            </a:r>
            <a:r>
              <a:rPr lang="en-US" sz="2800" b="1" dirty="0" smtClean="0">
                <a:solidFill>
                  <a:srgbClr val="FF0000"/>
                </a:solidFill>
              </a:rPr>
              <a:t> 0	</a:t>
            </a:r>
            <a:r>
              <a:rPr lang="cs-CZ" sz="2800" b="1" dirty="0" smtClean="0">
                <a:solidFill>
                  <a:srgbClr val="FF0000"/>
                </a:solidFill>
              </a:rPr>
              <a:t>	</a:t>
            </a:r>
            <a:r>
              <a:rPr lang="cs-CZ" sz="2800" dirty="0" smtClean="0"/>
              <a:t>… obraz je </a:t>
            </a:r>
            <a:r>
              <a:rPr lang="en-US" sz="2800" b="1" dirty="0" smtClean="0"/>
              <a:t>ne</a:t>
            </a:r>
            <a:r>
              <a:rPr lang="cs-CZ" sz="2800" b="1" dirty="0" smtClean="0"/>
              <a:t>skutečný</a:t>
            </a:r>
            <a:endParaRPr lang="en-US" sz="2800" b="1" dirty="0" smtClean="0"/>
          </a:p>
        </p:txBody>
      </p:sp>
      <mc:AlternateContent xmlns:mc="http://schemas.openxmlformats.org/markup-compatibility/2006" xmlns:a14="http://schemas.microsoft.com/office/drawing/2010/main">
        <mc:Choice Requires="a14">
          <p:sp>
            <p:nvSpPr>
              <p:cNvPr id="9" name="Obdélník 8"/>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smtClean="0"/>
                  <a:t> </a:t>
                </a:r>
                <a:r>
                  <a:rPr lang="en-US" sz="3200" b="1" u="sng" dirty="0" smtClean="0"/>
                  <a:t>1</a:t>
                </a:r>
                <a:r>
                  <a:rPr lang="cs-CZ" sz="3200" b="1" u="sng" dirty="0" smtClean="0"/>
                  <a:t>2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1266" b="-34375"/>
                </a:stretch>
              </a:blipFill>
            </p:spPr>
            <p:txBody>
              <a:bodyPr/>
              <a:lstStyle/>
              <a:p>
                <a:r>
                  <a:rPr lang="cs-CZ">
                    <a:noFill/>
                  </a:rPr>
                  <a:t> </a:t>
                </a:r>
              </a:p>
            </p:txBody>
          </p:sp>
        </mc:Fallback>
      </mc:AlternateContent>
    </p:spTree>
    <p:extLst>
      <p:ext uri="{BB962C8B-B14F-4D97-AF65-F5344CB8AC3E}">
        <p14:creationId xmlns:p14="http://schemas.microsoft.com/office/powerpoint/2010/main" val="2397641829"/>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p:sp>
        <p:nvSpPr>
          <p:cNvPr id="4" name="Obdélník 3"/>
          <p:cNvSpPr/>
          <p:nvPr/>
        </p:nvSpPr>
        <p:spPr>
          <a:xfrm>
            <a:off x="539552" y="4653136"/>
            <a:ext cx="8496944" cy="1815882"/>
          </a:xfrm>
          <a:prstGeom prst="rect">
            <a:avLst/>
          </a:prstGeom>
        </p:spPr>
        <p:txBody>
          <a:bodyPr wrap="square">
            <a:spAutoFit/>
          </a:bodyPr>
          <a:lstStyle/>
          <a:p>
            <a:r>
              <a:rPr lang="cs-CZ" sz="2800" b="1" u="sng" dirty="0" smtClean="0">
                <a:solidFill>
                  <a:srgbClr val="FF0000"/>
                </a:solidFill>
              </a:rPr>
              <a:t>Kladné Z</a:t>
            </a:r>
            <a:r>
              <a:rPr lang="cs-CZ" sz="2800" dirty="0" smtClean="0"/>
              <a:t> </a:t>
            </a:r>
            <a:r>
              <a:rPr lang="en-US" sz="2800" dirty="0" smtClean="0"/>
              <a:t>	</a:t>
            </a:r>
            <a:r>
              <a:rPr lang="cs-CZ" sz="2800" dirty="0" smtClean="0"/>
              <a:t>… obraz je </a:t>
            </a:r>
            <a:r>
              <a:rPr lang="cs-CZ" sz="2800" b="1" dirty="0" smtClean="0"/>
              <a:t>vzpřímený</a:t>
            </a:r>
          </a:p>
          <a:p>
            <a:r>
              <a:rPr lang="cs-CZ" sz="2800" b="1" dirty="0" smtClean="0">
                <a:solidFill>
                  <a:srgbClr val="FF0000"/>
                </a:solidFill>
              </a:rPr>
              <a:t>I Z I</a:t>
            </a:r>
            <a:r>
              <a:rPr lang="en-US" sz="2800" b="1" dirty="0" smtClean="0">
                <a:solidFill>
                  <a:srgbClr val="FF0000"/>
                </a:solidFill>
              </a:rPr>
              <a:t> &gt; 1 	</a:t>
            </a:r>
            <a:r>
              <a:rPr lang="en-US" sz="2800" dirty="0" smtClean="0"/>
              <a:t>… </a:t>
            </a:r>
            <a:r>
              <a:rPr lang="en-US" sz="2800" dirty="0" err="1" smtClean="0"/>
              <a:t>obraz</a:t>
            </a:r>
            <a:r>
              <a:rPr lang="en-US" sz="2800" dirty="0" smtClean="0"/>
              <a:t> je </a:t>
            </a:r>
            <a:r>
              <a:rPr lang="en-US" sz="2800" b="1" dirty="0" err="1" smtClean="0"/>
              <a:t>zv</a:t>
            </a:r>
            <a:r>
              <a:rPr lang="cs-CZ" sz="2800" b="1" dirty="0" smtClean="0"/>
              <a:t>ě</a:t>
            </a:r>
            <a:r>
              <a:rPr lang="en-US" sz="2800" b="1" dirty="0" smtClean="0"/>
              <a:t>t</a:t>
            </a:r>
            <a:r>
              <a:rPr lang="cs-CZ" sz="2800" b="1" dirty="0" smtClean="0"/>
              <a:t>š</a:t>
            </a:r>
            <a:r>
              <a:rPr lang="en-US" sz="2800" b="1" dirty="0" smtClean="0"/>
              <a:t>e</a:t>
            </a:r>
            <a:r>
              <a:rPr lang="cs-CZ" sz="2800" b="1" dirty="0" smtClean="0"/>
              <a:t>ný </a:t>
            </a:r>
            <a:r>
              <a:rPr lang="cs-CZ" sz="2000" dirty="0" smtClean="0"/>
              <a:t>(IZI=4 … </a:t>
            </a:r>
            <a:r>
              <a:rPr lang="cs-CZ" sz="2000" b="1" dirty="0" smtClean="0"/>
              <a:t>4x</a:t>
            </a:r>
            <a:r>
              <a:rPr lang="cs-CZ" sz="2000" dirty="0" smtClean="0"/>
              <a:t> zvětšený)</a:t>
            </a:r>
          </a:p>
          <a:p>
            <a:r>
              <a:rPr lang="cs-CZ" sz="2800" b="1" i="1" dirty="0" smtClean="0">
                <a:solidFill>
                  <a:srgbClr val="FF0000"/>
                </a:solidFill>
              </a:rPr>
              <a:t>a´</a:t>
            </a:r>
            <a:r>
              <a:rPr lang="cs-CZ" sz="2800" b="1" dirty="0" smtClean="0">
                <a:solidFill>
                  <a:srgbClr val="FF0000"/>
                </a:solidFill>
              </a:rPr>
              <a:t> </a:t>
            </a:r>
            <a:r>
              <a:rPr lang="en-US" sz="2800" b="1" dirty="0">
                <a:solidFill>
                  <a:srgbClr val="FF0000"/>
                </a:solidFill>
              </a:rPr>
              <a:t>&lt;</a:t>
            </a:r>
            <a:r>
              <a:rPr lang="en-US" sz="2800" b="1" dirty="0" smtClean="0">
                <a:solidFill>
                  <a:srgbClr val="FF0000"/>
                </a:solidFill>
              </a:rPr>
              <a:t> 0	</a:t>
            </a:r>
            <a:r>
              <a:rPr lang="cs-CZ" sz="2800" b="1" dirty="0" smtClean="0">
                <a:solidFill>
                  <a:srgbClr val="FF0000"/>
                </a:solidFill>
              </a:rPr>
              <a:t>	</a:t>
            </a:r>
            <a:r>
              <a:rPr lang="cs-CZ" sz="2800" dirty="0" smtClean="0"/>
              <a:t>… obraz je </a:t>
            </a:r>
            <a:r>
              <a:rPr lang="en-US" sz="2800" b="1" dirty="0" smtClean="0"/>
              <a:t>ne</a:t>
            </a:r>
            <a:r>
              <a:rPr lang="cs-CZ" sz="2800" b="1" dirty="0" smtClean="0"/>
              <a:t>skutečný</a:t>
            </a:r>
            <a:endParaRPr lang="en-US" sz="2800" b="1" dirty="0" smtClean="0"/>
          </a:p>
          <a:p>
            <a:r>
              <a:rPr lang="cs-CZ" sz="2800" b="1" i="1" dirty="0" smtClean="0">
                <a:solidFill>
                  <a:srgbClr val="FF0000"/>
                </a:solidFill>
              </a:rPr>
              <a:t>a´</a:t>
            </a:r>
            <a:r>
              <a:rPr lang="cs-CZ" sz="2800" b="1" dirty="0" smtClean="0">
                <a:solidFill>
                  <a:srgbClr val="FF0000"/>
                </a:solidFill>
              </a:rPr>
              <a:t>= </a:t>
            </a:r>
            <a:r>
              <a:rPr lang="en-US" sz="2800" b="1" dirty="0" smtClean="0">
                <a:solidFill>
                  <a:srgbClr val="FF0000"/>
                </a:solidFill>
              </a:rPr>
              <a:t>- 1</a:t>
            </a:r>
            <a:r>
              <a:rPr lang="cs-CZ" sz="2800" b="1" dirty="0" smtClean="0">
                <a:solidFill>
                  <a:srgbClr val="FF0000"/>
                </a:solidFill>
              </a:rPr>
              <a:t>2 cm	</a:t>
            </a:r>
            <a:r>
              <a:rPr lang="en-US" sz="2800" dirty="0" smtClean="0"/>
              <a:t>…</a:t>
            </a:r>
            <a:r>
              <a:rPr lang="en-US" sz="2800" i="1" dirty="0" smtClean="0"/>
              <a:t> </a:t>
            </a:r>
            <a:r>
              <a:rPr lang="cs-CZ" sz="2800" dirty="0" smtClean="0"/>
              <a:t>obraz leží </a:t>
            </a:r>
            <a:r>
              <a:rPr lang="en-US" sz="2800" b="1" dirty="0" smtClean="0"/>
              <a:t>1</a:t>
            </a:r>
            <a:r>
              <a:rPr lang="cs-CZ" sz="2800" b="1" dirty="0" smtClean="0"/>
              <a:t>2 cm </a:t>
            </a:r>
            <a:r>
              <a:rPr lang="en-US" sz="2800" b="1" dirty="0" err="1" smtClean="0"/>
              <a:t>za</a:t>
            </a:r>
            <a:r>
              <a:rPr lang="cs-CZ" sz="2800" b="1" dirty="0" smtClean="0"/>
              <a:t> </a:t>
            </a:r>
            <a:r>
              <a:rPr lang="cs-CZ" sz="2800" dirty="0" smtClean="0"/>
              <a:t>zrcadlem</a:t>
            </a:r>
            <a:endParaRPr lang="en-US" sz="2800" dirty="0" smtClean="0"/>
          </a:p>
        </p:txBody>
      </p:sp>
      <mc:AlternateContent xmlns:mc="http://schemas.openxmlformats.org/markup-compatibility/2006" xmlns:a14="http://schemas.microsoft.com/office/drawing/2010/main">
        <mc:Choice Requires="a14">
          <p:sp>
            <p:nvSpPr>
              <p:cNvPr id="9" name="Obdélník 8"/>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smtClean="0"/>
                  <a:t> </a:t>
                </a:r>
                <a:r>
                  <a:rPr lang="en-US" sz="3200" b="1" u="sng" dirty="0" smtClean="0"/>
                  <a:t>1</a:t>
                </a:r>
                <a:r>
                  <a:rPr lang="cs-CZ" sz="3200" b="1" u="sng" dirty="0" smtClean="0"/>
                  <a:t>2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1266" b="-34375"/>
                </a:stretch>
              </a:blipFill>
            </p:spPr>
            <p:txBody>
              <a:bodyPr/>
              <a:lstStyle/>
              <a:p>
                <a:r>
                  <a:rPr lang="cs-CZ">
                    <a:noFill/>
                  </a:rPr>
                  <a:t> </a:t>
                </a:r>
              </a:p>
            </p:txBody>
          </p:sp>
        </mc:Fallback>
      </mc:AlternateContent>
    </p:spTree>
    <p:extLst>
      <p:ext uri="{BB962C8B-B14F-4D97-AF65-F5344CB8AC3E}">
        <p14:creationId xmlns:p14="http://schemas.microsoft.com/office/powerpoint/2010/main" val="2397641829"/>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1 – varianta c)</a:t>
            </a:r>
            <a:endParaRPr lang="cs-CZ" b="1" dirty="0">
              <a:solidFill>
                <a:srgbClr val="006600"/>
              </a:solidFill>
            </a:endParaRPr>
          </a:p>
        </p:txBody>
      </p:sp>
      <p:sp>
        <p:nvSpPr>
          <p:cNvPr id="3" name="Zástupný symbol pro obsah 2"/>
          <p:cNvSpPr>
            <a:spLocks noGrp="1"/>
          </p:cNvSpPr>
          <p:nvPr>
            <p:ph idx="1"/>
          </p:nvPr>
        </p:nvSpPr>
        <p:spPr>
          <a:xfrm>
            <a:off x="457199" y="1124744"/>
            <a:ext cx="8530583" cy="5001419"/>
          </a:xfrm>
        </p:spPr>
        <p:txBody>
          <a:bodyPr/>
          <a:lstStyle/>
          <a:p>
            <a:pPr marL="0" indent="0">
              <a:buNone/>
            </a:pPr>
            <a:r>
              <a:rPr lang="cs-CZ" i="1" dirty="0"/>
              <a:t>y</a:t>
            </a:r>
            <a:r>
              <a:rPr lang="cs-CZ" dirty="0" smtClean="0"/>
              <a:t> = 2 cm</a:t>
            </a:r>
          </a:p>
          <a:p>
            <a:pPr marL="0" indent="0">
              <a:buNone/>
            </a:pPr>
            <a:r>
              <a:rPr lang="cs-CZ" i="1" dirty="0" smtClean="0"/>
              <a:t>a </a:t>
            </a:r>
            <a:r>
              <a:rPr lang="cs-CZ" dirty="0" smtClean="0"/>
              <a:t>=</a:t>
            </a:r>
            <a:r>
              <a:rPr lang="cs-CZ" i="1" dirty="0" smtClean="0"/>
              <a:t> </a:t>
            </a:r>
            <a:r>
              <a:rPr lang="en-US" b="1" dirty="0" smtClean="0">
                <a:solidFill>
                  <a:srgbClr val="FF0000"/>
                </a:solidFill>
              </a:rPr>
              <a:t>+</a:t>
            </a:r>
            <a:r>
              <a:rPr lang="cs-CZ" dirty="0" smtClean="0"/>
              <a:t> 5 cm </a:t>
            </a:r>
          </a:p>
          <a:p>
            <a:pPr marL="0" indent="0">
              <a:buNone/>
            </a:pPr>
            <a:r>
              <a:rPr lang="cs-CZ" i="1" dirty="0" smtClean="0"/>
              <a:t>f</a:t>
            </a:r>
            <a:r>
              <a:rPr lang="en-US" i="1" dirty="0" smtClean="0"/>
              <a:t> </a:t>
            </a:r>
            <a:r>
              <a:rPr lang="cs-CZ" dirty="0" smtClean="0"/>
              <a:t>= </a:t>
            </a:r>
            <a:r>
              <a:rPr lang="cs-CZ" b="1" dirty="0" smtClean="0">
                <a:solidFill>
                  <a:srgbClr val="FF0000"/>
                </a:solidFill>
              </a:rPr>
              <a:t>+</a:t>
            </a:r>
            <a:r>
              <a:rPr lang="cs-CZ" dirty="0" smtClean="0"/>
              <a:t> 4 cm</a:t>
            </a:r>
          </a:p>
          <a:p>
            <a:pPr marL="0" indent="0">
              <a:buNone/>
            </a:pPr>
            <a:r>
              <a:rPr lang="cs-CZ" b="1" i="1" dirty="0">
                <a:solidFill>
                  <a:srgbClr val="FF0000"/>
                </a:solidFill>
              </a:rPr>
              <a:t>y</a:t>
            </a:r>
            <a:r>
              <a:rPr lang="cs-CZ" b="1" i="1" dirty="0" smtClean="0">
                <a:solidFill>
                  <a:srgbClr val="FF0000"/>
                </a:solidFill>
              </a:rPr>
              <a:t>´</a:t>
            </a:r>
            <a:r>
              <a:rPr lang="cs-CZ" b="1" dirty="0" smtClean="0">
                <a:solidFill>
                  <a:srgbClr val="FF0000"/>
                </a:solidFill>
              </a:rPr>
              <a:t>= ? </a:t>
            </a:r>
            <a:r>
              <a:rPr lang="en-US" b="1" dirty="0" smtClean="0">
                <a:solidFill>
                  <a:srgbClr val="FF0000"/>
                </a:solidFill>
              </a:rPr>
              <a:t>[cm]</a:t>
            </a:r>
            <a:endParaRPr lang="cs-CZ" b="1" dirty="0" smtClean="0">
              <a:solidFill>
                <a:srgbClr val="FF0000"/>
              </a:solidFill>
            </a:endParaRPr>
          </a:p>
          <a:p>
            <a:pPr marL="0" indent="0">
              <a:buNone/>
            </a:pPr>
            <a:r>
              <a:rPr lang="cs-CZ" b="1" i="1" dirty="0">
                <a:solidFill>
                  <a:srgbClr val="FF0000"/>
                </a:solidFill>
              </a:rPr>
              <a:t>a</a:t>
            </a:r>
            <a:r>
              <a:rPr lang="cs-CZ" b="1" i="1" dirty="0" smtClean="0">
                <a:solidFill>
                  <a:srgbClr val="FF0000"/>
                </a:solidFill>
              </a:rPr>
              <a:t>´ </a:t>
            </a:r>
            <a:r>
              <a:rPr lang="cs-CZ" b="1" dirty="0" smtClean="0">
                <a:solidFill>
                  <a:srgbClr val="FF0000"/>
                </a:solidFill>
              </a:rPr>
              <a:t>=</a:t>
            </a:r>
            <a:r>
              <a:rPr lang="cs-CZ" b="1" i="1" dirty="0" smtClean="0">
                <a:solidFill>
                  <a:srgbClr val="FF0000"/>
                </a:solidFill>
              </a:rPr>
              <a:t> </a:t>
            </a:r>
            <a:r>
              <a:rPr lang="cs-CZ" b="1" dirty="0" smtClean="0">
                <a:solidFill>
                  <a:srgbClr val="FF0000"/>
                </a:solidFill>
              </a:rPr>
              <a:t>?</a:t>
            </a:r>
            <a:r>
              <a:rPr lang="en-US" b="1" dirty="0" smtClean="0">
                <a:solidFill>
                  <a:srgbClr val="FF0000"/>
                </a:solidFill>
              </a:rPr>
              <a:t> [cm]</a:t>
            </a:r>
            <a:endParaRPr lang="cs-CZ" b="1" dirty="0" smtClean="0">
              <a:solidFill>
                <a:srgbClr val="FF0000"/>
              </a:solidFill>
            </a:endParaRPr>
          </a:p>
          <a:p>
            <a:pPr marL="0" indent="0">
              <a:buNone/>
            </a:pPr>
            <a:r>
              <a:rPr lang="cs-CZ" b="1" u="sng" dirty="0" smtClean="0">
                <a:solidFill>
                  <a:srgbClr val="FF0000"/>
                </a:solidFill>
              </a:rPr>
              <a:t>Z = ?</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6" name="Obdélník 5"/>
              <p:cNvSpPr/>
              <p:nvPr/>
            </p:nvSpPr>
            <p:spPr>
              <a:xfrm>
                <a:off x="6876256" y="1412775"/>
                <a:ext cx="1443216" cy="584775"/>
              </a:xfrm>
              <a:prstGeom prst="rect">
                <a:avLst/>
              </a:prstGeom>
              <a:solidFill>
                <a:srgbClr val="FFFF00"/>
              </a:solidFill>
            </p:spPr>
            <p:txBody>
              <a:bodyPr wrap="none">
                <a:spAutoFit/>
              </a:bodyPr>
              <a:lstStyle/>
              <a:p>
                <a14:m>
                  <m:oMath xmlns:m="http://schemas.openxmlformats.org/officeDocument/2006/math">
                    <m:r>
                      <a:rPr lang="cs-CZ" sz="3200" b="1" i="0" smtClean="0">
                        <a:solidFill>
                          <a:schemeClr val="tx1"/>
                        </a:solidFill>
                        <a:latin typeface="Cambria Math"/>
                      </a:rPr>
                      <m:t>𝐙</m:t>
                    </m:r>
                    <m:r>
                      <a:rPr lang="cs-CZ" sz="3200" b="0" i="0" smtClean="0">
                        <a:solidFill>
                          <a:schemeClr val="tx1"/>
                        </a:solidFill>
                        <a:latin typeface="Cambria Math"/>
                      </a:rPr>
                      <m:t>=</m:t>
                    </m:r>
                  </m:oMath>
                </a14:m>
                <a:r>
                  <a:rPr lang="cs-CZ" sz="3200" dirty="0" smtClean="0"/>
                  <a:t> </a:t>
                </a:r>
                <a:r>
                  <a:rPr lang="cs-CZ" sz="3200" b="1" u="sng" dirty="0">
                    <a:solidFill>
                      <a:srgbClr val="FF0000"/>
                    </a:solidFill>
                  </a:rPr>
                  <a:t>+</a:t>
                </a:r>
                <a:r>
                  <a:rPr lang="cs-CZ" sz="3200" b="1" u="sng" dirty="0" smtClean="0">
                    <a:solidFill>
                      <a:srgbClr val="FF0000"/>
                    </a:solidFill>
                  </a:rPr>
                  <a:t> </a:t>
                </a:r>
                <a:r>
                  <a:rPr lang="cs-CZ" sz="3200" b="1" u="sng" dirty="0" smtClean="0"/>
                  <a:t>4</a:t>
                </a:r>
                <a:endParaRPr lang="cs-CZ" sz="3200" b="1" u="sng" dirty="0"/>
              </a:p>
            </p:txBody>
          </p:sp>
        </mc:Choice>
        <mc:Fallback xmlns="">
          <p:sp>
            <p:nvSpPr>
              <p:cNvPr id="6" name="Obdélník 5"/>
              <p:cNvSpPr>
                <a:spLocks noRot="1" noChangeAspect="1" noMove="1" noResize="1" noEditPoints="1" noAdjustHandles="1" noChangeArrowheads="1" noChangeShapeType="1" noTextEdit="1"/>
              </p:cNvSpPr>
              <p:nvPr/>
            </p:nvSpPr>
            <p:spPr>
              <a:xfrm>
                <a:off x="6876256" y="1412775"/>
                <a:ext cx="1443216" cy="584775"/>
              </a:xfrm>
              <a:prstGeom prst="rect">
                <a:avLst/>
              </a:prstGeom>
              <a:blipFill rotWithShape="1">
                <a:blip r:embed="rId2"/>
                <a:stretch>
                  <a:fillRect t="-12500" r="-970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6444208" y="2348880"/>
                <a:ext cx="259228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𝒚</m:t>
                    </m:r>
                    <m:r>
                      <a:rPr lang="cs-CZ" sz="3200" b="1" i="1" smtClean="0">
                        <a:latin typeface="Cambria Math"/>
                      </a:rPr>
                      <m:t>´</m:t>
                    </m:r>
                    <m:r>
                      <a:rPr lang="cs-CZ" sz="3200" b="0" i="0" smtClean="0">
                        <a:latin typeface="Cambria Math"/>
                      </a:rPr>
                      <m:t>=</m:t>
                    </m:r>
                    <m:r>
                      <a:rPr lang="cs-CZ" sz="3200" b="0" i="1" smtClean="0">
                        <a:latin typeface="Cambria Math"/>
                      </a:rPr>
                      <m:t> </m:t>
                    </m:r>
                  </m:oMath>
                </a14:m>
                <a:r>
                  <a:rPr lang="cs-CZ" sz="3200" dirty="0" smtClean="0"/>
                  <a:t> </a:t>
                </a:r>
                <a:r>
                  <a:rPr lang="cs-CZ" sz="3200" b="1" u="sng" dirty="0">
                    <a:solidFill>
                      <a:srgbClr val="FF0000"/>
                    </a:solidFill>
                  </a:rPr>
                  <a:t>+</a:t>
                </a:r>
                <a:r>
                  <a:rPr lang="cs-CZ" sz="3200" b="1" u="sng" dirty="0" smtClean="0"/>
                  <a:t> 8 cm</a:t>
                </a:r>
                <a:endParaRPr lang="cs-CZ" sz="3200" b="1" u="sng" dirty="0"/>
              </a:p>
            </p:txBody>
          </p:sp>
        </mc:Choice>
        <mc:Fallback xmlns="">
          <p:sp>
            <p:nvSpPr>
              <p:cNvPr id="8" name="Obdélník 7"/>
              <p:cNvSpPr>
                <a:spLocks noRot="1" noChangeAspect="1" noMove="1" noResize="1" noEditPoints="1" noAdjustHandles="1" noChangeArrowheads="1" noChangeShapeType="1" noTextEdit="1"/>
              </p:cNvSpPr>
              <p:nvPr/>
            </p:nvSpPr>
            <p:spPr>
              <a:xfrm>
                <a:off x="6444208" y="2348880"/>
                <a:ext cx="2592288" cy="584775"/>
              </a:xfrm>
              <a:prstGeom prst="rect">
                <a:avLst/>
              </a:prstGeom>
              <a:blipFill rotWithShape="1">
                <a:blip r:embed="rId3"/>
                <a:stretch>
                  <a:fillRect t="-12500" b="-34375"/>
                </a:stretch>
              </a:blipFill>
            </p:spPr>
            <p:txBody>
              <a:bodyPr/>
              <a:lstStyle/>
              <a:p>
                <a:r>
                  <a:rPr lang="cs-CZ">
                    <a:noFill/>
                  </a:rPr>
                  <a:t> </a:t>
                </a:r>
              </a:p>
            </p:txBody>
          </p:sp>
        </mc:Fallback>
      </mc:AlternateContent>
      <p:sp>
        <p:nvSpPr>
          <p:cNvPr id="4" name="Obdélník 3"/>
          <p:cNvSpPr/>
          <p:nvPr/>
        </p:nvSpPr>
        <p:spPr>
          <a:xfrm>
            <a:off x="539552" y="4653136"/>
            <a:ext cx="8496944" cy="2246769"/>
          </a:xfrm>
          <a:prstGeom prst="rect">
            <a:avLst/>
          </a:prstGeom>
        </p:spPr>
        <p:txBody>
          <a:bodyPr wrap="square">
            <a:spAutoFit/>
          </a:bodyPr>
          <a:lstStyle/>
          <a:p>
            <a:r>
              <a:rPr lang="cs-CZ" sz="2800" b="1" u="sng" dirty="0" smtClean="0">
                <a:solidFill>
                  <a:srgbClr val="FF0000"/>
                </a:solidFill>
              </a:rPr>
              <a:t>Kladné Z</a:t>
            </a:r>
            <a:r>
              <a:rPr lang="cs-CZ" sz="2800" dirty="0" smtClean="0"/>
              <a:t> </a:t>
            </a:r>
            <a:r>
              <a:rPr lang="en-US" sz="2800" dirty="0" smtClean="0"/>
              <a:t>	</a:t>
            </a:r>
            <a:r>
              <a:rPr lang="cs-CZ" sz="2800" dirty="0" smtClean="0"/>
              <a:t>… obraz je </a:t>
            </a:r>
            <a:r>
              <a:rPr lang="cs-CZ" sz="2800" b="1" dirty="0" smtClean="0"/>
              <a:t>vzpřímený</a:t>
            </a:r>
          </a:p>
          <a:p>
            <a:r>
              <a:rPr lang="cs-CZ" sz="2800" b="1" dirty="0" smtClean="0">
                <a:solidFill>
                  <a:srgbClr val="FF0000"/>
                </a:solidFill>
              </a:rPr>
              <a:t>I Z I</a:t>
            </a:r>
            <a:r>
              <a:rPr lang="en-US" sz="2800" b="1" dirty="0" smtClean="0">
                <a:solidFill>
                  <a:srgbClr val="FF0000"/>
                </a:solidFill>
              </a:rPr>
              <a:t> &gt; 1 	</a:t>
            </a:r>
            <a:r>
              <a:rPr lang="en-US" sz="2800" dirty="0" smtClean="0"/>
              <a:t>… </a:t>
            </a:r>
            <a:r>
              <a:rPr lang="en-US" sz="2800" dirty="0" err="1" smtClean="0"/>
              <a:t>obraz</a:t>
            </a:r>
            <a:r>
              <a:rPr lang="en-US" sz="2800" dirty="0" smtClean="0"/>
              <a:t> je </a:t>
            </a:r>
            <a:r>
              <a:rPr lang="en-US" sz="2800" b="1" dirty="0" err="1" smtClean="0"/>
              <a:t>zv</a:t>
            </a:r>
            <a:r>
              <a:rPr lang="cs-CZ" sz="2800" b="1" dirty="0" smtClean="0"/>
              <a:t>ě</a:t>
            </a:r>
            <a:r>
              <a:rPr lang="en-US" sz="2800" b="1" dirty="0" smtClean="0"/>
              <a:t>t</a:t>
            </a:r>
            <a:r>
              <a:rPr lang="cs-CZ" sz="2800" b="1" dirty="0" smtClean="0"/>
              <a:t>š</a:t>
            </a:r>
            <a:r>
              <a:rPr lang="en-US" sz="2800" b="1" dirty="0" smtClean="0"/>
              <a:t>e</a:t>
            </a:r>
            <a:r>
              <a:rPr lang="cs-CZ" sz="2800" b="1" dirty="0" smtClean="0"/>
              <a:t>ný </a:t>
            </a:r>
            <a:r>
              <a:rPr lang="cs-CZ" sz="2000" dirty="0" smtClean="0"/>
              <a:t>(IZI=4 … </a:t>
            </a:r>
            <a:r>
              <a:rPr lang="cs-CZ" sz="2000" b="1" dirty="0" smtClean="0"/>
              <a:t>4x</a:t>
            </a:r>
            <a:r>
              <a:rPr lang="cs-CZ" sz="2000" dirty="0" smtClean="0"/>
              <a:t> zvětšený)</a:t>
            </a:r>
          </a:p>
          <a:p>
            <a:r>
              <a:rPr lang="cs-CZ" sz="2800" b="1" i="1" dirty="0" smtClean="0">
                <a:solidFill>
                  <a:srgbClr val="FF0000"/>
                </a:solidFill>
              </a:rPr>
              <a:t>a´</a:t>
            </a:r>
            <a:r>
              <a:rPr lang="cs-CZ" sz="2800" b="1" dirty="0" smtClean="0">
                <a:solidFill>
                  <a:srgbClr val="FF0000"/>
                </a:solidFill>
              </a:rPr>
              <a:t> </a:t>
            </a:r>
            <a:r>
              <a:rPr lang="en-US" sz="2800" b="1" dirty="0">
                <a:solidFill>
                  <a:srgbClr val="FF0000"/>
                </a:solidFill>
              </a:rPr>
              <a:t>&lt;</a:t>
            </a:r>
            <a:r>
              <a:rPr lang="en-US" sz="2800" b="1" dirty="0" smtClean="0">
                <a:solidFill>
                  <a:srgbClr val="FF0000"/>
                </a:solidFill>
              </a:rPr>
              <a:t> 0	</a:t>
            </a:r>
            <a:r>
              <a:rPr lang="cs-CZ" sz="2800" b="1" dirty="0" smtClean="0">
                <a:solidFill>
                  <a:srgbClr val="FF0000"/>
                </a:solidFill>
              </a:rPr>
              <a:t>	</a:t>
            </a:r>
            <a:r>
              <a:rPr lang="cs-CZ" sz="2800" dirty="0" smtClean="0"/>
              <a:t>… obraz je </a:t>
            </a:r>
            <a:r>
              <a:rPr lang="en-US" sz="2800" b="1" dirty="0" smtClean="0"/>
              <a:t>ne</a:t>
            </a:r>
            <a:r>
              <a:rPr lang="cs-CZ" sz="2800" b="1" dirty="0" smtClean="0"/>
              <a:t>skutečný</a:t>
            </a:r>
            <a:endParaRPr lang="en-US" sz="2800" b="1" dirty="0" smtClean="0"/>
          </a:p>
          <a:p>
            <a:r>
              <a:rPr lang="cs-CZ" sz="2800" b="1" i="1" dirty="0" smtClean="0">
                <a:solidFill>
                  <a:srgbClr val="FF0000"/>
                </a:solidFill>
              </a:rPr>
              <a:t>a´</a:t>
            </a:r>
            <a:r>
              <a:rPr lang="cs-CZ" sz="2800" b="1" dirty="0" smtClean="0">
                <a:solidFill>
                  <a:srgbClr val="FF0000"/>
                </a:solidFill>
              </a:rPr>
              <a:t>= </a:t>
            </a:r>
            <a:r>
              <a:rPr lang="en-US" sz="2800" b="1" dirty="0" smtClean="0">
                <a:solidFill>
                  <a:srgbClr val="FF0000"/>
                </a:solidFill>
              </a:rPr>
              <a:t>- 1</a:t>
            </a:r>
            <a:r>
              <a:rPr lang="cs-CZ" sz="2800" b="1" dirty="0" smtClean="0">
                <a:solidFill>
                  <a:srgbClr val="FF0000"/>
                </a:solidFill>
              </a:rPr>
              <a:t>2 cm	</a:t>
            </a:r>
            <a:r>
              <a:rPr lang="en-US" sz="2800" dirty="0" smtClean="0"/>
              <a:t>…</a:t>
            </a:r>
            <a:r>
              <a:rPr lang="en-US" sz="2800" i="1" dirty="0" smtClean="0"/>
              <a:t> </a:t>
            </a:r>
            <a:r>
              <a:rPr lang="cs-CZ" sz="2800" dirty="0" smtClean="0"/>
              <a:t>obraz leží </a:t>
            </a:r>
            <a:r>
              <a:rPr lang="en-US" sz="2800" b="1" dirty="0" smtClean="0"/>
              <a:t>1</a:t>
            </a:r>
            <a:r>
              <a:rPr lang="cs-CZ" sz="2800" b="1" dirty="0" smtClean="0"/>
              <a:t>2 cm </a:t>
            </a:r>
            <a:r>
              <a:rPr lang="en-US" sz="2800" b="1" dirty="0" err="1" smtClean="0"/>
              <a:t>za</a:t>
            </a:r>
            <a:r>
              <a:rPr lang="cs-CZ" sz="2800" b="1" dirty="0" smtClean="0"/>
              <a:t> </a:t>
            </a:r>
            <a:r>
              <a:rPr lang="cs-CZ" sz="2800" dirty="0" smtClean="0"/>
              <a:t>zrcadlem</a:t>
            </a:r>
            <a:endParaRPr lang="en-US" sz="2800" dirty="0" smtClean="0"/>
          </a:p>
          <a:p>
            <a:r>
              <a:rPr lang="en-US" sz="2800" b="1" i="1" dirty="0" smtClean="0">
                <a:solidFill>
                  <a:srgbClr val="FF0000"/>
                </a:solidFill>
              </a:rPr>
              <a:t>y</a:t>
            </a:r>
            <a:r>
              <a:rPr lang="cs-CZ" sz="2800" b="1" dirty="0" smtClean="0">
                <a:solidFill>
                  <a:srgbClr val="FF0000"/>
                </a:solidFill>
              </a:rPr>
              <a:t>´</a:t>
            </a:r>
            <a:r>
              <a:rPr lang="en-US" sz="2800" b="1" dirty="0" smtClean="0">
                <a:solidFill>
                  <a:srgbClr val="FF0000"/>
                </a:solidFill>
              </a:rPr>
              <a:t>=</a:t>
            </a:r>
            <a:r>
              <a:rPr lang="cs-CZ" sz="2800" b="1" dirty="0" smtClean="0">
                <a:solidFill>
                  <a:srgbClr val="FF0000"/>
                </a:solidFill>
              </a:rPr>
              <a:t> </a:t>
            </a:r>
            <a:r>
              <a:rPr lang="en-US" sz="2800" b="1" dirty="0" smtClean="0">
                <a:solidFill>
                  <a:srgbClr val="FF0000"/>
                </a:solidFill>
              </a:rPr>
              <a:t>+</a:t>
            </a:r>
            <a:r>
              <a:rPr lang="cs-CZ" sz="2800" b="1" dirty="0" smtClean="0">
                <a:solidFill>
                  <a:srgbClr val="FF0000"/>
                </a:solidFill>
              </a:rPr>
              <a:t> 8 cm	</a:t>
            </a:r>
            <a:r>
              <a:rPr lang="cs-CZ" sz="2800" dirty="0" smtClean="0">
                <a:solidFill>
                  <a:srgbClr val="FF0000"/>
                </a:solidFill>
              </a:rPr>
              <a:t>…</a:t>
            </a:r>
            <a:r>
              <a:rPr lang="cs-CZ" sz="2800" dirty="0" smtClean="0"/>
              <a:t> obraz má velikost </a:t>
            </a:r>
            <a:r>
              <a:rPr lang="cs-CZ" sz="2800" b="1" dirty="0"/>
              <a:t>8</a:t>
            </a:r>
            <a:r>
              <a:rPr lang="cs-CZ" sz="2800" dirty="0" smtClean="0"/>
              <a:t> </a:t>
            </a:r>
            <a:r>
              <a:rPr lang="cs-CZ" sz="2800" b="1" dirty="0" smtClean="0"/>
              <a:t>cm </a:t>
            </a:r>
            <a:endParaRPr lang="cs-CZ" sz="2800" b="1" dirty="0"/>
          </a:p>
        </p:txBody>
      </p:sp>
      <mc:AlternateContent xmlns:mc="http://schemas.openxmlformats.org/markup-compatibility/2006" xmlns:a14="http://schemas.microsoft.com/office/drawing/2010/main">
        <mc:Choice Requires="a14">
          <p:sp>
            <p:nvSpPr>
              <p:cNvPr id="9" name="Obdélník 8"/>
              <p:cNvSpPr/>
              <p:nvPr/>
            </p:nvSpPr>
            <p:spPr>
              <a:xfrm>
                <a:off x="6624228" y="3311619"/>
                <a:ext cx="2412268" cy="584775"/>
              </a:xfrm>
              <a:prstGeom prst="rect">
                <a:avLst/>
              </a:prstGeom>
              <a:solidFill>
                <a:srgbClr val="FFFF00"/>
              </a:solidFill>
            </p:spPr>
            <p:txBody>
              <a:bodyPr wrap="square">
                <a:spAutoFit/>
              </a:bodyPr>
              <a:lstStyle/>
              <a:p>
                <a14:m>
                  <m:oMath xmlns:m="http://schemas.openxmlformats.org/officeDocument/2006/math">
                    <m:r>
                      <a:rPr lang="cs-CZ" sz="3200" b="1" i="1" smtClean="0">
                        <a:latin typeface="Cambria Math"/>
                      </a:rPr>
                      <m:t>𝒂</m:t>
                    </m:r>
                    <m:r>
                      <a:rPr lang="cs-CZ" sz="3200" b="1" i="1" smtClean="0">
                        <a:latin typeface="Cambria Math"/>
                      </a:rPr>
                      <m:t>´</m:t>
                    </m:r>
                    <m:r>
                      <a:rPr lang="cs-CZ" sz="3200" b="0" i="0" smtClean="0">
                        <a:latin typeface="Cambria Math"/>
                      </a:rPr>
                      <m:t>=</m:t>
                    </m:r>
                  </m:oMath>
                </a14:m>
                <a:r>
                  <a:rPr lang="cs-CZ" sz="3200" b="1" u="sng" dirty="0" smtClean="0">
                    <a:solidFill>
                      <a:srgbClr val="FF0000"/>
                    </a:solidFill>
                  </a:rPr>
                  <a:t> -</a:t>
                </a:r>
                <a:r>
                  <a:rPr lang="cs-CZ" sz="3200" b="1" u="sng" dirty="0" smtClean="0"/>
                  <a:t> </a:t>
                </a:r>
                <a:r>
                  <a:rPr lang="en-US" sz="3200" b="1" u="sng" dirty="0" smtClean="0"/>
                  <a:t>1</a:t>
                </a:r>
                <a:r>
                  <a:rPr lang="cs-CZ" sz="3200" b="1" u="sng" dirty="0" smtClean="0"/>
                  <a:t>2 cm</a:t>
                </a:r>
                <a:endParaRPr lang="cs-CZ" sz="3200" b="1" u="sng" dirty="0"/>
              </a:p>
            </p:txBody>
          </p:sp>
        </mc:Choice>
        <mc:Fallback xmlns="">
          <p:sp>
            <p:nvSpPr>
              <p:cNvPr id="9" name="Obdélník 8"/>
              <p:cNvSpPr>
                <a:spLocks noRot="1" noChangeAspect="1" noMove="1" noResize="1" noEditPoints="1" noAdjustHandles="1" noChangeArrowheads="1" noChangeShapeType="1" noTextEdit="1"/>
              </p:cNvSpPr>
              <p:nvPr/>
            </p:nvSpPr>
            <p:spPr>
              <a:xfrm>
                <a:off x="6624228" y="3311619"/>
                <a:ext cx="2412268" cy="584775"/>
              </a:xfrm>
              <a:prstGeom prst="rect">
                <a:avLst/>
              </a:prstGeom>
              <a:blipFill rotWithShape="1">
                <a:blip r:embed="rId4"/>
                <a:stretch>
                  <a:fillRect t="-12500" r="-1266" b="-34375"/>
                </a:stretch>
              </a:blipFill>
            </p:spPr>
            <p:txBody>
              <a:bodyPr/>
              <a:lstStyle/>
              <a:p>
                <a:r>
                  <a:rPr lang="cs-CZ">
                    <a:noFill/>
                  </a:rPr>
                  <a:t> </a:t>
                </a:r>
              </a:p>
            </p:txBody>
          </p:sp>
        </mc:Fallback>
      </mc:AlternateContent>
    </p:spTree>
    <p:extLst>
      <p:ext uri="{BB962C8B-B14F-4D97-AF65-F5344CB8AC3E}">
        <p14:creationId xmlns:p14="http://schemas.microsoft.com/office/powerpoint/2010/main" val="3821172468"/>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778098"/>
          </a:xfrm>
          <a:solidFill>
            <a:srgbClr val="FF66FF"/>
          </a:solidFill>
        </p:spPr>
        <p:txBody>
          <a:bodyPr>
            <a:normAutofit/>
          </a:bodyPr>
          <a:lstStyle/>
          <a:p>
            <a:r>
              <a:rPr lang="cs-CZ" b="1" dirty="0" smtClean="0"/>
              <a:t>PŘÍKLAD Č. </a:t>
            </a:r>
            <a:r>
              <a:rPr lang="en-US" b="1" dirty="0" smtClean="0"/>
              <a:t>2</a:t>
            </a:r>
            <a:endParaRPr lang="cs-CZ" b="1" dirty="0"/>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endParaRPr lang="cs-CZ" dirty="0"/>
          </a:p>
        </p:txBody>
      </p:sp>
    </p:spTree>
    <p:extLst>
      <p:ext uri="{BB962C8B-B14F-4D97-AF65-F5344CB8AC3E}">
        <p14:creationId xmlns:p14="http://schemas.microsoft.com/office/powerpoint/2010/main" val="1029353595"/>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t>PŘÍKLAD Č. </a:t>
            </a:r>
            <a:r>
              <a:rPr lang="en-US" b="1" dirty="0" smtClean="0"/>
              <a:t>2</a:t>
            </a:r>
            <a:endParaRPr lang="cs-CZ" b="1" dirty="0"/>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en-US" dirty="0" err="1" smtClean="0"/>
              <a:t>Dut</a:t>
            </a:r>
            <a:r>
              <a:rPr lang="cs-CZ" dirty="0" smtClean="0"/>
              <a:t>é zrcadlo o poloměru křivosti 60 cm vytváří desetkrát zvětšený obraz. Urči vzdálenost předmětu a obrazu od dutého zrcadla.</a:t>
            </a:r>
            <a:endParaRPr lang="cs-CZ" dirty="0"/>
          </a:p>
        </p:txBody>
      </p:sp>
    </p:spTree>
    <p:extLst>
      <p:ext uri="{BB962C8B-B14F-4D97-AF65-F5344CB8AC3E}">
        <p14:creationId xmlns:p14="http://schemas.microsoft.com/office/powerpoint/2010/main" val="2865452995"/>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t>PŘÍKLAD Č. </a:t>
            </a:r>
            <a:r>
              <a:rPr lang="en-US" b="1" dirty="0" smtClean="0"/>
              <a:t>2</a:t>
            </a:r>
            <a:endParaRPr lang="cs-CZ" b="1" dirty="0"/>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en-US" dirty="0" err="1" smtClean="0"/>
              <a:t>Dut</a:t>
            </a:r>
            <a:r>
              <a:rPr lang="cs-CZ" dirty="0" smtClean="0"/>
              <a:t>é zrcadlo o poloměru křivosti 60 cm vytváří desetkrát zvětšený obraz. Urči vzdálenost předmětu a obrazu od dutého zrcadla.</a:t>
            </a:r>
            <a:endParaRPr lang="cs-CZ" dirty="0"/>
          </a:p>
        </p:txBody>
      </p:sp>
      <p:sp>
        <p:nvSpPr>
          <p:cNvPr id="4" name="Zaoblený obdélníkový popisek 3"/>
          <p:cNvSpPr/>
          <p:nvPr/>
        </p:nvSpPr>
        <p:spPr>
          <a:xfrm>
            <a:off x="899592" y="2780928"/>
            <a:ext cx="7200800" cy="3960440"/>
          </a:xfrm>
          <a:prstGeom prst="wedgeRoundRectCallout">
            <a:avLst>
              <a:gd name="adj1" fmla="val -19591"/>
              <a:gd name="adj2" fmla="val -68518"/>
              <a:gd name="adj3" fmla="val 16667"/>
            </a:avLst>
          </a:prstGeom>
          <a:solidFill>
            <a:schemeClr val="accent1">
              <a:alpha val="4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1187624" y="3068960"/>
            <a:ext cx="6264696" cy="1815882"/>
          </a:xfrm>
          <a:prstGeom prst="rect">
            <a:avLst/>
          </a:prstGeom>
          <a:noFill/>
        </p:spPr>
        <p:txBody>
          <a:bodyPr wrap="square" rtlCol="0">
            <a:spAutoFit/>
          </a:bodyPr>
          <a:lstStyle/>
          <a:p>
            <a:r>
              <a:rPr lang="cs-CZ" sz="2800" dirty="0" smtClean="0"/>
              <a:t>DUTÉ ZRCADLO MŮŽE VYTVÁŘET </a:t>
            </a:r>
            <a:r>
              <a:rPr lang="cs-CZ" sz="2800" b="1" dirty="0" smtClean="0">
                <a:solidFill>
                  <a:srgbClr val="FF0000"/>
                </a:solidFill>
              </a:rPr>
              <a:t>ZVĚTŠENÝ SKUTEČNÝ</a:t>
            </a:r>
            <a:r>
              <a:rPr lang="cs-CZ" sz="2800" dirty="0" smtClean="0">
                <a:solidFill>
                  <a:srgbClr val="FF0000"/>
                </a:solidFill>
              </a:rPr>
              <a:t> </a:t>
            </a:r>
            <a:r>
              <a:rPr lang="cs-CZ" sz="2800" dirty="0" smtClean="0"/>
              <a:t>A TAKÉ </a:t>
            </a:r>
            <a:endParaRPr lang="cs-CZ" sz="2800" b="1" dirty="0" smtClean="0"/>
          </a:p>
          <a:p>
            <a:r>
              <a:rPr lang="cs-CZ" sz="2800" b="1" dirty="0" smtClean="0">
                <a:solidFill>
                  <a:srgbClr val="006600"/>
                </a:solidFill>
              </a:rPr>
              <a:t>ZVĚTŠENÝ ZDÁNLIVÝ </a:t>
            </a:r>
            <a:r>
              <a:rPr lang="cs-CZ" sz="2800" dirty="0" smtClean="0"/>
              <a:t>OBRAZ</a:t>
            </a:r>
            <a:r>
              <a:rPr lang="cs-CZ" sz="2800" b="1" dirty="0" smtClean="0"/>
              <a:t>.</a:t>
            </a:r>
          </a:p>
          <a:p>
            <a:endParaRPr lang="cs-CZ" sz="2800" b="1" dirty="0"/>
          </a:p>
        </p:txBody>
      </p:sp>
    </p:spTree>
    <p:extLst>
      <p:ext uri="{BB962C8B-B14F-4D97-AF65-F5344CB8AC3E}">
        <p14:creationId xmlns:p14="http://schemas.microsoft.com/office/powerpoint/2010/main" val="1368653403"/>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t>PŘÍKLAD Č. </a:t>
            </a:r>
            <a:r>
              <a:rPr lang="en-US" b="1" dirty="0" smtClean="0"/>
              <a:t>2</a:t>
            </a:r>
            <a:endParaRPr lang="cs-CZ" b="1" dirty="0"/>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en-US" dirty="0" err="1" smtClean="0"/>
              <a:t>Dut</a:t>
            </a:r>
            <a:r>
              <a:rPr lang="cs-CZ" dirty="0" smtClean="0"/>
              <a:t>é zrcadlo o poloměru křivosti 60 cm vytváří desetkrát zvětšený obraz. Urči vzdálenost předmětu a obrazu od dutého zrcadla.</a:t>
            </a:r>
            <a:endParaRPr lang="cs-CZ" dirty="0"/>
          </a:p>
        </p:txBody>
      </p:sp>
      <p:sp>
        <p:nvSpPr>
          <p:cNvPr id="4" name="Zaoblený obdélníkový popisek 3"/>
          <p:cNvSpPr/>
          <p:nvPr/>
        </p:nvSpPr>
        <p:spPr>
          <a:xfrm>
            <a:off x="899592" y="2780928"/>
            <a:ext cx="7200800" cy="3960440"/>
          </a:xfrm>
          <a:prstGeom prst="wedgeRoundRectCallout">
            <a:avLst>
              <a:gd name="adj1" fmla="val -19591"/>
              <a:gd name="adj2" fmla="val -68518"/>
              <a:gd name="adj3" fmla="val 16667"/>
            </a:avLst>
          </a:prstGeom>
          <a:solidFill>
            <a:schemeClr val="accent1">
              <a:alpha val="4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1187624" y="3068960"/>
            <a:ext cx="6264696" cy="2677656"/>
          </a:xfrm>
          <a:prstGeom prst="rect">
            <a:avLst/>
          </a:prstGeom>
          <a:noFill/>
        </p:spPr>
        <p:txBody>
          <a:bodyPr wrap="square" rtlCol="0">
            <a:spAutoFit/>
          </a:bodyPr>
          <a:lstStyle/>
          <a:p>
            <a:r>
              <a:rPr lang="cs-CZ" sz="2800" dirty="0" smtClean="0"/>
              <a:t>DUTÉ ZRCADLO MŮŽE VYTVÁŘET </a:t>
            </a:r>
            <a:r>
              <a:rPr lang="cs-CZ" sz="2800" b="1" dirty="0" smtClean="0">
                <a:solidFill>
                  <a:srgbClr val="FF0000"/>
                </a:solidFill>
              </a:rPr>
              <a:t>ZVĚTŠENÝ SKUTEČNÝ</a:t>
            </a:r>
            <a:r>
              <a:rPr lang="cs-CZ" sz="2800" dirty="0" smtClean="0">
                <a:solidFill>
                  <a:srgbClr val="FF0000"/>
                </a:solidFill>
              </a:rPr>
              <a:t> </a:t>
            </a:r>
            <a:r>
              <a:rPr lang="cs-CZ" sz="2800" dirty="0" smtClean="0"/>
              <a:t>A TAKÉ </a:t>
            </a:r>
            <a:endParaRPr lang="cs-CZ" sz="2800" b="1" dirty="0" smtClean="0"/>
          </a:p>
          <a:p>
            <a:r>
              <a:rPr lang="cs-CZ" sz="2800" b="1" dirty="0" smtClean="0">
                <a:solidFill>
                  <a:srgbClr val="006600"/>
                </a:solidFill>
              </a:rPr>
              <a:t>ZVĚTŠENÝ ZDÁNLIVÝ</a:t>
            </a:r>
            <a:r>
              <a:rPr lang="cs-CZ" sz="2800" b="1" dirty="0" smtClean="0"/>
              <a:t> </a:t>
            </a:r>
            <a:r>
              <a:rPr lang="cs-CZ" sz="2800" dirty="0" smtClean="0"/>
              <a:t>OBRAZ</a:t>
            </a:r>
            <a:r>
              <a:rPr lang="cs-CZ" sz="2800" b="1" dirty="0" smtClean="0"/>
              <a:t>.</a:t>
            </a:r>
          </a:p>
          <a:p>
            <a:r>
              <a:rPr lang="cs-CZ" sz="2800" dirty="0" smtClean="0"/>
              <a:t>POKUD JE OBRAZ </a:t>
            </a:r>
            <a:r>
              <a:rPr lang="cs-CZ" sz="2800" b="1" dirty="0" smtClean="0">
                <a:solidFill>
                  <a:srgbClr val="FF0000"/>
                </a:solidFill>
              </a:rPr>
              <a:t>ZVĚTŠENÝ</a:t>
            </a:r>
            <a:r>
              <a:rPr lang="cs-CZ" sz="2800" b="1" dirty="0" smtClean="0"/>
              <a:t> A </a:t>
            </a:r>
            <a:r>
              <a:rPr lang="cs-CZ" sz="2800" b="1" dirty="0" smtClean="0">
                <a:solidFill>
                  <a:srgbClr val="FF0000"/>
                </a:solidFill>
              </a:rPr>
              <a:t>SKUTEČNÝ</a:t>
            </a:r>
            <a:r>
              <a:rPr lang="cs-CZ" sz="2800" b="1" dirty="0" smtClean="0"/>
              <a:t>, </a:t>
            </a:r>
            <a:r>
              <a:rPr lang="cs-CZ" sz="2800" dirty="0" smtClean="0"/>
              <a:t>JE URČITĚ </a:t>
            </a:r>
            <a:r>
              <a:rPr lang="cs-CZ" sz="2800" b="1" dirty="0" smtClean="0">
                <a:solidFill>
                  <a:srgbClr val="FF0000"/>
                </a:solidFill>
              </a:rPr>
              <a:t>PŘEVRÁCENÝ</a:t>
            </a:r>
            <a:r>
              <a:rPr lang="cs-CZ" sz="2800" dirty="0" smtClean="0"/>
              <a:t>, TEDY  </a:t>
            </a:r>
            <a:r>
              <a:rPr lang="cs-CZ" sz="2800" b="1" dirty="0" smtClean="0">
                <a:solidFill>
                  <a:srgbClr val="FF0000"/>
                </a:solidFill>
              </a:rPr>
              <a:t>Z = - 10</a:t>
            </a:r>
          </a:p>
          <a:p>
            <a:endParaRPr lang="cs-CZ" sz="2800" b="1" dirty="0"/>
          </a:p>
        </p:txBody>
      </p:sp>
    </p:spTree>
    <p:extLst>
      <p:ext uri="{BB962C8B-B14F-4D97-AF65-F5344CB8AC3E}">
        <p14:creationId xmlns:p14="http://schemas.microsoft.com/office/powerpoint/2010/main" val="568584355"/>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t>PŘÍKLAD Č. </a:t>
            </a:r>
            <a:r>
              <a:rPr lang="en-US" b="1" dirty="0" smtClean="0"/>
              <a:t>2</a:t>
            </a:r>
            <a:endParaRPr lang="cs-CZ" b="1" dirty="0"/>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en-US" dirty="0" err="1" smtClean="0"/>
              <a:t>Dut</a:t>
            </a:r>
            <a:r>
              <a:rPr lang="cs-CZ" dirty="0" smtClean="0"/>
              <a:t>é zrcadlo o poloměru křivosti 60 cm vytváří desetkrát zvětšený obraz. Urči vzdálenost předmětu a obrazu od dutého zrcadla.</a:t>
            </a:r>
            <a:endParaRPr lang="cs-CZ" dirty="0"/>
          </a:p>
        </p:txBody>
      </p:sp>
      <p:sp>
        <p:nvSpPr>
          <p:cNvPr id="4" name="Zaoblený obdélníkový popisek 3"/>
          <p:cNvSpPr/>
          <p:nvPr/>
        </p:nvSpPr>
        <p:spPr>
          <a:xfrm>
            <a:off x="899592" y="2780928"/>
            <a:ext cx="7200800" cy="3960440"/>
          </a:xfrm>
          <a:prstGeom prst="wedgeRoundRectCallout">
            <a:avLst>
              <a:gd name="adj1" fmla="val -19591"/>
              <a:gd name="adj2" fmla="val -68518"/>
              <a:gd name="adj3" fmla="val 16667"/>
            </a:avLst>
          </a:prstGeom>
          <a:solidFill>
            <a:schemeClr val="accent1">
              <a:alpha val="4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1187624" y="3068960"/>
            <a:ext cx="6264696" cy="3108543"/>
          </a:xfrm>
          <a:prstGeom prst="rect">
            <a:avLst/>
          </a:prstGeom>
          <a:noFill/>
        </p:spPr>
        <p:txBody>
          <a:bodyPr wrap="square" rtlCol="0">
            <a:spAutoFit/>
          </a:bodyPr>
          <a:lstStyle/>
          <a:p>
            <a:r>
              <a:rPr lang="cs-CZ" sz="2800" dirty="0" smtClean="0"/>
              <a:t>DUTÉ ZRCADLO MŮŽE VYTVÁŘET </a:t>
            </a:r>
            <a:r>
              <a:rPr lang="cs-CZ" sz="2800" b="1" dirty="0" smtClean="0">
                <a:solidFill>
                  <a:srgbClr val="FF0000"/>
                </a:solidFill>
              </a:rPr>
              <a:t>ZVĚTŠENÝ SKUTEČNÝ</a:t>
            </a:r>
            <a:r>
              <a:rPr lang="cs-CZ" sz="2800" dirty="0" smtClean="0">
                <a:solidFill>
                  <a:srgbClr val="FF0000"/>
                </a:solidFill>
              </a:rPr>
              <a:t> </a:t>
            </a:r>
            <a:r>
              <a:rPr lang="cs-CZ" sz="2800" dirty="0" smtClean="0"/>
              <a:t>A TAKÉ </a:t>
            </a:r>
            <a:endParaRPr lang="cs-CZ" sz="2800" b="1" dirty="0" smtClean="0"/>
          </a:p>
          <a:p>
            <a:r>
              <a:rPr lang="cs-CZ" sz="2800" b="1" dirty="0" smtClean="0">
                <a:solidFill>
                  <a:srgbClr val="006600"/>
                </a:solidFill>
              </a:rPr>
              <a:t>ZVĚTŠENÝ ZDÁNLIVÝ</a:t>
            </a:r>
            <a:r>
              <a:rPr lang="cs-CZ" sz="2800" b="1" dirty="0" smtClean="0"/>
              <a:t> </a:t>
            </a:r>
            <a:r>
              <a:rPr lang="cs-CZ" sz="2800" dirty="0" smtClean="0"/>
              <a:t>OBRAZ</a:t>
            </a:r>
            <a:r>
              <a:rPr lang="cs-CZ" sz="2800" b="1" dirty="0" smtClean="0"/>
              <a:t>.</a:t>
            </a:r>
          </a:p>
          <a:p>
            <a:r>
              <a:rPr lang="cs-CZ" sz="2800" dirty="0" smtClean="0"/>
              <a:t>POKUD JE OBRAZ </a:t>
            </a:r>
            <a:r>
              <a:rPr lang="cs-CZ" sz="2800" b="1" dirty="0" smtClean="0">
                <a:solidFill>
                  <a:srgbClr val="FF0000"/>
                </a:solidFill>
              </a:rPr>
              <a:t>ZVĚTŠENÝ</a:t>
            </a:r>
            <a:r>
              <a:rPr lang="cs-CZ" sz="2800" b="1" dirty="0" smtClean="0"/>
              <a:t> A </a:t>
            </a:r>
            <a:r>
              <a:rPr lang="cs-CZ" sz="2800" b="1" dirty="0" smtClean="0">
                <a:solidFill>
                  <a:srgbClr val="FF0000"/>
                </a:solidFill>
              </a:rPr>
              <a:t>SKUTEČNÝ</a:t>
            </a:r>
            <a:r>
              <a:rPr lang="cs-CZ" sz="2800" b="1" dirty="0" smtClean="0"/>
              <a:t>, </a:t>
            </a:r>
            <a:r>
              <a:rPr lang="cs-CZ" sz="2800" dirty="0" smtClean="0"/>
              <a:t>JE URČITĚ </a:t>
            </a:r>
            <a:r>
              <a:rPr lang="cs-CZ" sz="2800" b="1" dirty="0" smtClean="0">
                <a:solidFill>
                  <a:srgbClr val="FF0000"/>
                </a:solidFill>
              </a:rPr>
              <a:t>PŘEVRÁCENÝ</a:t>
            </a:r>
            <a:r>
              <a:rPr lang="cs-CZ" sz="2800" dirty="0" smtClean="0"/>
              <a:t>, TEDY  </a:t>
            </a:r>
            <a:r>
              <a:rPr lang="cs-CZ" sz="2800" b="1" dirty="0" smtClean="0">
                <a:solidFill>
                  <a:srgbClr val="FF0000"/>
                </a:solidFill>
              </a:rPr>
              <a:t>Z = - 10</a:t>
            </a:r>
          </a:p>
          <a:p>
            <a:r>
              <a:rPr lang="cs-CZ" sz="2800" dirty="0" smtClean="0"/>
              <a:t>POKUD JE OBRAZ </a:t>
            </a:r>
            <a:r>
              <a:rPr lang="cs-CZ" sz="2800" b="1" dirty="0" smtClean="0">
                <a:solidFill>
                  <a:srgbClr val="006600"/>
                </a:solidFill>
              </a:rPr>
              <a:t>ZVĚTŠENÝ</a:t>
            </a:r>
            <a:r>
              <a:rPr lang="cs-CZ" sz="2800" b="1" dirty="0"/>
              <a:t> A</a:t>
            </a:r>
            <a:r>
              <a:rPr lang="cs-CZ" sz="2800" b="1" dirty="0" smtClean="0">
                <a:solidFill>
                  <a:srgbClr val="006600"/>
                </a:solidFill>
              </a:rPr>
              <a:t> ZDÁNLIVÝ</a:t>
            </a:r>
            <a:r>
              <a:rPr lang="cs-CZ" sz="2800" dirty="0" smtClean="0"/>
              <a:t>, JE URČITĚ </a:t>
            </a:r>
            <a:r>
              <a:rPr lang="cs-CZ" sz="2800" b="1" dirty="0" smtClean="0">
                <a:solidFill>
                  <a:srgbClr val="006600"/>
                </a:solidFill>
              </a:rPr>
              <a:t>VZPŘÍMENÝ</a:t>
            </a:r>
            <a:r>
              <a:rPr lang="cs-CZ" sz="2800" dirty="0" smtClean="0"/>
              <a:t>, TEDY </a:t>
            </a:r>
            <a:r>
              <a:rPr lang="cs-CZ" sz="2800" b="1" dirty="0" smtClean="0">
                <a:solidFill>
                  <a:srgbClr val="006600"/>
                </a:solidFill>
              </a:rPr>
              <a:t>Z = + 10</a:t>
            </a:r>
            <a:endParaRPr lang="cs-CZ" sz="2800" b="1" dirty="0">
              <a:solidFill>
                <a:srgbClr val="006600"/>
              </a:solidFill>
            </a:endParaRPr>
          </a:p>
        </p:txBody>
      </p:sp>
    </p:spTree>
    <p:extLst>
      <p:ext uri="{BB962C8B-B14F-4D97-AF65-F5344CB8AC3E}">
        <p14:creationId xmlns:p14="http://schemas.microsoft.com/office/powerpoint/2010/main" val="138130648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t>PŘÍKLAD Č. </a:t>
            </a:r>
            <a:r>
              <a:rPr lang="en-US" b="1" dirty="0" smtClean="0"/>
              <a:t>2</a:t>
            </a:r>
            <a:endParaRPr lang="cs-CZ" b="1" dirty="0"/>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en-US" dirty="0" err="1" smtClean="0"/>
              <a:t>Dut</a:t>
            </a:r>
            <a:r>
              <a:rPr lang="cs-CZ" dirty="0" smtClean="0"/>
              <a:t>é zrcadlo o poloměru křivosti 60 cm vytváří desetkrát zvětšený obraz. Urči vzdálenost předmětu a obrazu od dutého zrcadla.</a:t>
            </a:r>
            <a:endParaRPr lang="cs-CZ" dirty="0"/>
          </a:p>
        </p:txBody>
      </p:sp>
      <p:sp>
        <p:nvSpPr>
          <p:cNvPr id="4" name="Zaoblený obdélníkový popisek 3"/>
          <p:cNvSpPr/>
          <p:nvPr/>
        </p:nvSpPr>
        <p:spPr>
          <a:xfrm>
            <a:off x="899592" y="2780928"/>
            <a:ext cx="7200800" cy="3960440"/>
          </a:xfrm>
          <a:prstGeom prst="wedgeRoundRectCallout">
            <a:avLst>
              <a:gd name="adj1" fmla="val -19591"/>
              <a:gd name="adj2" fmla="val -68518"/>
              <a:gd name="adj3" fmla="val 16667"/>
            </a:avLst>
          </a:prstGeom>
          <a:solidFill>
            <a:schemeClr val="accent1">
              <a:alpha val="4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1187624" y="3068960"/>
            <a:ext cx="6912768" cy="954107"/>
          </a:xfrm>
          <a:prstGeom prst="rect">
            <a:avLst/>
          </a:prstGeom>
          <a:noFill/>
        </p:spPr>
        <p:txBody>
          <a:bodyPr wrap="square" rtlCol="0">
            <a:spAutoFit/>
          </a:bodyPr>
          <a:lstStyle/>
          <a:p>
            <a:r>
              <a:rPr lang="cs-CZ" sz="2800" dirty="0" smtClean="0"/>
              <a:t>ZADÁNÍ ÚLOHY PŘEDSTAVUJE TEDY 2 MOŽNÉ  VARIANTY.</a:t>
            </a:r>
          </a:p>
        </p:txBody>
      </p:sp>
    </p:spTree>
    <p:extLst>
      <p:ext uri="{BB962C8B-B14F-4D97-AF65-F5344CB8AC3E}">
        <p14:creationId xmlns:p14="http://schemas.microsoft.com/office/powerpoint/2010/main" val="1662398447"/>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t>PŘÍKLAD Č. </a:t>
            </a:r>
            <a:r>
              <a:rPr lang="en-US" b="1" dirty="0" smtClean="0"/>
              <a:t>2</a:t>
            </a:r>
            <a:endParaRPr lang="cs-CZ" b="1" dirty="0"/>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en-US" dirty="0" err="1" smtClean="0"/>
              <a:t>Dut</a:t>
            </a:r>
            <a:r>
              <a:rPr lang="cs-CZ" dirty="0" smtClean="0"/>
              <a:t>é zrcadlo o poloměru křivosti 60 cm vytváří desetkrát zvětšený obraz. Urči vzdálenost předmětu a obrazu od dutého zrcadla.</a:t>
            </a:r>
            <a:endParaRPr lang="cs-CZ" dirty="0"/>
          </a:p>
        </p:txBody>
      </p:sp>
      <p:sp>
        <p:nvSpPr>
          <p:cNvPr id="4" name="Zaoblený obdélníkový popisek 3"/>
          <p:cNvSpPr/>
          <p:nvPr/>
        </p:nvSpPr>
        <p:spPr>
          <a:xfrm>
            <a:off x="899592" y="2780928"/>
            <a:ext cx="7200800" cy="3960440"/>
          </a:xfrm>
          <a:prstGeom prst="wedgeRoundRectCallout">
            <a:avLst>
              <a:gd name="adj1" fmla="val -19591"/>
              <a:gd name="adj2" fmla="val -68518"/>
              <a:gd name="adj3" fmla="val 16667"/>
            </a:avLst>
          </a:prstGeom>
          <a:solidFill>
            <a:schemeClr val="accent1">
              <a:alpha val="4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1187624" y="3068960"/>
            <a:ext cx="6912768" cy="2677656"/>
          </a:xfrm>
          <a:prstGeom prst="rect">
            <a:avLst/>
          </a:prstGeom>
          <a:noFill/>
        </p:spPr>
        <p:txBody>
          <a:bodyPr wrap="square" rtlCol="0">
            <a:spAutoFit/>
          </a:bodyPr>
          <a:lstStyle/>
          <a:p>
            <a:r>
              <a:rPr lang="cs-CZ" sz="2800" dirty="0" smtClean="0"/>
              <a:t>ZADÁNÍ ÚLOHY PŘEDSTAVUJE TEDY 2MOŽNÉ  VARIANTY.</a:t>
            </a:r>
          </a:p>
          <a:p>
            <a:endParaRPr lang="cs-CZ" sz="2800" dirty="0" smtClean="0"/>
          </a:p>
          <a:p>
            <a:r>
              <a:rPr lang="cs-CZ" sz="2800" b="1" dirty="0" smtClean="0">
                <a:solidFill>
                  <a:srgbClr val="FF0000"/>
                </a:solidFill>
              </a:rPr>
              <a:t>VARIANTA A  …….	Z = - 10</a:t>
            </a:r>
          </a:p>
          <a:p>
            <a:endParaRPr lang="cs-CZ" sz="2800" b="1" dirty="0">
              <a:solidFill>
                <a:srgbClr val="FF0000"/>
              </a:solidFill>
            </a:endParaRPr>
          </a:p>
          <a:p>
            <a:r>
              <a:rPr lang="cs-CZ" sz="2800" b="1" dirty="0" smtClean="0">
                <a:solidFill>
                  <a:srgbClr val="FF0000"/>
                </a:solidFill>
              </a:rPr>
              <a:t>ZVĚTŠENÝ SKUTEČNÝ OBRAZ</a:t>
            </a:r>
            <a:endParaRPr lang="cs-CZ" sz="2800" b="1" dirty="0">
              <a:solidFill>
                <a:srgbClr val="FF0000"/>
              </a:solidFill>
            </a:endParaRPr>
          </a:p>
        </p:txBody>
      </p:sp>
    </p:spTree>
    <p:extLst>
      <p:ext uri="{BB962C8B-B14F-4D97-AF65-F5344CB8AC3E}">
        <p14:creationId xmlns:p14="http://schemas.microsoft.com/office/powerpoint/2010/main" val="3134084498"/>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t>PŘÍKLAD Č. </a:t>
            </a:r>
            <a:r>
              <a:rPr lang="en-US" b="1" dirty="0" smtClean="0"/>
              <a:t>2</a:t>
            </a:r>
            <a:endParaRPr lang="cs-CZ" b="1" dirty="0"/>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en-US" dirty="0" err="1" smtClean="0"/>
              <a:t>Dut</a:t>
            </a:r>
            <a:r>
              <a:rPr lang="cs-CZ" dirty="0" smtClean="0"/>
              <a:t>é zrcadlo o poloměru křivosti 60 cm vytváří desetkrát zvětšený obraz. Urči vzdálenost předmětu a obrazu od dutého zrcadla.</a:t>
            </a:r>
            <a:endParaRPr lang="cs-CZ" dirty="0"/>
          </a:p>
        </p:txBody>
      </p:sp>
      <p:sp>
        <p:nvSpPr>
          <p:cNvPr id="4" name="Zaoblený obdélníkový popisek 3"/>
          <p:cNvSpPr/>
          <p:nvPr/>
        </p:nvSpPr>
        <p:spPr>
          <a:xfrm>
            <a:off x="899592" y="2780928"/>
            <a:ext cx="7200800" cy="3960440"/>
          </a:xfrm>
          <a:prstGeom prst="wedgeRoundRectCallout">
            <a:avLst>
              <a:gd name="adj1" fmla="val -19591"/>
              <a:gd name="adj2" fmla="val -68518"/>
              <a:gd name="adj3" fmla="val 16667"/>
            </a:avLst>
          </a:prstGeom>
          <a:solidFill>
            <a:schemeClr val="accent1">
              <a:alpha val="4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1187624" y="3068960"/>
            <a:ext cx="6912768" cy="2677656"/>
          </a:xfrm>
          <a:prstGeom prst="rect">
            <a:avLst/>
          </a:prstGeom>
          <a:noFill/>
        </p:spPr>
        <p:txBody>
          <a:bodyPr wrap="square" rtlCol="0">
            <a:spAutoFit/>
          </a:bodyPr>
          <a:lstStyle/>
          <a:p>
            <a:r>
              <a:rPr lang="cs-CZ" sz="2800" dirty="0" smtClean="0"/>
              <a:t>ZADÁNÍ ÚLOHY PŘEDSTAVUJE TEDY 2MOŽNÉ  VARIANTY.</a:t>
            </a:r>
          </a:p>
          <a:p>
            <a:endParaRPr lang="cs-CZ" sz="2800" dirty="0" smtClean="0"/>
          </a:p>
          <a:p>
            <a:r>
              <a:rPr lang="cs-CZ" sz="2800" b="1" dirty="0" smtClean="0">
                <a:solidFill>
                  <a:srgbClr val="006600"/>
                </a:solidFill>
              </a:rPr>
              <a:t>VARIANTA B  …….	Z = + 10</a:t>
            </a:r>
          </a:p>
          <a:p>
            <a:endParaRPr lang="cs-CZ" sz="2800" b="1" dirty="0">
              <a:solidFill>
                <a:srgbClr val="006600"/>
              </a:solidFill>
            </a:endParaRPr>
          </a:p>
          <a:p>
            <a:r>
              <a:rPr lang="cs-CZ" sz="2800" b="1" dirty="0" smtClean="0">
                <a:solidFill>
                  <a:srgbClr val="006600"/>
                </a:solidFill>
              </a:rPr>
              <a:t>ZVĚTŠENÝ ZDÁNLIVÝ OBRAZ</a:t>
            </a:r>
            <a:endParaRPr lang="cs-CZ" sz="2800" b="1" dirty="0">
              <a:solidFill>
                <a:srgbClr val="006600"/>
              </a:solidFill>
            </a:endParaRPr>
          </a:p>
        </p:txBody>
      </p:sp>
    </p:spTree>
    <p:extLst>
      <p:ext uri="{BB962C8B-B14F-4D97-AF65-F5344CB8AC3E}">
        <p14:creationId xmlns:p14="http://schemas.microsoft.com/office/powerpoint/2010/main" val="2783083555"/>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p:cxnSp>
        <p:nvCxnSpPr>
          <p:cNvPr id="4" name="Přímá spojnice se šipkou 3"/>
          <p:cNvCxnSpPr/>
          <p:nvPr/>
        </p:nvCxnSpPr>
        <p:spPr>
          <a:xfrm flipH="1">
            <a:off x="1979712" y="1124744"/>
            <a:ext cx="3672408" cy="1512168"/>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5920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par>
                          <p:cTn id="8" fill="hold">
                            <p:stCondLst>
                              <p:cond delay="500"/>
                            </p:stCondLst>
                            <p:childTnLst>
                              <p:par>
                                <p:cTn id="9" presetID="26" presetClass="emph" presetSubtype="0" fill="hold" nodeType="afterEffect">
                                  <p:stCondLst>
                                    <p:cond delay="0"/>
                                  </p:stCondLst>
                                  <p:childTnLst>
                                    <p:animEffect transition="out" filter="fade">
                                      <p:cBhvr>
                                        <p:cTn id="10" dur="500" tmFilter="0, 0; .2, .5; .8, .5; 1, 0"/>
                                        <p:tgtEl>
                                          <p:spTgt spid="4"/>
                                        </p:tgtEl>
                                      </p:cBhvr>
                                    </p:animEffect>
                                    <p:animScale>
                                      <p:cBhvr>
                                        <p:cTn id="11" dur="250" autoRev="1" fill="hold"/>
                                        <p:tgtEl>
                                          <p:spTgt spid="4"/>
                                        </p:tgtEl>
                                      </p:cBhvr>
                                      <p:by x="105000" y="105000"/>
                                    </p:animScale>
                                  </p:childTnLst>
                                </p:cTn>
                              </p:par>
                            </p:childTnLst>
                          </p:cTn>
                        </p:par>
                        <p:par>
                          <p:cTn id="12" fill="hold">
                            <p:stCondLst>
                              <p:cond delay="1000"/>
                            </p:stCondLst>
                            <p:childTnLst>
                              <p:par>
                                <p:cTn id="13" presetID="26" presetClass="emph" presetSubtype="0" fill="hold" nodeType="afterEffect">
                                  <p:stCondLst>
                                    <p:cond delay="0"/>
                                  </p:stCondLst>
                                  <p:childTnLst>
                                    <p:animEffect transition="out" filter="fade">
                                      <p:cBhvr>
                                        <p:cTn id="14" dur="500" tmFilter="0, 0; .2, .5; .8, .5; 1, 0"/>
                                        <p:tgtEl>
                                          <p:spTgt spid="3">
                                            <p:txEl>
                                              <p:pRg st="2" end="2"/>
                                            </p:txEl>
                                          </p:spTgt>
                                        </p:tgtEl>
                                      </p:cBhvr>
                                    </p:animEffect>
                                    <p:animScale>
                                      <p:cBhvr>
                                        <p:cTn id="15" dur="250" autoRev="1" fill="hold"/>
                                        <p:tgtEl>
                                          <p:spTgt spid="3">
                                            <p:txEl>
                                              <p:pRg st="2" end="2"/>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4" name="Obdélník 3"/>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4" name="Obdélník 3"/>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4186755935"/>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4" name="Obdélník 3"/>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4" name="Obdélník 3"/>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 name="Obdélník 4"/>
              <p:cNvSpPr/>
              <p:nvPr/>
            </p:nvSpPr>
            <p:spPr>
              <a:xfrm>
                <a:off x="6058196" y="2852936"/>
                <a:ext cx="2585451" cy="102534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1" smtClean="0">
                          <a:latin typeface="Cambria Math"/>
                        </a:rPr>
                        <m:t>𝑓</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m:rPr>
                              <m:sty m:val="p"/>
                            </m:rPr>
                            <a:rPr lang="en-US" sz="3200" b="0" i="0" smtClean="0">
                              <a:latin typeface="Cambria Math"/>
                            </a:rPr>
                            <m:t>Z</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58196" y="2852936"/>
                <a:ext cx="2585451" cy="1025345"/>
              </a:xfrm>
              <a:prstGeom prst="rect">
                <a:avLst/>
              </a:prstGeom>
              <a:blipFill rotWithShape="1">
                <a:blip r:embed="rId3"/>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541907172"/>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4" name="Obdélník 3"/>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4" name="Obdélník 3"/>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 name="Obdélník 4"/>
              <p:cNvSpPr/>
              <p:nvPr/>
            </p:nvSpPr>
            <p:spPr>
              <a:xfrm>
                <a:off x="6058196" y="2852936"/>
                <a:ext cx="2585451" cy="102534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1" smtClean="0">
                          <a:latin typeface="Cambria Math"/>
                        </a:rPr>
                        <m:t>𝑓</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m:rPr>
                              <m:sty m:val="p"/>
                            </m:rPr>
                            <a:rPr lang="en-US" sz="3200" b="0" i="0" smtClean="0">
                              <a:latin typeface="Cambria Math"/>
                            </a:rPr>
                            <m:t>Z</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58196" y="2852936"/>
                <a:ext cx="2585451" cy="1025345"/>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6369950" y="4009521"/>
                <a:ext cx="2215928" cy="803810"/>
              </a:xfrm>
              <a:prstGeom prst="rect">
                <a:avLst/>
              </a:prstGeom>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m:rPr>
                            <m:sty m:val="p"/>
                          </m:rPr>
                          <a:rPr lang="en-US" sz="3200" b="0" i="0" smtClean="0">
                            <a:latin typeface="Cambria Math"/>
                          </a:rPr>
                          <m:t>Z</m:t>
                        </m:r>
                      </m:den>
                    </m:f>
                  </m:oMath>
                </a14:m>
                <a:r>
                  <a:rPr lang="en-US" sz="3200" dirty="0" smtClean="0"/>
                  <a:t> + </a:t>
                </a:r>
                <a:r>
                  <a:rPr lang="en-US" sz="3200" i="1" dirty="0" smtClean="0"/>
                  <a:t>f</a:t>
                </a:r>
                <a:endParaRPr lang="cs-CZ" sz="3200" dirty="0"/>
              </a:p>
            </p:txBody>
          </p:sp>
        </mc:Choice>
        <mc:Fallback xmlns="">
          <p:sp>
            <p:nvSpPr>
              <p:cNvPr id="6" name="Obdélník 5"/>
              <p:cNvSpPr>
                <a:spLocks noRot="1" noChangeAspect="1" noMove="1" noResize="1" noEditPoints="1" noAdjustHandles="1" noChangeArrowheads="1" noChangeShapeType="1" noTextEdit="1"/>
              </p:cNvSpPr>
              <p:nvPr/>
            </p:nvSpPr>
            <p:spPr>
              <a:xfrm>
                <a:off x="6369950" y="4009521"/>
                <a:ext cx="2215928" cy="803810"/>
              </a:xfrm>
              <a:prstGeom prst="rect">
                <a:avLst/>
              </a:prstGeom>
              <a:blipFill rotWithShape="1">
                <a:blip r:embed="rId4"/>
                <a:stretch>
                  <a:fillRect r="-6061" b="-12121"/>
                </a:stretch>
              </a:blipFill>
            </p:spPr>
            <p:txBody>
              <a:bodyPr/>
              <a:lstStyle/>
              <a:p>
                <a:r>
                  <a:rPr lang="cs-CZ">
                    <a:noFill/>
                  </a:rPr>
                  <a:t> </a:t>
                </a:r>
              </a:p>
            </p:txBody>
          </p:sp>
        </mc:Fallback>
      </mc:AlternateContent>
    </p:spTree>
    <p:extLst>
      <p:ext uri="{BB962C8B-B14F-4D97-AF65-F5344CB8AC3E}">
        <p14:creationId xmlns:p14="http://schemas.microsoft.com/office/powerpoint/2010/main" val="3567993590"/>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4" name="Obdélník 3"/>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4" name="Obdélník 3"/>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 name="Obdélník 4"/>
              <p:cNvSpPr/>
              <p:nvPr/>
            </p:nvSpPr>
            <p:spPr>
              <a:xfrm>
                <a:off x="6058196" y="2852936"/>
                <a:ext cx="2585451" cy="102534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1" smtClean="0">
                          <a:latin typeface="Cambria Math"/>
                        </a:rPr>
                        <m:t>𝑓</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m:rPr>
                              <m:sty m:val="p"/>
                            </m:rPr>
                            <a:rPr lang="en-US" sz="3200" b="0" i="0" smtClean="0">
                              <a:latin typeface="Cambria Math"/>
                            </a:rPr>
                            <m:t>Z</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58196" y="2852936"/>
                <a:ext cx="2585451" cy="1025345"/>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6369950" y="4009521"/>
                <a:ext cx="2215928" cy="803810"/>
              </a:xfrm>
              <a:prstGeom prst="rect">
                <a:avLst/>
              </a:prstGeom>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m:rPr>
                            <m:sty m:val="p"/>
                          </m:rPr>
                          <a:rPr lang="en-US" sz="3200" b="0" i="0" smtClean="0">
                            <a:latin typeface="Cambria Math"/>
                          </a:rPr>
                          <m:t>Z</m:t>
                        </m:r>
                      </m:den>
                    </m:f>
                  </m:oMath>
                </a14:m>
                <a:r>
                  <a:rPr lang="en-US" sz="3200" dirty="0" smtClean="0"/>
                  <a:t> + </a:t>
                </a:r>
                <a:r>
                  <a:rPr lang="en-US" sz="3200" i="1" dirty="0" smtClean="0"/>
                  <a:t>f</a:t>
                </a:r>
                <a:endParaRPr lang="cs-CZ" sz="3200" dirty="0"/>
              </a:p>
            </p:txBody>
          </p:sp>
        </mc:Choice>
        <mc:Fallback xmlns="">
          <p:sp>
            <p:nvSpPr>
              <p:cNvPr id="6" name="Obdélník 5"/>
              <p:cNvSpPr>
                <a:spLocks noRot="1" noChangeAspect="1" noMove="1" noResize="1" noEditPoints="1" noAdjustHandles="1" noChangeArrowheads="1" noChangeShapeType="1" noTextEdit="1"/>
              </p:cNvSpPr>
              <p:nvPr/>
            </p:nvSpPr>
            <p:spPr>
              <a:xfrm>
                <a:off x="6369950" y="4009521"/>
                <a:ext cx="2215928" cy="803810"/>
              </a:xfrm>
              <a:prstGeom prst="rect">
                <a:avLst/>
              </a:prstGeom>
              <a:blipFill rotWithShape="1">
                <a:blip r:embed="rId4"/>
                <a:stretch>
                  <a:fillRect r="-6061" b="-12121"/>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2411760" y="5157192"/>
                <a:ext cx="4678140" cy="791820"/>
              </a:xfrm>
              <a:prstGeom prst="rect">
                <a:avLst/>
              </a:prstGeom>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en-US" sz="3200" b="0" i="0" smtClean="0">
                            <a:latin typeface="Cambria Math"/>
                          </a:rPr>
                          <m:t>30</m:t>
                        </m:r>
                      </m:num>
                      <m:den>
                        <m:r>
                          <a:rPr lang="en-US" sz="3200" b="0" i="0" smtClean="0">
                            <a:latin typeface="Cambria Math"/>
                          </a:rPr>
                          <m:t>−10</m:t>
                        </m:r>
                      </m:den>
                    </m:f>
                  </m:oMath>
                </a14:m>
                <a:r>
                  <a:rPr lang="en-US" sz="3200" dirty="0" smtClean="0"/>
                  <a:t> + </a:t>
                </a:r>
                <a:r>
                  <a:rPr lang="en-US" sz="3200" i="1" dirty="0" smtClean="0"/>
                  <a:t>30 </a:t>
                </a:r>
                <a:r>
                  <a:rPr lang="cs-CZ" sz="3200" dirty="0" smtClean="0"/>
                  <a:t>= + 33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2411760" y="5157192"/>
                <a:ext cx="4678140" cy="791820"/>
              </a:xfrm>
              <a:prstGeom prst="rect">
                <a:avLst/>
              </a:prstGeom>
              <a:blipFill rotWithShape="1">
                <a:blip r:embed="rId5"/>
                <a:stretch>
                  <a:fillRect r="-2347" b="-12308"/>
                </a:stretch>
              </a:blipFill>
            </p:spPr>
            <p:txBody>
              <a:bodyPr/>
              <a:lstStyle/>
              <a:p>
                <a:r>
                  <a:rPr lang="cs-CZ">
                    <a:noFill/>
                  </a:rPr>
                  <a:t> </a:t>
                </a:r>
              </a:p>
            </p:txBody>
          </p:sp>
        </mc:Fallback>
      </mc:AlternateContent>
    </p:spTree>
    <p:extLst>
      <p:ext uri="{BB962C8B-B14F-4D97-AF65-F5344CB8AC3E}">
        <p14:creationId xmlns:p14="http://schemas.microsoft.com/office/powerpoint/2010/main" val="149789185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+ 33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p:spTree>
    <p:extLst>
      <p:ext uri="{BB962C8B-B14F-4D97-AF65-F5344CB8AC3E}">
        <p14:creationId xmlns:p14="http://schemas.microsoft.com/office/powerpoint/2010/main" val="246239426"/>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+ 33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4253168547"/>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+ 33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3203847" y="2571482"/>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6" name="Obdélník 5"/>
              <p:cNvSpPr>
                <a:spLocks noRot="1" noChangeAspect="1" noMove="1" noResize="1" noEditPoints="1" noAdjustHandles="1" noChangeArrowheads="1" noChangeShapeType="1" noTextEdit="1"/>
              </p:cNvSpPr>
              <p:nvPr/>
            </p:nvSpPr>
            <p:spPr>
              <a:xfrm>
                <a:off x="3203847" y="2571482"/>
                <a:ext cx="2180683" cy="850939"/>
              </a:xfrm>
              <a:prstGeom prst="rect">
                <a:avLst/>
              </a:prstGeom>
              <a:blipFill rotWithShape="1">
                <a:blip r:embed="rId4"/>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808662652"/>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522422"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+ 33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522422" cy="584775"/>
              </a:xfrm>
              <a:prstGeom prst="rect">
                <a:avLst/>
              </a:prstGeom>
              <a:blipFill rotWithShape="1">
                <a:blip r:embed="rId2"/>
                <a:stretch>
                  <a:fillRect t="-12500" r="-1691"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3203847" y="2571482"/>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6" name="Obdélník 5"/>
              <p:cNvSpPr>
                <a:spLocks noRot="1" noChangeAspect="1" noMove="1" noResize="1" noEditPoints="1" noAdjustHandles="1" noChangeArrowheads="1" noChangeShapeType="1" noTextEdit="1"/>
              </p:cNvSpPr>
              <p:nvPr/>
            </p:nvSpPr>
            <p:spPr>
              <a:xfrm>
                <a:off x="3203847" y="2571482"/>
                <a:ext cx="2180683" cy="850939"/>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3234363" y="344207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30</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33</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8" name="Obdélník 7"/>
              <p:cNvSpPr>
                <a:spLocks noRot="1" noChangeAspect="1" noMove="1" noResize="1" noEditPoints="1" noAdjustHandles="1" noChangeArrowheads="1" noChangeShapeType="1" noTextEdit="1"/>
              </p:cNvSpPr>
              <p:nvPr/>
            </p:nvSpPr>
            <p:spPr>
              <a:xfrm>
                <a:off x="3234363" y="3442078"/>
                <a:ext cx="2180683" cy="786241"/>
              </a:xfrm>
              <a:prstGeom prst="rect">
                <a:avLst/>
              </a:prstGeom>
              <a:blipFill rotWithShape="1">
                <a:blip r:embed="rId5"/>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791150508"/>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+ 33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3203847" y="2571482"/>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6" name="Obdélník 5"/>
              <p:cNvSpPr>
                <a:spLocks noRot="1" noChangeAspect="1" noMove="1" noResize="1" noEditPoints="1" noAdjustHandles="1" noChangeArrowheads="1" noChangeShapeType="1" noTextEdit="1"/>
              </p:cNvSpPr>
              <p:nvPr/>
            </p:nvSpPr>
            <p:spPr>
              <a:xfrm>
                <a:off x="3203847" y="2571482"/>
                <a:ext cx="2180683" cy="850939"/>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3234363" y="344207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30</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33</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8" name="Obdélník 7"/>
              <p:cNvSpPr>
                <a:spLocks noRot="1" noChangeAspect="1" noMove="1" noResize="1" noEditPoints="1" noAdjustHandles="1" noChangeArrowheads="1" noChangeShapeType="1" noTextEdit="1"/>
              </p:cNvSpPr>
              <p:nvPr/>
            </p:nvSpPr>
            <p:spPr>
              <a:xfrm>
                <a:off x="3234363" y="3442078"/>
                <a:ext cx="2180683" cy="786241"/>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3266040" y="435855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11−10</m:t>
                          </m:r>
                        </m:num>
                        <m:den>
                          <m:r>
                            <a:rPr lang="cs-CZ" sz="2400" b="0" i="1" smtClean="0">
                              <a:latin typeface="Cambria Math"/>
                            </a:rPr>
                            <m:t>330</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9" name="Obdélník 8"/>
              <p:cNvSpPr>
                <a:spLocks noRot="1" noChangeAspect="1" noMove="1" noResize="1" noEditPoints="1" noAdjustHandles="1" noChangeArrowheads="1" noChangeShapeType="1" noTextEdit="1"/>
              </p:cNvSpPr>
              <p:nvPr/>
            </p:nvSpPr>
            <p:spPr>
              <a:xfrm>
                <a:off x="3266040" y="4358558"/>
                <a:ext cx="2180683" cy="786241"/>
              </a:xfrm>
              <a:prstGeom prst="rect">
                <a:avLst/>
              </a:prstGeom>
              <a:blipFill rotWithShape="1">
                <a:blip r:embed="rId6"/>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658860903"/>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+ 33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3203847" y="2571482"/>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6" name="Obdélník 5"/>
              <p:cNvSpPr>
                <a:spLocks noRot="1" noChangeAspect="1" noMove="1" noResize="1" noEditPoints="1" noAdjustHandles="1" noChangeArrowheads="1" noChangeShapeType="1" noTextEdit="1"/>
              </p:cNvSpPr>
              <p:nvPr/>
            </p:nvSpPr>
            <p:spPr>
              <a:xfrm>
                <a:off x="3203847" y="2571482"/>
                <a:ext cx="2180683" cy="850939"/>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3234363" y="344207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30</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33</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8" name="Obdélník 7"/>
              <p:cNvSpPr>
                <a:spLocks noRot="1" noChangeAspect="1" noMove="1" noResize="1" noEditPoints="1" noAdjustHandles="1" noChangeArrowheads="1" noChangeShapeType="1" noTextEdit="1"/>
              </p:cNvSpPr>
              <p:nvPr/>
            </p:nvSpPr>
            <p:spPr>
              <a:xfrm>
                <a:off x="3234363" y="3442078"/>
                <a:ext cx="2180683" cy="786241"/>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3266040" y="435855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11−10</m:t>
                          </m:r>
                        </m:num>
                        <m:den>
                          <m:r>
                            <a:rPr lang="cs-CZ" sz="2400" b="0" i="1" smtClean="0">
                              <a:latin typeface="Cambria Math"/>
                            </a:rPr>
                            <m:t>330</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9" name="Obdélník 8"/>
              <p:cNvSpPr>
                <a:spLocks noRot="1" noChangeAspect="1" noMove="1" noResize="1" noEditPoints="1" noAdjustHandles="1" noChangeArrowheads="1" noChangeShapeType="1" noTextEdit="1"/>
              </p:cNvSpPr>
              <p:nvPr/>
            </p:nvSpPr>
            <p:spPr>
              <a:xfrm>
                <a:off x="3266040" y="4358558"/>
                <a:ext cx="2180683" cy="786241"/>
              </a:xfrm>
              <a:prstGeom prst="rect">
                <a:avLst/>
              </a:prstGeom>
              <a:blipFill rotWithShape="1">
                <a:blip r:embed="rId6"/>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1029087" y="5373216"/>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330</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10" name="Obdélník 9"/>
              <p:cNvSpPr>
                <a:spLocks noRot="1" noChangeAspect="1" noMove="1" noResize="1" noEditPoints="1" noAdjustHandles="1" noChangeArrowheads="1" noChangeShapeType="1" noTextEdit="1"/>
              </p:cNvSpPr>
              <p:nvPr/>
            </p:nvSpPr>
            <p:spPr>
              <a:xfrm>
                <a:off x="1029087" y="5373216"/>
                <a:ext cx="2180683" cy="786241"/>
              </a:xfrm>
              <a:prstGeom prst="rect">
                <a:avLst/>
              </a:prstGeom>
              <a:blipFill rotWithShape="1">
                <a:blip r:embed="rId7"/>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454834600"/>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+ 33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3203847" y="2571482"/>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6" name="Obdélník 5"/>
              <p:cNvSpPr>
                <a:spLocks noRot="1" noChangeAspect="1" noMove="1" noResize="1" noEditPoints="1" noAdjustHandles="1" noChangeArrowheads="1" noChangeShapeType="1" noTextEdit="1"/>
              </p:cNvSpPr>
              <p:nvPr/>
            </p:nvSpPr>
            <p:spPr>
              <a:xfrm>
                <a:off x="3203847" y="2571482"/>
                <a:ext cx="2180683" cy="850939"/>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3234363" y="344207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30</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33</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8" name="Obdélník 7"/>
              <p:cNvSpPr>
                <a:spLocks noRot="1" noChangeAspect="1" noMove="1" noResize="1" noEditPoints="1" noAdjustHandles="1" noChangeArrowheads="1" noChangeShapeType="1" noTextEdit="1"/>
              </p:cNvSpPr>
              <p:nvPr/>
            </p:nvSpPr>
            <p:spPr>
              <a:xfrm>
                <a:off x="3234363" y="3442078"/>
                <a:ext cx="2180683" cy="786241"/>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3266040" y="435855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11−10</m:t>
                          </m:r>
                        </m:num>
                        <m:den>
                          <m:r>
                            <a:rPr lang="cs-CZ" sz="2400" b="0" i="1" smtClean="0">
                              <a:latin typeface="Cambria Math"/>
                            </a:rPr>
                            <m:t>330</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9" name="Obdélník 8"/>
              <p:cNvSpPr>
                <a:spLocks noRot="1" noChangeAspect="1" noMove="1" noResize="1" noEditPoints="1" noAdjustHandles="1" noChangeArrowheads="1" noChangeShapeType="1" noTextEdit="1"/>
              </p:cNvSpPr>
              <p:nvPr/>
            </p:nvSpPr>
            <p:spPr>
              <a:xfrm>
                <a:off x="3266040" y="4358558"/>
                <a:ext cx="2180683" cy="786241"/>
              </a:xfrm>
              <a:prstGeom prst="rect">
                <a:avLst/>
              </a:prstGeom>
              <a:blipFill rotWithShape="1">
                <a:blip r:embed="rId6"/>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1029087" y="5373216"/>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330</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10" name="Obdélník 9"/>
              <p:cNvSpPr>
                <a:spLocks noRot="1" noChangeAspect="1" noMove="1" noResize="1" noEditPoints="1" noAdjustHandles="1" noChangeArrowheads="1" noChangeShapeType="1" noTextEdit="1"/>
              </p:cNvSpPr>
              <p:nvPr/>
            </p:nvSpPr>
            <p:spPr>
              <a:xfrm>
                <a:off x="1029087" y="5373216"/>
                <a:ext cx="2180683" cy="786241"/>
              </a:xfrm>
              <a:prstGeom prst="rect">
                <a:avLst/>
              </a:prstGeom>
              <a:blipFill rotWithShape="1">
                <a:blip r:embed="rId7"/>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Obdélník 10"/>
              <p:cNvSpPr/>
              <p:nvPr/>
            </p:nvSpPr>
            <p:spPr>
              <a:xfrm>
                <a:off x="3640905" y="5473948"/>
                <a:ext cx="2808312" cy="584775"/>
              </a:xfrm>
              <a:prstGeom prst="rect">
                <a:avLst/>
              </a:prstGeom>
            </p:spPr>
            <p:txBody>
              <a:bodyPr wrap="square">
                <a:spAutoFit/>
              </a:bodyPr>
              <a:lstStyle/>
              <a:p>
                <a14:m>
                  <m:oMath xmlns:m="http://schemas.openxmlformats.org/officeDocument/2006/math">
                    <m:r>
                      <m:rPr>
                        <m:nor/>
                      </m:rPr>
                      <a:rPr lang="cs-CZ" sz="3200" i="1" dirty="0" smtClean="0"/>
                      <m:t>a</m:t>
                    </m:r>
                    <m:r>
                      <m:rPr>
                        <m:nor/>
                      </m:rPr>
                      <a:rPr lang="cs-CZ" sz="3200" i="1" dirty="0" smtClean="0"/>
                      <m:t>´</m:t>
                    </m:r>
                  </m:oMath>
                </a14:m>
                <a:r>
                  <a:rPr lang="cs-CZ" sz="3200" dirty="0" smtClean="0"/>
                  <a:t>=</a:t>
                </a:r>
                <a14:m>
                  <m:oMath xmlns:m="http://schemas.openxmlformats.org/officeDocument/2006/math">
                    <m:r>
                      <a:rPr lang="cs-CZ" sz="3200" b="0" i="0" smtClean="0">
                        <a:latin typeface="Cambria Math"/>
                      </a:rPr>
                      <m:t> </m:t>
                    </m:r>
                    <m:r>
                      <a:rPr lang="cs-CZ" sz="3200" b="0" i="1" smtClean="0">
                        <a:latin typeface="Cambria Math"/>
                      </a:rPr>
                      <m:t>+ 330 </m:t>
                    </m:r>
                    <m:r>
                      <a:rPr lang="cs-CZ" sz="3200" b="0" i="1" smtClean="0">
                        <a:latin typeface="Cambria Math"/>
                      </a:rPr>
                      <m:t>𝑐𝑚</m:t>
                    </m:r>
                  </m:oMath>
                </a14:m>
                <a:endParaRPr lang="cs-CZ" sz="3200" dirty="0"/>
              </a:p>
            </p:txBody>
          </p:sp>
        </mc:Choice>
        <mc:Fallback xmlns="">
          <p:sp>
            <p:nvSpPr>
              <p:cNvPr id="11" name="Obdélník 10"/>
              <p:cNvSpPr>
                <a:spLocks noRot="1" noChangeAspect="1" noMove="1" noResize="1" noEditPoints="1" noAdjustHandles="1" noChangeArrowheads="1" noChangeShapeType="1" noTextEdit="1"/>
              </p:cNvSpPr>
              <p:nvPr/>
            </p:nvSpPr>
            <p:spPr>
              <a:xfrm>
                <a:off x="3640905" y="5473948"/>
                <a:ext cx="2808312" cy="584775"/>
              </a:xfrm>
              <a:prstGeom prst="rect">
                <a:avLst/>
              </a:prstGeom>
              <a:blipFill rotWithShape="1">
                <a:blip r:embed="rId8"/>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3650934933"/>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FF0000"/>
                </a:solidFill>
              </a:rPr>
              <a:t>PŘÍKLAD Č. </a:t>
            </a:r>
            <a:r>
              <a:rPr lang="en-US" b="1" dirty="0" smtClean="0">
                <a:solidFill>
                  <a:srgbClr val="FF0000"/>
                </a:solidFill>
              </a:rPr>
              <a:t>2</a:t>
            </a:r>
            <a:r>
              <a:rPr lang="cs-CZ" b="1" dirty="0" smtClean="0">
                <a:solidFill>
                  <a:srgbClr val="FF0000"/>
                </a:solidFill>
              </a:rPr>
              <a:t> – VARIANTA A</a:t>
            </a:r>
            <a:endParaRPr lang="cs-CZ" b="1"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+ 33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 name="Obdélník 4"/>
              <p:cNvSpPr/>
              <p:nvPr/>
            </p:nvSpPr>
            <p:spPr>
              <a:xfrm>
                <a:off x="6105696" y="2564904"/>
                <a:ext cx="2808312" cy="584775"/>
              </a:xfrm>
              <a:prstGeom prst="rect">
                <a:avLst/>
              </a:prstGeom>
              <a:solidFill>
                <a:srgbClr val="FFFF00"/>
              </a:solidFill>
            </p:spPr>
            <p:txBody>
              <a:bodyPr wrap="square">
                <a:spAutoFit/>
              </a:bodyPr>
              <a:lstStyle/>
              <a:p>
                <a14:m>
                  <m:oMath xmlns:m="http://schemas.openxmlformats.org/officeDocument/2006/math">
                    <m:r>
                      <m:rPr>
                        <m:nor/>
                      </m:rPr>
                      <a:rPr lang="cs-CZ" sz="3200" i="1" dirty="0" smtClean="0"/>
                      <m:t>a</m:t>
                    </m:r>
                    <m:r>
                      <m:rPr>
                        <m:nor/>
                      </m:rPr>
                      <a:rPr lang="cs-CZ" sz="3200" i="1" dirty="0" smtClean="0"/>
                      <m:t>´</m:t>
                    </m:r>
                  </m:oMath>
                </a14:m>
                <a:r>
                  <a:rPr lang="cs-CZ" sz="3200" dirty="0" smtClean="0"/>
                  <a:t>=</a:t>
                </a:r>
                <a14:m>
                  <m:oMath xmlns:m="http://schemas.openxmlformats.org/officeDocument/2006/math">
                    <m:r>
                      <a:rPr lang="cs-CZ" sz="3200" b="0" i="0" smtClean="0">
                        <a:latin typeface="Cambria Math"/>
                      </a:rPr>
                      <m:t> </m:t>
                    </m:r>
                    <m:r>
                      <a:rPr lang="cs-CZ" sz="3200" b="0" i="1" smtClean="0">
                        <a:latin typeface="Cambria Math"/>
                      </a:rPr>
                      <m:t>+ 330 </m:t>
                    </m:r>
                    <m:r>
                      <a:rPr lang="cs-CZ" sz="3200" b="0" i="1" smtClean="0">
                        <a:latin typeface="Cambria Math"/>
                      </a:rPr>
                      <m:t>𝑐𝑚</m:t>
                    </m:r>
                  </m:oMath>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105696" y="2564904"/>
                <a:ext cx="2808312" cy="584775"/>
              </a:xfrm>
              <a:prstGeom prst="rect">
                <a:avLst/>
              </a:prstGeom>
              <a:blipFill rotWithShape="1">
                <a:blip r:embed="rId3"/>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2512787104"/>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smtClean="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p:cxnSp>
        <p:nvCxnSpPr>
          <p:cNvPr id="4" name="Přímá spojnice se šipkou 3"/>
          <p:cNvCxnSpPr/>
          <p:nvPr/>
        </p:nvCxnSpPr>
        <p:spPr>
          <a:xfrm flipH="1">
            <a:off x="2051720" y="1124744"/>
            <a:ext cx="3600400" cy="1512168"/>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0745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par>
                          <p:cTn id="8" fill="hold">
                            <p:stCondLst>
                              <p:cond delay="500"/>
                            </p:stCondLst>
                            <p:childTnLst>
                              <p:par>
                                <p:cTn id="9" presetID="26" presetClass="emph" presetSubtype="0" fill="hold" nodeType="afterEffect">
                                  <p:stCondLst>
                                    <p:cond delay="0"/>
                                  </p:stCondLst>
                                  <p:childTnLst>
                                    <p:animEffect transition="out" filter="fade">
                                      <p:cBhvr>
                                        <p:cTn id="10" dur="500" tmFilter="0, 0; .2, .5; .8, .5; 1, 0"/>
                                        <p:tgtEl>
                                          <p:spTgt spid="4"/>
                                        </p:tgtEl>
                                      </p:cBhvr>
                                    </p:animEffect>
                                    <p:animScale>
                                      <p:cBhvr>
                                        <p:cTn id="11" dur="250" autoRev="1" fill="hold"/>
                                        <p:tgtEl>
                                          <p:spTgt spid="4"/>
                                        </p:tgtEl>
                                      </p:cBhvr>
                                      <p:by x="105000" y="105000"/>
                                    </p:animScale>
                                  </p:childTnLst>
                                </p:cTn>
                              </p:par>
                            </p:childTnLst>
                          </p:cTn>
                        </p:par>
                        <p:par>
                          <p:cTn id="12" fill="hold">
                            <p:stCondLst>
                              <p:cond delay="1000"/>
                            </p:stCondLst>
                            <p:childTnLst>
                              <p:par>
                                <p:cTn id="13" presetID="26" presetClass="emph" presetSubtype="0" fill="hold" nodeType="afterEffect">
                                  <p:stCondLst>
                                    <p:cond delay="0"/>
                                  </p:stCondLst>
                                  <p:childTnLst>
                                    <p:animEffect transition="out" filter="fade">
                                      <p:cBhvr>
                                        <p:cTn id="14" dur="500" tmFilter="0, 0; .2, .5; .8, .5; 1, 0"/>
                                        <p:tgtEl>
                                          <p:spTgt spid="3">
                                            <p:txEl>
                                              <p:pRg st="2" end="2"/>
                                            </p:txEl>
                                          </p:spTgt>
                                        </p:tgtEl>
                                      </p:cBhvr>
                                    </p:animEffect>
                                    <p:animScale>
                                      <p:cBhvr>
                                        <p:cTn id="15" dur="250" autoRev="1" fill="hold"/>
                                        <p:tgtEl>
                                          <p:spTgt spid="3">
                                            <p:txEl>
                                              <p:pRg st="2" end="2"/>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4" name="Obdélník 3"/>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4" name="Obdélník 3"/>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1872130639"/>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4" name="Obdélník 3"/>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4" name="Obdélník 3"/>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 name="Obdélník 4"/>
              <p:cNvSpPr/>
              <p:nvPr/>
            </p:nvSpPr>
            <p:spPr>
              <a:xfrm>
                <a:off x="6058196" y="2852936"/>
                <a:ext cx="2585451" cy="102534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1" smtClean="0">
                          <a:latin typeface="Cambria Math"/>
                        </a:rPr>
                        <m:t>𝑓</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m:rPr>
                              <m:sty m:val="p"/>
                            </m:rPr>
                            <a:rPr lang="en-US" sz="3200" b="0" i="0" smtClean="0">
                              <a:latin typeface="Cambria Math"/>
                            </a:rPr>
                            <m:t>Z</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58196" y="2852936"/>
                <a:ext cx="2585451" cy="1025345"/>
              </a:xfrm>
              <a:prstGeom prst="rect">
                <a:avLst/>
              </a:prstGeom>
              <a:blipFill rotWithShape="1">
                <a:blip r:embed="rId3"/>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168024233"/>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4" name="Obdélník 3"/>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4" name="Obdélník 3"/>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 name="Obdélník 4"/>
              <p:cNvSpPr/>
              <p:nvPr/>
            </p:nvSpPr>
            <p:spPr>
              <a:xfrm>
                <a:off x="6058196" y="2852936"/>
                <a:ext cx="2585451" cy="102534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1" smtClean="0">
                          <a:latin typeface="Cambria Math"/>
                        </a:rPr>
                        <m:t>𝑓</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m:rPr>
                              <m:sty m:val="p"/>
                            </m:rPr>
                            <a:rPr lang="en-US" sz="3200" b="0" i="0" smtClean="0">
                              <a:latin typeface="Cambria Math"/>
                            </a:rPr>
                            <m:t>Z</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58196" y="2852936"/>
                <a:ext cx="2585451" cy="1025345"/>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6369950" y="4009521"/>
                <a:ext cx="2215928" cy="803810"/>
              </a:xfrm>
              <a:prstGeom prst="rect">
                <a:avLst/>
              </a:prstGeom>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m:rPr>
                            <m:sty m:val="p"/>
                          </m:rPr>
                          <a:rPr lang="en-US" sz="3200" b="0" i="0" smtClean="0">
                            <a:latin typeface="Cambria Math"/>
                          </a:rPr>
                          <m:t>Z</m:t>
                        </m:r>
                      </m:den>
                    </m:f>
                  </m:oMath>
                </a14:m>
                <a:r>
                  <a:rPr lang="en-US" sz="3200" dirty="0" smtClean="0"/>
                  <a:t> + </a:t>
                </a:r>
                <a:r>
                  <a:rPr lang="en-US" sz="3200" i="1" dirty="0" smtClean="0"/>
                  <a:t>f</a:t>
                </a:r>
                <a:endParaRPr lang="cs-CZ" sz="3200" dirty="0"/>
              </a:p>
            </p:txBody>
          </p:sp>
        </mc:Choice>
        <mc:Fallback xmlns="">
          <p:sp>
            <p:nvSpPr>
              <p:cNvPr id="6" name="Obdélník 5"/>
              <p:cNvSpPr>
                <a:spLocks noRot="1" noChangeAspect="1" noMove="1" noResize="1" noEditPoints="1" noAdjustHandles="1" noChangeArrowheads="1" noChangeShapeType="1" noTextEdit="1"/>
              </p:cNvSpPr>
              <p:nvPr/>
            </p:nvSpPr>
            <p:spPr>
              <a:xfrm>
                <a:off x="6369950" y="4009521"/>
                <a:ext cx="2215928" cy="803810"/>
              </a:xfrm>
              <a:prstGeom prst="rect">
                <a:avLst/>
              </a:prstGeom>
              <a:blipFill rotWithShape="1">
                <a:blip r:embed="rId4"/>
                <a:stretch>
                  <a:fillRect r="-6061" b="-12121"/>
                </a:stretch>
              </a:blipFill>
            </p:spPr>
            <p:txBody>
              <a:bodyPr/>
              <a:lstStyle/>
              <a:p>
                <a:r>
                  <a:rPr lang="cs-CZ">
                    <a:noFill/>
                  </a:rPr>
                  <a:t> </a:t>
                </a:r>
              </a:p>
            </p:txBody>
          </p:sp>
        </mc:Fallback>
      </mc:AlternateContent>
    </p:spTree>
    <p:extLst>
      <p:ext uri="{BB962C8B-B14F-4D97-AF65-F5344CB8AC3E}">
        <p14:creationId xmlns:p14="http://schemas.microsoft.com/office/powerpoint/2010/main" val="957528401"/>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4" name="Obdélník 3"/>
              <p:cNvSpPr/>
              <p:nvPr/>
            </p:nvSpPr>
            <p:spPr>
              <a:xfrm>
                <a:off x="6084168" y="1556792"/>
                <a:ext cx="2501710" cy="111485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cs-CZ" sz="3200" b="0" i="0" smtClean="0">
                          <a:solidFill>
                            <a:schemeClr val="tx1"/>
                          </a:solidFill>
                          <a:latin typeface="Cambria Math"/>
                        </a:rPr>
                        <m:t>Z</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a:rPr lang="cs-CZ" sz="3200" b="0" i="1" smtClean="0">
                              <a:latin typeface="Cambria Math"/>
                            </a:rPr>
                            <m:t>𝑎</m:t>
                          </m:r>
                          <m:r>
                            <a:rPr lang="cs-CZ" sz="3200" b="0" i="1" smtClean="0">
                              <a:latin typeface="Cambria Math"/>
                            </a:rPr>
                            <m:t>−</m:t>
                          </m:r>
                          <m:r>
                            <a:rPr lang="cs-CZ" sz="3200" b="0" i="1" smtClean="0">
                              <a:latin typeface="Cambria Math"/>
                            </a:rPr>
                            <m:t>𝑓</m:t>
                          </m:r>
                        </m:den>
                      </m:f>
                    </m:oMath>
                  </m:oMathPara>
                </a14:m>
                <a:endParaRPr lang="cs-CZ" sz="3200" dirty="0"/>
              </a:p>
            </p:txBody>
          </p:sp>
        </mc:Choice>
        <mc:Fallback xmlns="">
          <p:sp>
            <p:nvSpPr>
              <p:cNvPr id="4" name="Obdélník 3"/>
              <p:cNvSpPr>
                <a:spLocks noRot="1" noChangeAspect="1" noMove="1" noResize="1" noEditPoints="1" noAdjustHandles="1" noChangeArrowheads="1" noChangeShapeType="1" noTextEdit="1"/>
              </p:cNvSpPr>
              <p:nvPr/>
            </p:nvSpPr>
            <p:spPr>
              <a:xfrm>
                <a:off x="6084168" y="1556792"/>
                <a:ext cx="2501710" cy="1114857"/>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 name="Obdélník 4"/>
              <p:cNvSpPr/>
              <p:nvPr/>
            </p:nvSpPr>
            <p:spPr>
              <a:xfrm>
                <a:off x="6058196" y="2852936"/>
                <a:ext cx="2585451" cy="102534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cs-CZ" sz="3200" b="0" i="1" smtClean="0">
                          <a:latin typeface="Cambria Math"/>
                        </a:rPr>
                        <m:t>𝑎</m:t>
                      </m:r>
                      <m:r>
                        <a:rPr lang="cs-CZ" sz="3200" b="0" i="1" smtClean="0">
                          <a:latin typeface="Cambria Math"/>
                        </a:rPr>
                        <m:t>−</m:t>
                      </m:r>
                      <m:r>
                        <a:rPr lang="cs-CZ" sz="3200" b="0" i="1" smtClean="0">
                          <a:latin typeface="Cambria Math"/>
                        </a:rPr>
                        <m:t>𝑓</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m:rPr>
                              <m:sty m:val="p"/>
                            </m:rPr>
                            <a:rPr lang="en-US" sz="3200" b="0" i="0" smtClean="0">
                              <a:latin typeface="Cambria Math"/>
                            </a:rPr>
                            <m:t>Z</m:t>
                          </m:r>
                        </m:den>
                      </m:f>
                    </m:oMath>
                  </m:oMathPara>
                </a14:m>
                <a:endParaRPr lang="cs-CZ" sz="3200" dirty="0"/>
              </a:p>
            </p:txBody>
          </p:sp>
        </mc:Choice>
        <mc:Fallback xmlns="">
          <p:sp>
            <p:nvSpPr>
              <p:cNvPr id="5" name="Obdélník 4"/>
              <p:cNvSpPr>
                <a:spLocks noRot="1" noChangeAspect="1" noMove="1" noResize="1" noEditPoints="1" noAdjustHandles="1" noChangeArrowheads="1" noChangeShapeType="1" noTextEdit="1"/>
              </p:cNvSpPr>
              <p:nvPr/>
            </p:nvSpPr>
            <p:spPr>
              <a:xfrm>
                <a:off x="6058196" y="2852936"/>
                <a:ext cx="2585451" cy="1025345"/>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6369950" y="4009521"/>
                <a:ext cx="2215928" cy="803810"/>
              </a:xfrm>
              <a:prstGeom prst="rect">
                <a:avLst/>
              </a:prstGeom>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cs-CZ" sz="3200" b="0" i="1" smtClean="0">
                            <a:latin typeface="Cambria Math"/>
                          </a:rPr>
                          <m:t>𝑓</m:t>
                        </m:r>
                      </m:num>
                      <m:den>
                        <m:r>
                          <m:rPr>
                            <m:sty m:val="p"/>
                          </m:rPr>
                          <a:rPr lang="en-US" sz="3200" b="0" i="0" smtClean="0">
                            <a:latin typeface="Cambria Math"/>
                          </a:rPr>
                          <m:t>Z</m:t>
                        </m:r>
                      </m:den>
                    </m:f>
                  </m:oMath>
                </a14:m>
                <a:r>
                  <a:rPr lang="en-US" sz="3200" dirty="0" smtClean="0"/>
                  <a:t> + </a:t>
                </a:r>
                <a:r>
                  <a:rPr lang="en-US" sz="3200" i="1" dirty="0" smtClean="0"/>
                  <a:t>f</a:t>
                </a:r>
                <a:endParaRPr lang="cs-CZ" sz="3200" dirty="0"/>
              </a:p>
            </p:txBody>
          </p:sp>
        </mc:Choice>
        <mc:Fallback xmlns="">
          <p:sp>
            <p:nvSpPr>
              <p:cNvPr id="6" name="Obdélník 5"/>
              <p:cNvSpPr>
                <a:spLocks noRot="1" noChangeAspect="1" noMove="1" noResize="1" noEditPoints="1" noAdjustHandles="1" noChangeArrowheads="1" noChangeShapeType="1" noTextEdit="1"/>
              </p:cNvSpPr>
              <p:nvPr/>
            </p:nvSpPr>
            <p:spPr>
              <a:xfrm>
                <a:off x="6369950" y="4009521"/>
                <a:ext cx="2215928" cy="803810"/>
              </a:xfrm>
              <a:prstGeom prst="rect">
                <a:avLst/>
              </a:prstGeom>
              <a:blipFill rotWithShape="1">
                <a:blip r:embed="rId4"/>
                <a:stretch>
                  <a:fillRect r="-6061" b="-12121"/>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7" name="Obdélník 6"/>
              <p:cNvSpPr/>
              <p:nvPr/>
            </p:nvSpPr>
            <p:spPr>
              <a:xfrm>
                <a:off x="2411760" y="5157192"/>
                <a:ext cx="4678140" cy="791820"/>
              </a:xfrm>
              <a:prstGeom prst="rect">
                <a:avLst/>
              </a:prstGeom>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r>
                      <a:rPr lang="cs-CZ" sz="3200" b="1" i="1" smtClean="0">
                        <a:solidFill>
                          <a:srgbClr val="FF0000"/>
                        </a:solidFill>
                        <a:latin typeface="Cambria Math"/>
                      </a:rPr>
                      <m:t>−</m:t>
                    </m:r>
                    <m:r>
                      <a:rPr lang="cs-CZ" sz="3200" b="0" i="1" smtClean="0">
                        <a:latin typeface="Cambria Math"/>
                      </a:rPr>
                      <m:t> </m:t>
                    </m:r>
                    <m:f>
                      <m:fPr>
                        <m:ctrlPr>
                          <a:rPr lang="cs-CZ" sz="3200" i="1" smtClean="0">
                            <a:latin typeface="Cambria Math"/>
                          </a:rPr>
                        </m:ctrlPr>
                      </m:fPr>
                      <m:num>
                        <m:r>
                          <a:rPr lang="en-US" sz="3200" b="0" i="0" smtClean="0">
                            <a:latin typeface="Cambria Math"/>
                          </a:rPr>
                          <m:t>30</m:t>
                        </m:r>
                      </m:num>
                      <m:den>
                        <m:r>
                          <a:rPr lang="cs-CZ" sz="3200" b="0" i="0" smtClean="0">
                            <a:latin typeface="Cambria Math"/>
                          </a:rPr>
                          <m:t>+</m:t>
                        </m:r>
                        <m:r>
                          <a:rPr lang="en-US" sz="3200" b="0" i="0" smtClean="0">
                            <a:latin typeface="Cambria Math"/>
                          </a:rPr>
                          <m:t>10</m:t>
                        </m:r>
                      </m:den>
                    </m:f>
                  </m:oMath>
                </a14:m>
                <a:r>
                  <a:rPr lang="en-US" sz="3200" dirty="0" smtClean="0"/>
                  <a:t> + </a:t>
                </a:r>
                <a:r>
                  <a:rPr lang="en-US" sz="3200" i="1" dirty="0" smtClean="0"/>
                  <a:t>30 </a:t>
                </a:r>
                <a:r>
                  <a:rPr lang="cs-CZ" sz="3200" dirty="0" smtClean="0"/>
                  <a:t>= + 27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2411760" y="5157192"/>
                <a:ext cx="4678140" cy="791820"/>
              </a:xfrm>
              <a:prstGeom prst="rect">
                <a:avLst/>
              </a:prstGeom>
              <a:blipFill rotWithShape="1">
                <a:blip r:embed="rId5"/>
                <a:stretch>
                  <a:fillRect r="-2347" b="-12308"/>
                </a:stretch>
              </a:blipFill>
            </p:spPr>
            <p:txBody>
              <a:bodyPr/>
              <a:lstStyle/>
              <a:p>
                <a:r>
                  <a:rPr lang="cs-CZ">
                    <a:noFill/>
                  </a:rPr>
                  <a:t> </a:t>
                </a:r>
              </a:p>
            </p:txBody>
          </p:sp>
        </mc:Fallback>
      </mc:AlternateContent>
    </p:spTree>
    <p:extLst>
      <p:ext uri="{BB962C8B-B14F-4D97-AF65-F5344CB8AC3E}">
        <p14:creationId xmlns:p14="http://schemas.microsoft.com/office/powerpoint/2010/main" val="4050348342"/>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+ 27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p:spTree>
    <p:extLst>
      <p:ext uri="{BB962C8B-B14F-4D97-AF65-F5344CB8AC3E}">
        <p14:creationId xmlns:p14="http://schemas.microsoft.com/office/powerpoint/2010/main" val="2170677674"/>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+ 27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10060627"/>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+ 27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3203847" y="2571482"/>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6" name="Obdélník 5"/>
              <p:cNvSpPr>
                <a:spLocks noRot="1" noChangeAspect="1" noMove="1" noResize="1" noEditPoints="1" noAdjustHandles="1" noChangeArrowheads="1" noChangeShapeType="1" noTextEdit="1"/>
              </p:cNvSpPr>
              <p:nvPr/>
            </p:nvSpPr>
            <p:spPr>
              <a:xfrm>
                <a:off x="3203847" y="2571482"/>
                <a:ext cx="2180683" cy="850939"/>
              </a:xfrm>
              <a:prstGeom prst="rect">
                <a:avLst/>
              </a:prstGeom>
              <a:blipFill rotWithShape="1">
                <a:blip r:embed="rId4"/>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536618829"/>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b="1" dirty="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+ 27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3203847" y="2571482"/>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6" name="Obdélník 5"/>
              <p:cNvSpPr>
                <a:spLocks noRot="1" noChangeAspect="1" noMove="1" noResize="1" noEditPoints="1" noAdjustHandles="1" noChangeArrowheads="1" noChangeShapeType="1" noTextEdit="1"/>
              </p:cNvSpPr>
              <p:nvPr/>
            </p:nvSpPr>
            <p:spPr>
              <a:xfrm>
                <a:off x="3203847" y="2571482"/>
                <a:ext cx="2180683" cy="850939"/>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3234363" y="344207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30</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27</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8" name="Obdélník 7"/>
              <p:cNvSpPr>
                <a:spLocks noRot="1" noChangeAspect="1" noMove="1" noResize="1" noEditPoints="1" noAdjustHandles="1" noChangeArrowheads="1" noChangeShapeType="1" noTextEdit="1"/>
              </p:cNvSpPr>
              <p:nvPr/>
            </p:nvSpPr>
            <p:spPr>
              <a:xfrm>
                <a:off x="3234363" y="3442078"/>
                <a:ext cx="2180683" cy="786241"/>
              </a:xfrm>
              <a:prstGeom prst="rect">
                <a:avLst/>
              </a:prstGeom>
              <a:blipFill rotWithShape="1">
                <a:blip r:embed="rId5"/>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1530833865"/>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dirty="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+ 27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3203847" y="2571482"/>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6" name="Obdélník 5"/>
              <p:cNvSpPr>
                <a:spLocks noRot="1" noChangeAspect="1" noMove="1" noResize="1" noEditPoints="1" noAdjustHandles="1" noChangeArrowheads="1" noChangeShapeType="1" noTextEdit="1"/>
              </p:cNvSpPr>
              <p:nvPr/>
            </p:nvSpPr>
            <p:spPr>
              <a:xfrm>
                <a:off x="3203847" y="2571482"/>
                <a:ext cx="2180683" cy="850939"/>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8" name="Obdélník 7"/>
              <p:cNvSpPr/>
              <p:nvPr/>
            </p:nvSpPr>
            <p:spPr>
              <a:xfrm>
                <a:off x="3234363" y="344207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30</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27</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8" name="Obdélník 7"/>
              <p:cNvSpPr>
                <a:spLocks noRot="1" noChangeAspect="1" noMove="1" noResize="1" noEditPoints="1" noAdjustHandles="1" noChangeArrowheads="1" noChangeShapeType="1" noTextEdit="1"/>
              </p:cNvSpPr>
              <p:nvPr/>
            </p:nvSpPr>
            <p:spPr>
              <a:xfrm>
                <a:off x="3234363" y="3442078"/>
                <a:ext cx="2180683" cy="786241"/>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9" name="Obdélník 8"/>
              <p:cNvSpPr/>
              <p:nvPr/>
            </p:nvSpPr>
            <p:spPr>
              <a:xfrm>
                <a:off x="3266040" y="435855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9−10</m:t>
                          </m:r>
                        </m:num>
                        <m:den>
                          <m:r>
                            <a:rPr lang="cs-CZ" sz="2400" b="0" i="1" smtClean="0">
                              <a:latin typeface="Cambria Math"/>
                            </a:rPr>
                            <m:t>270</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9" name="Obdélník 8"/>
              <p:cNvSpPr>
                <a:spLocks noRot="1" noChangeAspect="1" noMove="1" noResize="1" noEditPoints="1" noAdjustHandles="1" noChangeArrowheads="1" noChangeShapeType="1" noTextEdit="1"/>
              </p:cNvSpPr>
              <p:nvPr/>
            </p:nvSpPr>
            <p:spPr>
              <a:xfrm>
                <a:off x="3266040" y="4358558"/>
                <a:ext cx="2180683" cy="786241"/>
              </a:xfrm>
              <a:prstGeom prst="rect">
                <a:avLst/>
              </a:prstGeom>
              <a:blipFill rotWithShape="1">
                <a:blip r:embed="rId6"/>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026118226"/>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dirty="0" smtClean="0">
                <a:solidFill>
                  <a:srgbClr val="FF0000"/>
                </a:solidFill>
              </a:rPr>
              <a:t>+ </a:t>
            </a:r>
            <a:r>
              <a:rPr lang="cs-CZ" dirty="0" smtClean="0"/>
              <a:t>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+ 27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3203847" y="2571482"/>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6" name="Obdélník 5"/>
              <p:cNvSpPr>
                <a:spLocks noRot="1" noChangeAspect="1" noMove="1" noResize="1" noEditPoints="1" noAdjustHandles="1" noChangeArrowheads="1" noChangeShapeType="1" noTextEdit="1"/>
              </p:cNvSpPr>
              <p:nvPr/>
            </p:nvSpPr>
            <p:spPr>
              <a:xfrm>
                <a:off x="3203847" y="2571482"/>
                <a:ext cx="2180683" cy="850939"/>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1029087" y="5373216"/>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1" smtClean="0">
                              <a:latin typeface="Cambria Math"/>
                            </a:rPr>
                            <m:t>−</m:t>
                          </m:r>
                          <m:r>
                            <a:rPr lang="cs-CZ" sz="2400" b="0" i="0" smtClean="0">
                              <a:latin typeface="Cambria Math"/>
                            </a:rPr>
                            <m:t>1</m:t>
                          </m:r>
                        </m:num>
                        <m:den>
                          <m:r>
                            <a:rPr lang="cs-CZ" sz="2400" b="0" i="1" smtClean="0">
                              <a:latin typeface="Cambria Math"/>
                            </a:rPr>
                            <m:t>270</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10" name="Obdélník 9"/>
              <p:cNvSpPr>
                <a:spLocks noRot="1" noChangeAspect="1" noMove="1" noResize="1" noEditPoints="1" noAdjustHandles="1" noChangeArrowheads="1" noChangeShapeType="1" noTextEdit="1"/>
              </p:cNvSpPr>
              <p:nvPr/>
            </p:nvSpPr>
            <p:spPr>
              <a:xfrm>
                <a:off x="1029087" y="5373216"/>
                <a:ext cx="2180683" cy="786241"/>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Obdélník 10"/>
              <p:cNvSpPr/>
              <p:nvPr/>
            </p:nvSpPr>
            <p:spPr>
              <a:xfrm>
                <a:off x="3234363" y="344207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30</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27</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11" name="Obdélník 10"/>
              <p:cNvSpPr>
                <a:spLocks noRot="1" noChangeAspect="1" noMove="1" noResize="1" noEditPoints="1" noAdjustHandles="1" noChangeArrowheads="1" noChangeShapeType="1" noTextEdit="1"/>
              </p:cNvSpPr>
              <p:nvPr/>
            </p:nvSpPr>
            <p:spPr>
              <a:xfrm>
                <a:off x="3234363" y="3442078"/>
                <a:ext cx="2180683" cy="786241"/>
              </a:xfrm>
              <a:prstGeom prst="rect">
                <a:avLst/>
              </a:prstGeom>
              <a:blipFill rotWithShape="1">
                <a:blip r:embed="rId6"/>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3" name="Obdélník 12"/>
              <p:cNvSpPr/>
              <p:nvPr/>
            </p:nvSpPr>
            <p:spPr>
              <a:xfrm>
                <a:off x="3266040" y="435855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9−10</m:t>
                          </m:r>
                        </m:num>
                        <m:den>
                          <m:r>
                            <a:rPr lang="cs-CZ" sz="2400" b="0" i="1" smtClean="0">
                              <a:latin typeface="Cambria Math"/>
                            </a:rPr>
                            <m:t>270</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13" name="Obdélník 12"/>
              <p:cNvSpPr>
                <a:spLocks noRot="1" noChangeAspect="1" noMove="1" noResize="1" noEditPoints="1" noAdjustHandles="1" noChangeArrowheads="1" noChangeShapeType="1" noTextEdit="1"/>
              </p:cNvSpPr>
              <p:nvPr/>
            </p:nvSpPr>
            <p:spPr>
              <a:xfrm>
                <a:off x="3266040" y="4358558"/>
                <a:ext cx="2180683" cy="786241"/>
              </a:xfrm>
              <a:prstGeom prst="rect">
                <a:avLst/>
              </a:prstGeom>
              <a:blipFill rotWithShape="1">
                <a:blip r:embed="rId7"/>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485119808"/>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dirty="0" smtClean="0">
                <a:solidFill>
                  <a:srgbClr val="FF0000"/>
                </a:solidFill>
              </a:rPr>
              <a:t>+ </a:t>
            </a:r>
            <a:r>
              <a:rPr lang="cs-CZ" dirty="0" smtClean="0"/>
              <a:t>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+ 27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Obdélník 3"/>
              <p:cNvSpPr/>
              <p:nvPr/>
            </p:nvSpPr>
            <p:spPr>
              <a:xfrm>
                <a:off x="3203848" y="1716097"/>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4" name="Obdélník 3"/>
              <p:cNvSpPr>
                <a:spLocks noRot="1" noChangeAspect="1" noMove="1" noResize="1" noEditPoints="1" noAdjustHandles="1" noChangeArrowheads="1" noChangeShapeType="1" noTextEdit="1"/>
              </p:cNvSpPr>
              <p:nvPr/>
            </p:nvSpPr>
            <p:spPr>
              <a:xfrm>
                <a:off x="3203848" y="1716097"/>
                <a:ext cx="2180683" cy="850939"/>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Obdélník 5"/>
              <p:cNvSpPr/>
              <p:nvPr/>
            </p:nvSpPr>
            <p:spPr>
              <a:xfrm>
                <a:off x="3203847" y="2571482"/>
                <a:ext cx="2180683" cy="850939"/>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𝑓</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6" name="Obdélník 5"/>
              <p:cNvSpPr>
                <a:spLocks noRot="1" noChangeAspect="1" noMove="1" noResize="1" noEditPoints="1" noAdjustHandles="1" noChangeArrowheads="1" noChangeShapeType="1" noTextEdit="1"/>
              </p:cNvSpPr>
              <p:nvPr/>
            </p:nvSpPr>
            <p:spPr>
              <a:xfrm>
                <a:off x="3203847" y="2571482"/>
                <a:ext cx="2180683" cy="850939"/>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1029087" y="5373216"/>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1" smtClean="0">
                              <a:latin typeface="Cambria Math"/>
                            </a:rPr>
                            <m:t>−</m:t>
                          </m:r>
                          <m:r>
                            <a:rPr lang="cs-CZ" sz="2400" b="0" i="0" smtClean="0">
                              <a:latin typeface="Cambria Math"/>
                            </a:rPr>
                            <m:t>1</m:t>
                          </m:r>
                        </m:num>
                        <m:den>
                          <m:r>
                            <a:rPr lang="cs-CZ" sz="2400" b="0" i="1" smtClean="0">
                              <a:latin typeface="Cambria Math"/>
                            </a:rPr>
                            <m:t>270</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10" name="Obdélník 9"/>
              <p:cNvSpPr>
                <a:spLocks noRot="1" noChangeAspect="1" noMove="1" noResize="1" noEditPoints="1" noAdjustHandles="1" noChangeArrowheads="1" noChangeShapeType="1" noTextEdit="1"/>
              </p:cNvSpPr>
              <p:nvPr/>
            </p:nvSpPr>
            <p:spPr>
              <a:xfrm>
                <a:off x="1029087" y="5373216"/>
                <a:ext cx="2180683" cy="786241"/>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Obdélník 10"/>
              <p:cNvSpPr/>
              <p:nvPr/>
            </p:nvSpPr>
            <p:spPr>
              <a:xfrm>
                <a:off x="3234363" y="344207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1</m:t>
                          </m:r>
                        </m:num>
                        <m:den>
                          <m:r>
                            <a:rPr lang="cs-CZ" sz="2400" b="0" i="1" smtClean="0">
                              <a:latin typeface="Cambria Math"/>
                            </a:rPr>
                            <m:t>30</m:t>
                          </m:r>
                        </m:den>
                      </m:f>
                      <m:r>
                        <a:rPr lang="cs-CZ" sz="2400" b="0" i="1" smtClean="0">
                          <a:latin typeface="Cambria Math"/>
                        </a:rPr>
                        <m:t> − </m:t>
                      </m:r>
                      <m:f>
                        <m:fPr>
                          <m:ctrlPr>
                            <a:rPr lang="cs-CZ" sz="2400" i="1" smtClean="0">
                              <a:latin typeface="Cambria Math"/>
                            </a:rPr>
                          </m:ctrlPr>
                        </m:fPr>
                        <m:num>
                          <m:r>
                            <a:rPr lang="cs-CZ" sz="2400" b="0" i="1" smtClean="0">
                              <a:latin typeface="Cambria Math"/>
                            </a:rPr>
                            <m:t>1</m:t>
                          </m:r>
                        </m:num>
                        <m:den>
                          <m:r>
                            <a:rPr lang="cs-CZ" sz="2400" b="0" i="1" smtClean="0">
                              <a:latin typeface="Cambria Math"/>
                            </a:rPr>
                            <m:t>27</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11" name="Obdélník 10"/>
              <p:cNvSpPr>
                <a:spLocks noRot="1" noChangeAspect="1" noMove="1" noResize="1" noEditPoints="1" noAdjustHandles="1" noChangeArrowheads="1" noChangeShapeType="1" noTextEdit="1"/>
              </p:cNvSpPr>
              <p:nvPr/>
            </p:nvSpPr>
            <p:spPr>
              <a:xfrm>
                <a:off x="3234363" y="3442078"/>
                <a:ext cx="2180683" cy="786241"/>
              </a:xfrm>
              <a:prstGeom prst="rect">
                <a:avLst/>
              </a:prstGeom>
              <a:blipFill rotWithShape="1">
                <a:blip r:embed="rId6"/>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3" name="Obdélník 12"/>
              <p:cNvSpPr/>
              <p:nvPr/>
            </p:nvSpPr>
            <p:spPr>
              <a:xfrm>
                <a:off x="3266040" y="4358558"/>
                <a:ext cx="2180683" cy="7862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cs-CZ" sz="2400" i="1" smtClean="0">
                              <a:latin typeface="Cambria Math"/>
                            </a:rPr>
                          </m:ctrlPr>
                        </m:fPr>
                        <m:num>
                          <m:r>
                            <a:rPr lang="cs-CZ" sz="2400" b="0" i="0" smtClean="0">
                              <a:latin typeface="Cambria Math"/>
                            </a:rPr>
                            <m:t>9−10</m:t>
                          </m:r>
                        </m:num>
                        <m:den>
                          <m:r>
                            <a:rPr lang="cs-CZ" sz="2400" b="0" i="1" smtClean="0">
                              <a:latin typeface="Cambria Math"/>
                            </a:rPr>
                            <m:t>270</m:t>
                          </m:r>
                        </m:den>
                      </m:f>
                      <m:r>
                        <a:rPr lang="cs-CZ" sz="2400" b="0" i="1" smtClean="0">
                          <a:latin typeface="Cambria Math"/>
                        </a:rPr>
                        <m:t>= </m:t>
                      </m:r>
                      <m:f>
                        <m:fPr>
                          <m:ctrlPr>
                            <a:rPr lang="cs-CZ" sz="2400" i="1" smtClean="0">
                              <a:latin typeface="Cambria Math"/>
                            </a:rPr>
                          </m:ctrlPr>
                        </m:fPr>
                        <m:num>
                          <m:r>
                            <a:rPr lang="cs-CZ" sz="2400" b="0" i="1" smtClean="0">
                              <a:latin typeface="Cambria Math"/>
                            </a:rPr>
                            <m:t>1</m:t>
                          </m:r>
                        </m:num>
                        <m:den>
                          <m:r>
                            <a:rPr lang="cs-CZ" sz="2400" b="0" i="1" smtClean="0">
                              <a:latin typeface="Cambria Math"/>
                            </a:rPr>
                            <m:t>𝑎</m:t>
                          </m:r>
                          <m:r>
                            <a:rPr lang="cs-CZ" sz="2400" b="0" i="1" smtClean="0">
                              <a:latin typeface="Cambria Math"/>
                            </a:rPr>
                            <m:t>´</m:t>
                          </m:r>
                        </m:den>
                      </m:f>
                    </m:oMath>
                  </m:oMathPara>
                </a14:m>
                <a:endParaRPr lang="cs-CZ" sz="2400" dirty="0"/>
              </a:p>
            </p:txBody>
          </p:sp>
        </mc:Choice>
        <mc:Fallback xmlns="">
          <p:sp>
            <p:nvSpPr>
              <p:cNvPr id="13" name="Obdélník 12"/>
              <p:cNvSpPr>
                <a:spLocks noRot="1" noChangeAspect="1" noMove="1" noResize="1" noEditPoints="1" noAdjustHandles="1" noChangeArrowheads="1" noChangeShapeType="1" noTextEdit="1"/>
              </p:cNvSpPr>
              <p:nvPr/>
            </p:nvSpPr>
            <p:spPr>
              <a:xfrm>
                <a:off x="3266040" y="4358558"/>
                <a:ext cx="2180683" cy="786241"/>
              </a:xfrm>
              <a:prstGeom prst="rect">
                <a:avLst/>
              </a:prstGeom>
              <a:blipFill rotWithShape="1">
                <a:blip r:embed="rId7"/>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4" name="Obdélník 13"/>
              <p:cNvSpPr/>
              <p:nvPr/>
            </p:nvSpPr>
            <p:spPr>
              <a:xfrm>
                <a:off x="3640905" y="5473948"/>
                <a:ext cx="2808312" cy="584775"/>
              </a:xfrm>
              <a:prstGeom prst="rect">
                <a:avLst/>
              </a:prstGeom>
            </p:spPr>
            <p:txBody>
              <a:bodyPr wrap="square">
                <a:spAutoFit/>
              </a:bodyPr>
              <a:lstStyle/>
              <a:p>
                <a14:m>
                  <m:oMath xmlns:m="http://schemas.openxmlformats.org/officeDocument/2006/math">
                    <m:r>
                      <m:rPr>
                        <m:nor/>
                      </m:rPr>
                      <a:rPr lang="cs-CZ" sz="3200" i="1" dirty="0" smtClean="0"/>
                      <m:t>a</m:t>
                    </m:r>
                    <m:r>
                      <m:rPr>
                        <m:nor/>
                      </m:rPr>
                      <a:rPr lang="cs-CZ" sz="3200" i="1" dirty="0" smtClean="0"/>
                      <m:t>´</m:t>
                    </m:r>
                  </m:oMath>
                </a14:m>
                <a:r>
                  <a:rPr lang="cs-CZ" sz="3200" dirty="0" smtClean="0"/>
                  <a:t>=</a:t>
                </a:r>
                <a14:m>
                  <m:oMath xmlns:m="http://schemas.openxmlformats.org/officeDocument/2006/math">
                    <m:r>
                      <a:rPr lang="cs-CZ" sz="3200" b="0" i="0" smtClean="0">
                        <a:latin typeface="Cambria Math"/>
                      </a:rPr>
                      <m:t> </m:t>
                    </m:r>
                    <m:r>
                      <a:rPr lang="cs-CZ" sz="3200" b="0" i="1" smtClean="0">
                        <a:latin typeface="Cambria Math"/>
                      </a:rPr>
                      <m:t>−270 </m:t>
                    </m:r>
                    <m:r>
                      <a:rPr lang="cs-CZ" sz="3200" b="0" i="1" smtClean="0">
                        <a:latin typeface="Cambria Math"/>
                      </a:rPr>
                      <m:t>𝑐𝑚</m:t>
                    </m:r>
                  </m:oMath>
                </a14:m>
                <a:endParaRPr lang="cs-CZ" sz="3200" dirty="0"/>
              </a:p>
            </p:txBody>
          </p:sp>
        </mc:Choice>
        <mc:Fallback xmlns="">
          <p:sp>
            <p:nvSpPr>
              <p:cNvPr id="14" name="Obdélník 13"/>
              <p:cNvSpPr>
                <a:spLocks noRot="1" noChangeAspect="1" noMove="1" noResize="1" noEditPoints="1" noAdjustHandles="1" noChangeArrowheads="1" noChangeShapeType="1" noTextEdit="1"/>
              </p:cNvSpPr>
              <p:nvPr/>
            </p:nvSpPr>
            <p:spPr>
              <a:xfrm>
                <a:off x="3640905" y="5473948"/>
                <a:ext cx="2808312" cy="584775"/>
              </a:xfrm>
              <a:prstGeom prst="rect">
                <a:avLst/>
              </a:prstGeom>
              <a:blipFill rotWithShape="1">
                <a:blip r:embed="rId8"/>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3029827426"/>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FF66FF"/>
          </a:solidFill>
        </p:spPr>
        <p:txBody>
          <a:bodyPr>
            <a:normAutofit/>
          </a:bodyPr>
          <a:lstStyle/>
          <a:p>
            <a:r>
              <a:rPr lang="cs-CZ" b="1" dirty="0" smtClean="0">
                <a:solidFill>
                  <a:srgbClr val="006600"/>
                </a:solidFill>
              </a:rPr>
              <a:t>PŘÍKLAD Č. </a:t>
            </a:r>
            <a:r>
              <a:rPr lang="en-US" b="1" dirty="0" smtClean="0">
                <a:solidFill>
                  <a:srgbClr val="006600"/>
                </a:solidFill>
              </a:rPr>
              <a:t>2</a:t>
            </a:r>
            <a:r>
              <a:rPr lang="cs-CZ" b="1" dirty="0" smtClean="0">
                <a:solidFill>
                  <a:srgbClr val="006600"/>
                </a:solidFill>
              </a:rPr>
              <a:t> – VARIANTA B</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a:t>f</a:t>
            </a:r>
            <a:r>
              <a:rPr lang="cs-CZ" dirty="0" smtClean="0"/>
              <a:t> = </a:t>
            </a:r>
            <a:r>
              <a:rPr lang="cs-CZ" dirty="0" smtClean="0">
                <a:solidFill>
                  <a:srgbClr val="FF0000"/>
                </a:solidFill>
              </a:rPr>
              <a:t>+</a:t>
            </a:r>
            <a:r>
              <a:rPr lang="cs-CZ" dirty="0" smtClean="0"/>
              <a:t> 30 cm</a:t>
            </a:r>
          </a:p>
          <a:p>
            <a:pPr marL="0" indent="0">
              <a:buNone/>
            </a:pPr>
            <a:r>
              <a:rPr lang="cs-CZ" dirty="0" smtClean="0"/>
              <a:t>Z = </a:t>
            </a:r>
            <a:r>
              <a:rPr lang="cs-CZ" dirty="0">
                <a:solidFill>
                  <a:srgbClr val="FF0000"/>
                </a:solidFill>
              </a:rPr>
              <a:t>+</a:t>
            </a:r>
            <a:r>
              <a:rPr lang="cs-CZ" dirty="0" smtClean="0"/>
              <a:t> 10</a:t>
            </a:r>
          </a:p>
          <a:p>
            <a:pPr marL="0" indent="0">
              <a:buNone/>
            </a:pPr>
            <a:r>
              <a:rPr lang="cs-CZ" i="1" dirty="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mc:AlternateContent xmlns:mc="http://schemas.openxmlformats.org/markup-compatibility/2006" xmlns:a14="http://schemas.microsoft.com/office/drawing/2010/main">
        <mc:Choice Requires="a14">
          <p:sp>
            <p:nvSpPr>
              <p:cNvPr id="7" name="Obdélník 6"/>
              <p:cNvSpPr/>
              <p:nvPr/>
            </p:nvSpPr>
            <p:spPr>
              <a:xfrm>
                <a:off x="6444208" y="1556792"/>
                <a:ext cx="2429448" cy="584775"/>
              </a:xfrm>
              <a:prstGeom prst="rect">
                <a:avLst/>
              </a:prstGeom>
              <a:solidFill>
                <a:srgbClr val="FFFF00"/>
              </a:solidFill>
            </p:spPr>
            <p:txBody>
              <a:bodyPr wrap="none">
                <a:spAutoFit/>
              </a:bodyPr>
              <a:lstStyle/>
              <a:p>
                <a14:m>
                  <m:oMath xmlns:m="http://schemas.openxmlformats.org/officeDocument/2006/math">
                    <m:r>
                      <a:rPr lang="cs-CZ" sz="3200" b="0" i="1" smtClean="0">
                        <a:latin typeface="Cambria Math"/>
                      </a:rPr>
                      <m:t>𝑎</m:t>
                    </m:r>
                    <m:r>
                      <a:rPr lang="cs-CZ" sz="3200" b="0" i="1" smtClean="0">
                        <a:latin typeface="Cambria Math"/>
                      </a:rPr>
                      <m:t> </m:t>
                    </m:r>
                    <m:r>
                      <a:rPr lang="cs-CZ" sz="3200" b="0" i="0" smtClean="0">
                        <a:solidFill>
                          <a:schemeClr val="tx1"/>
                        </a:solidFill>
                        <a:latin typeface="Cambria Math"/>
                      </a:rPr>
                      <m:t>=</m:t>
                    </m:r>
                  </m:oMath>
                </a14:m>
                <a:r>
                  <a:rPr lang="cs-CZ" sz="3200" dirty="0" smtClean="0"/>
                  <a:t> + 27 cm </a:t>
                </a:r>
                <a:endParaRPr lang="cs-CZ" sz="3200" dirty="0"/>
              </a:p>
            </p:txBody>
          </p:sp>
        </mc:Choice>
        <mc:Fallback xmlns="">
          <p:sp>
            <p:nvSpPr>
              <p:cNvPr id="7" name="Obdélník 6"/>
              <p:cNvSpPr>
                <a:spLocks noRot="1" noChangeAspect="1" noMove="1" noResize="1" noEditPoints="1" noAdjustHandles="1" noChangeArrowheads="1" noChangeShapeType="1" noTextEdit="1"/>
              </p:cNvSpPr>
              <p:nvPr/>
            </p:nvSpPr>
            <p:spPr>
              <a:xfrm>
                <a:off x="6444208" y="1556792"/>
                <a:ext cx="2429448" cy="584775"/>
              </a:xfrm>
              <a:prstGeom prst="rect">
                <a:avLst/>
              </a:prstGeom>
              <a:blipFill rotWithShape="1">
                <a:blip r:embed="rId2"/>
                <a:stretch>
                  <a:fillRect t="-12500" r="-5514"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Obdélník 10"/>
              <p:cNvSpPr/>
              <p:nvPr/>
            </p:nvSpPr>
            <p:spPr>
              <a:xfrm>
                <a:off x="6254776" y="2554584"/>
                <a:ext cx="2808312" cy="584775"/>
              </a:xfrm>
              <a:prstGeom prst="rect">
                <a:avLst/>
              </a:prstGeom>
              <a:solidFill>
                <a:srgbClr val="FFFF00"/>
              </a:solidFill>
            </p:spPr>
            <p:txBody>
              <a:bodyPr wrap="square">
                <a:spAutoFit/>
              </a:bodyPr>
              <a:lstStyle/>
              <a:p>
                <a14:m>
                  <m:oMath xmlns:m="http://schemas.openxmlformats.org/officeDocument/2006/math">
                    <m:r>
                      <m:rPr>
                        <m:nor/>
                      </m:rPr>
                      <a:rPr lang="cs-CZ" sz="3200" i="1" dirty="0" smtClean="0"/>
                      <m:t>a</m:t>
                    </m:r>
                    <m:r>
                      <m:rPr>
                        <m:nor/>
                      </m:rPr>
                      <a:rPr lang="cs-CZ" sz="3200" i="1" dirty="0" smtClean="0"/>
                      <m:t>´</m:t>
                    </m:r>
                  </m:oMath>
                </a14:m>
                <a:r>
                  <a:rPr lang="cs-CZ" sz="3200" dirty="0" smtClean="0"/>
                  <a:t>=</a:t>
                </a:r>
                <a14:m>
                  <m:oMath xmlns:m="http://schemas.openxmlformats.org/officeDocument/2006/math">
                    <m:r>
                      <a:rPr lang="cs-CZ" sz="3200" b="0" i="0" smtClean="0">
                        <a:latin typeface="Cambria Math"/>
                      </a:rPr>
                      <m:t> </m:t>
                    </m:r>
                    <m:r>
                      <a:rPr lang="cs-CZ" sz="3200" b="0" i="1" smtClean="0">
                        <a:latin typeface="Cambria Math"/>
                      </a:rPr>
                      <m:t>−270 </m:t>
                    </m:r>
                    <m:r>
                      <a:rPr lang="cs-CZ" sz="3200" b="0" i="1" smtClean="0">
                        <a:latin typeface="Cambria Math"/>
                      </a:rPr>
                      <m:t>𝑐𝑚</m:t>
                    </m:r>
                  </m:oMath>
                </a14:m>
                <a:endParaRPr lang="cs-CZ" sz="3200" dirty="0"/>
              </a:p>
            </p:txBody>
          </p:sp>
        </mc:Choice>
        <mc:Fallback xmlns="">
          <p:sp>
            <p:nvSpPr>
              <p:cNvPr id="11" name="Obdélník 10"/>
              <p:cNvSpPr>
                <a:spLocks noRot="1" noChangeAspect="1" noMove="1" noResize="1" noEditPoints="1" noAdjustHandles="1" noChangeArrowheads="1" noChangeShapeType="1" noTextEdit="1"/>
              </p:cNvSpPr>
              <p:nvPr/>
            </p:nvSpPr>
            <p:spPr>
              <a:xfrm>
                <a:off x="6254776" y="2554584"/>
                <a:ext cx="2808312" cy="584775"/>
              </a:xfrm>
              <a:prstGeom prst="rect">
                <a:avLst/>
              </a:prstGeom>
              <a:blipFill rotWithShape="1">
                <a:blip r:embed="rId3"/>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2830660203"/>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solidFill>
            <a:srgbClr val="FF66FF"/>
          </a:solidFill>
        </p:spPr>
        <p:txBody>
          <a:bodyPr/>
          <a:lstStyle/>
          <a:p>
            <a:r>
              <a:rPr lang="cs-CZ" b="1" dirty="0" smtClean="0"/>
              <a:t>PŘÍKLAD Č. 2 - SHRNUTÍ</a:t>
            </a:r>
            <a:endParaRPr lang="cs-CZ" b="1" dirty="0"/>
          </a:p>
        </p:txBody>
      </p:sp>
      <p:sp>
        <p:nvSpPr>
          <p:cNvPr id="5" name="Zástupný symbol pro text 4"/>
          <p:cNvSpPr>
            <a:spLocks noGrp="1"/>
          </p:cNvSpPr>
          <p:nvPr>
            <p:ph type="body" idx="1"/>
          </p:nvPr>
        </p:nvSpPr>
        <p:spPr/>
        <p:txBody>
          <a:bodyPr/>
          <a:lstStyle/>
          <a:p>
            <a:r>
              <a:rPr lang="cs-CZ" dirty="0" smtClean="0">
                <a:solidFill>
                  <a:srgbClr val="FF0000"/>
                </a:solidFill>
              </a:rPr>
              <a:t>VARIANTA A</a:t>
            </a:r>
            <a:endParaRPr lang="cs-CZ" dirty="0">
              <a:solidFill>
                <a:srgbClr val="FF0000"/>
              </a:solidFill>
            </a:endParaRPr>
          </a:p>
        </p:txBody>
      </p:sp>
      <p:sp>
        <p:nvSpPr>
          <p:cNvPr id="6" name="Zástupný symbol pro obsah 5"/>
          <p:cNvSpPr>
            <a:spLocks noGrp="1"/>
          </p:cNvSpPr>
          <p:nvPr>
            <p:ph sz="half" idx="2"/>
          </p:nvPr>
        </p:nvSpPr>
        <p:spPr/>
        <p:txBody>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smtClean="0"/>
              <a:t>f = </a:t>
            </a:r>
            <a:r>
              <a:rPr lang="cs-CZ" dirty="0" smtClean="0">
                <a:solidFill>
                  <a:srgbClr val="FF0000"/>
                </a:solidFill>
              </a:rPr>
              <a:t>+</a:t>
            </a:r>
            <a:r>
              <a:rPr lang="cs-CZ" dirty="0" smtClean="0"/>
              <a:t> 30 cm</a:t>
            </a:r>
          </a:p>
          <a:p>
            <a:pPr marL="0" indent="0">
              <a:buNone/>
            </a:pPr>
            <a:r>
              <a:rPr lang="cs-CZ" b="1" dirty="0" smtClean="0">
                <a:solidFill>
                  <a:srgbClr val="FF0000"/>
                </a:solidFill>
              </a:rPr>
              <a:t>Z = </a:t>
            </a:r>
            <a:r>
              <a:rPr lang="cs-CZ" b="1" dirty="0">
                <a:solidFill>
                  <a:srgbClr val="FF0000"/>
                </a:solidFill>
              </a:rPr>
              <a:t>-</a:t>
            </a:r>
            <a:r>
              <a:rPr lang="cs-CZ" b="1" dirty="0" smtClean="0">
                <a:solidFill>
                  <a:srgbClr val="FF0000"/>
                </a:solidFill>
              </a:rPr>
              <a:t> 10</a:t>
            </a:r>
          </a:p>
          <a:p>
            <a:pPr marL="0" indent="0">
              <a:buNone/>
            </a:pPr>
            <a:r>
              <a:rPr lang="cs-CZ" i="1" dirty="0" smtClean="0"/>
              <a:t>a</a:t>
            </a:r>
            <a:r>
              <a:rPr lang="cs-CZ" dirty="0" smtClean="0"/>
              <a:t> =? </a:t>
            </a:r>
            <a:r>
              <a:rPr lang="en-US" dirty="0" smtClean="0"/>
              <a:t>[cm]</a:t>
            </a:r>
            <a:endParaRPr lang="cs-CZ" dirty="0" smtClean="0">
              <a:solidFill>
                <a:srgbClr val="006600"/>
              </a:solidFill>
            </a:endParaRPr>
          </a:p>
          <a:p>
            <a:pPr marL="0" indent="0">
              <a:buNone/>
            </a:pPr>
            <a:r>
              <a:rPr lang="cs-CZ" i="1" dirty="0" smtClean="0"/>
              <a:t>a´</a:t>
            </a:r>
            <a:r>
              <a:rPr lang="cs-CZ" dirty="0" smtClean="0"/>
              <a:t>= ?</a:t>
            </a:r>
            <a:r>
              <a:rPr lang="en-US" dirty="0" smtClean="0"/>
              <a:t> [cm]</a:t>
            </a:r>
            <a:endParaRPr lang="cs-CZ" dirty="0" smtClean="0"/>
          </a:p>
          <a:p>
            <a:pPr marL="0" indent="0">
              <a:buNone/>
            </a:pPr>
            <a:endParaRPr lang="cs-CZ" dirty="0"/>
          </a:p>
        </p:txBody>
      </p:sp>
      <p:sp>
        <p:nvSpPr>
          <p:cNvPr id="7" name="Zástupný symbol pro text 6"/>
          <p:cNvSpPr>
            <a:spLocks noGrp="1"/>
          </p:cNvSpPr>
          <p:nvPr>
            <p:ph type="body" sz="quarter" idx="3"/>
          </p:nvPr>
        </p:nvSpPr>
        <p:spPr/>
        <p:txBody>
          <a:bodyPr/>
          <a:lstStyle/>
          <a:p>
            <a:r>
              <a:rPr lang="cs-CZ" dirty="0" smtClean="0">
                <a:solidFill>
                  <a:srgbClr val="006600"/>
                </a:solidFill>
              </a:rPr>
              <a:t>VARIANTA B</a:t>
            </a:r>
            <a:endParaRPr lang="cs-CZ" dirty="0">
              <a:solidFill>
                <a:srgbClr val="006600"/>
              </a:solidFill>
            </a:endParaRPr>
          </a:p>
        </p:txBody>
      </p:sp>
      <p:sp>
        <p:nvSpPr>
          <p:cNvPr id="8" name="Zástupný symbol pro obsah 7"/>
          <p:cNvSpPr>
            <a:spLocks noGrp="1"/>
          </p:cNvSpPr>
          <p:nvPr>
            <p:ph sz="quarter" idx="4"/>
          </p:nvPr>
        </p:nvSpPr>
        <p:spPr/>
        <p:txBody>
          <a:bodyPr/>
          <a:lstStyle/>
          <a:p>
            <a:pPr marL="0" indent="0">
              <a:buNone/>
            </a:pPr>
            <a:r>
              <a:rPr lang="cs-CZ" dirty="0" smtClean="0"/>
              <a:t>r = </a:t>
            </a:r>
            <a:r>
              <a:rPr lang="cs-CZ" dirty="0" smtClean="0">
                <a:solidFill>
                  <a:srgbClr val="FF0000"/>
                </a:solidFill>
              </a:rPr>
              <a:t>+</a:t>
            </a:r>
            <a:r>
              <a:rPr lang="cs-CZ" dirty="0" smtClean="0"/>
              <a:t> 60 cm  </a:t>
            </a:r>
          </a:p>
          <a:p>
            <a:pPr marL="0" indent="0">
              <a:buNone/>
            </a:pPr>
            <a:r>
              <a:rPr lang="cs-CZ" dirty="0" smtClean="0"/>
              <a:t>f = </a:t>
            </a:r>
            <a:r>
              <a:rPr lang="cs-CZ" dirty="0" smtClean="0">
                <a:solidFill>
                  <a:srgbClr val="FF0000"/>
                </a:solidFill>
              </a:rPr>
              <a:t>+</a:t>
            </a:r>
            <a:r>
              <a:rPr lang="cs-CZ" dirty="0" smtClean="0"/>
              <a:t> 30 cm</a:t>
            </a:r>
          </a:p>
          <a:p>
            <a:pPr marL="0" indent="0">
              <a:buNone/>
            </a:pPr>
            <a:r>
              <a:rPr lang="cs-CZ" b="1" dirty="0" smtClean="0">
                <a:solidFill>
                  <a:srgbClr val="006600"/>
                </a:solidFill>
              </a:rPr>
              <a:t>Z = </a:t>
            </a:r>
            <a:r>
              <a:rPr lang="cs-CZ" b="1" dirty="0">
                <a:solidFill>
                  <a:srgbClr val="006600"/>
                </a:solidFill>
              </a:rPr>
              <a:t>+</a:t>
            </a:r>
            <a:r>
              <a:rPr lang="cs-CZ" b="1" dirty="0" smtClean="0">
                <a:solidFill>
                  <a:srgbClr val="006600"/>
                </a:solidFill>
              </a:rPr>
              <a:t> 10</a:t>
            </a:r>
          </a:p>
          <a:p>
            <a:pPr marL="0" indent="0">
              <a:buNone/>
            </a:pPr>
            <a:r>
              <a:rPr lang="cs-CZ" i="1" dirty="0" smtClean="0"/>
              <a:t>a</a:t>
            </a:r>
            <a:r>
              <a:rPr lang="cs-CZ" dirty="0" smtClean="0"/>
              <a:t> =? </a:t>
            </a:r>
            <a:r>
              <a:rPr lang="en-US" dirty="0" smtClean="0"/>
              <a:t>[cm]</a:t>
            </a:r>
            <a:endParaRPr lang="cs-CZ" dirty="0" smtClean="0"/>
          </a:p>
          <a:p>
            <a:pPr marL="0" indent="0">
              <a:buNone/>
            </a:pPr>
            <a:r>
              <a:rPr lang="cs-CZ" i="1" dirty="0" smtClean="0"/>
              <a:t>a´</a:t>
            </a:r>
            <a:r>
              <a:rPr lang="cs-CZ" dirty="0" smtClean="0"/>
              <a:t>= ?</a:t>
            </a:r>
            <a:r>
              <a:rPr lang="en-US" dirty="0" smtClean="0"/>
              <a:t> [cm]</a:t>
            </a:r>
            <a:endParaRPr lang="cs-CZ" dirty="0" smtClean="0"/>
          </a:p>
          <a:p>
            <a:endParaRPr lang="cs-CZ" dirty="0"/>
          </a:p>
        </p:txBody>
      </p:sp>
      <mc:AlternateContent xmlns:mc="http://schemas.openxmlformats.org/markup-compatibility/2006" xmlns:a14="http://schemas.microsoft.com/office/drawing/2010/main">
        <mc:Choice Requires="a14">
          <p:sp>
            <p:nvSpPr>
              <p:cNvPr id="9" name="Obdélník 8"/>
              <p:cNvSpPr/>
              <p:nvPr/>
            </p:nvSpPr>
            <p:spPr>
              <a:xfrm>
                <a:off x="4788024" y="4725144"/>
                <a:ext cx="2429448" cy="584775"/>
              </a:xfrm>
              <a:prstGeom prst="rect">
                <a:avLst/>
              </a:prstGeom>
              <a:solidFill>
                <a:srgbClr val="FFFF00"/>
              </a:solidFill>
            </p:spPr>
            <p:txBody>
              <a:bodyPr wrap="none">
                <a:spAutoFit/>
              </a:bodyPr>
              <a:lstStyle/>
              <a:p>
                <a14:m>
                  <m:oMath xmlns:m="http://schemas.openxmlformats.org/officeDocument/2006/math">
                    <m:r>
                      <a:rPr lang="cs-CZ" sz="3200" b="1" i="1" smtClean="0">
                        <a:solidFill>
                          <a:srgbClr val="006600"/>
                        </a:solidFill>
                        <a:latin typeface="Cambria Math"/>
                      </a:rPr>
                      <m:t>𝒂</m:t>
                    </m:r>
                    <m:r>
                      <a:rPr lang="cs-CZ" sz="3200" b="1" i="1" smtClean="0">
                        <a:solidFill>
                          <a:srgbClr val="006600"/>
                        </a:solidFill>
                        <a:latin typeface="Cambria Math"/>
                      </a:rPr>
                      <m:t> </m:t>
                    </m:r>
                    <m:r>
                      <a:rPr lang="cs-CZ" sz="3200" b="1" i="0" smtClean="0">
                        <a:solidFill>
                          <a:srgbClr val="006600"/>
                        </a:solidFill>
                        <a:latin typeface="Cambria Math"/>
                      </a:rPr>
                      <m:t>=</m:t>
                    </m:r>
                  </m:oMath>
                </a14:m>
                <a:r>
                  <a:rPr lang="cs-CZ" sz="3200" b="1" dirty="0" smtClean="0">
                    <a:solidFill>
                      <a:srgbClr val="006600"/>
                    </a:solidFill>
                  </a:rPr>
                  <a:t> + 27 cm </a:t>
                </a:r>
                <a:endParaRPr lang="cs-CZ" sz="3200" b="1" dirty="0">
                  <a:solidFill>
                    <a:srgbClr val="006600"/>
                  </a:solidFill>
                </a:endParaRPr>
              </a:p>
            </p:txBody>
          </p:sp>
        </mc:Choice>
        <mc:Fallback xmlns="">
          <p:sp>
            <p:nvSpPr>
              <p:cNvPr id="9" name="Obdélník 8"/>
              <p:cNvSpPr>
                <a:spLocks noRot="1" noChangeAspect="1" noMove="1" noResize="1" noEditPoints="1" noAdjustHandles="1" noChangeArrowheads="1" noChangeShapeType="1" noTextEdit="1"/>
              </p:cNvSpPr>
              <p:nvPr/>
            </p:nvSpPr>
            <p:spPr>
              <a:xfrm>
                <a:off x="4788024" y="4725144"/>
                <a:ext cx="2429448" cy="584775"/>
              </a:xfrm>
              <a:prstGeom prst="rect">
                <a:avLst/>
              </a:prstGeom>
              <a:blipFill rotWithShape="1">
                <a:blip r:embed="rId2"/>
                <a:stretch>
                  <a:fillRect t="-12500" r="-6015"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Obdélník 9"/>
              <p:cNvSpPr/>
              <p:nvPr/>
            </p:nvSpPr>
            <p:spPr>
              <a:xfrm>
                <a:off x="4788024" y="5733256"/>
                <a:ext cx="2808312" cy="584775"/>
              </a:xfrm>
              <a:prstGeom prst="rect">
                <a:avLst/>
              </a:prstGeom>
              <a:solidFill>
                <a:srgbClr val="FFFF00"/>
              </a:solidFill>
            </p:spPr>
            <p:txBody>
              <a:bodyPr wrap="square">
                <a:spAutoFit/>
              </a:bodyPr>
              <a:lstStyle/>
              <a:p>
                <a14:m>
                  <m:oMath xmlns:m="http://schemas.openxmlformats.org/officeDocument/2006/math">
                    <m:r>
                      <m:rPr>
                        <m:nor/>
                      </m:rPr>
                      <a:rPr lang="cs-CZ" sz="3200" b="1" i="1" dirty="0" smtClean="0">
                        <a:solidFill>
                          <a:srgbClr val="006600"/>
                        </a:solidFill>
                      </a:rPr>
                      <m:t>a</m:t>
                    </m:r>
                    <m:r>
                      <m:rPr>
                        <m:nor/>
                      </m:rPr>
                      <a:rPr lang="cs-CZ" sz="3200" b="1" i="1" dirty="0" smtClean="0">
                        <a:solidFill>
                          <a:srgbClr val="006600"/>
                        </a:solidFill>
                      </a:rPr>
                      <m:t>´</m:t>
                    </m:r>
                  </m:oMath>
                </a14:m>
                <a:r>
                  <a:rPr lang="cs-CZ" sz="3200" b="1" dirty="0" smtClean="0">
                    <a:solidFill>
                      <a:srgbClr val="006600"/>
                    </a:solidFill>
                  </a:rPr>
                  <a:t>=</a:t>
                </a:r>
                <a14:m>
                  <m:oMath xmlns:m="http://schemas.openxmlformats.org/officeDocument/2006/math">
                    <m:r>
                      <a:rPr lang="cs-CZ" sz="3200" b="1" i="0" smtClean="0">
                        <a:solidFill>
                          <a:srgbClr val="006600"/>
                        </a:solidFill>
                        <a:latin typeface="Cambria Math"/>
                      </a:rPr>
                      <m:t> </m:t>
                    </m:r>
                    <m:r>
                      <a:rPr lang="cs-CZ" sz="3200" b="1" i="1" smtClean="0">
                        <a:solidFill>
                          <a:srgbClr val="006600"/>
                        </a:solidFill>
                        <a:latin typeface="Cambria Math"/>
                      </a:rPr>
                      <m:t>−</m:t>
                    </m:r>
                    <m:r>
                      <a:rPr lang="cs-CZ" sz="3200" b="1" i="1" smtClean="0">
                        <a:solidFill>
                          <a:srgbClr val="006600"/>
                        </a:solidFill>
                        <a:latin typeface="Cambria Math"/>
                      </a:rPr>
                      <m:t>𝟐𝟕𝟎</m:t>
                    </m:r>
                    <m:r>
                      <a:rPr lang="cs-CZ" sz="3200" b="1" i="1" smtClean="0">
                        <a:solidFill>
                          <a:srgbClr val="006600"/>
                        </a:solidFill>
                        <a:latin typeface="Cambria Math"/>
                      </a:rPr>
                      <m:t> </m:t>
                    </m:r>
                    <m:r>
                      <a:rPr lang="cs-CZ" sz="3200" b="1" i="1" smtClean="0">
                        <a:solidFill>
                          <a:srgbClr val="006600"/>
                        </a:solidFill>
                        <a:latin typeface="Cambria Math"/>
                      </a:rPr>
                      <m:t>𝒄𝒎</m:t>
                    </m:r>
                  </m:oMath>
                </a14:m>
                <a:endParaRPr lang="cs-CZ" sz="3200" b="1" dirty="0">
                  <a:solidFill>
                    <a:srgbClr val="006600"/>
                  </a:solidFill>
                </a:endParaRPr>
              </a:p>
            </p:txBody>
          </p:sp>
        </mc:Choice>
        <mc:Fallback xmlns="">
          <p:sp>
            <p:nvSpPr>
              <p:cNvPr id="10" name="Obdélník 9"/>
              <p:cNvSpPr>
                <a:spLocks noRot="1" noChangeAspect="1" noMove="1" noResize="1" noEditPoints="1" noAdjustHandles="1" noChangeArrowheads="1" noChangeShapeType="1" noTextEdit="1"/>
              </p:cNvSpPr>
              <p:nvPr/>
            </p:nvSpPr>
            <p:spPr>
              <a:xfrm>
                <a:off x="4788024" y="5733256"/>
                <a:ext cx="2808312" cy="584775"/>
              </a:xfrm>
              <a:prstGeom prst="rect">
                <a:avLst/>
              </a:prstGeom>
              <a:blipFill rotWithShape="1">
                <a:blip r:embed="rId3"/>
                <a:stretch>
                  <a:fillRect t="-12500"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Obdélník 10"/>
              <p:cNvSpPr/>
              <p:nvPr/>
            </p:nvSpPr>
            <p:spPr>
              <a:xfrm>
                <a:off x="395536" y="4716372"/>
                <a:ext cx="2522422" cy="584775"/>
              </a:xfrm>
              <a:prstGeom prst="rect">
                <a:avLst/>
              </a:prstGeom>
              <a:solidFill>
                <a:srgbClr val="FFFF00"/>
              </a:solidFill>
            </p:spPr>
            <p:txBody>
              <a:bodyPr wrap="none">
                <a:spAutoFit/>
              </a:bodyPr>
              <a:lstStyle/>
              <a:p>
                <a14:m>
                  <m:oMath xmlns:m="http://schemas.openxmlformats.org/officeDocument/2006/math">
                    <m:r>
                      <a:rPr lang="cs-CZ" sz="3200" b="1" i="1" smtClean="0">
                        <a:solidFill>
                          <a:srgbClr val="FF0000"/>
                        </a:solidFill>
                        <a:latin typeface="Cambria Math"/>
                      </a:rPr>
                      <m:t>𝒂</m:t>
                    </m:r>
                    <m:r>
                      <a:rPr lang="cs-CZ" sz="3200" b="1" i="1" smtClean="0">
                        <a:solidFill>
                          <a:srgbClr val="FF0000"/>
                        </a:solidFill>
                        <a:latin typeface="Cambria Math"/>
                      </a:rPr>
                      <m:t> </m:t>
                    </m:r>
                    <m:r>
                      <a:rPr lang="cs-CZ" sz="3200" b="1" i="0" smtClean="0">
                        <a:solidFill>
                          <a:srgbClr val="FF0000"/>
                        </a:solidFill>
                        <a:latin typeface="Cambria Math"/>
                      </a:rPr>
                      <m:t>=</m:t>
                    </m:r>
                  </m:oMath>
                </a14:m>
                <a:r>
                  <a:rPr lang="cs-CZ" sz="3200" b="1" dirty="0" smtClean="0">
                    <a:solidFill>
                      <a:srgbClr val="FF0000"/>
                    </a:solidFill>
                  </a:rPr>
                  <a:t> + 33 cm </a:t>
                </a:r>
                <a:endParaRPr lang="cs-CZ" sz="3200" b="1" dirty="0">
                  <a:solidFill>
                    <a:srgbClr val="FF0000"/>
                  </a:solidFill>
                </a:endParaRPr>
              </a:p>
            </p:txBody>
          </p:sp>
        </mc:Choice>
        <mc:Fallback xmlns="">
          <p:sp>
            <p:nvSpPr>
              <p:cNvPr id="11" name="Obdélník 10"/>
              <p:cNvSpPr>
                <a:spLocks noRot="1" noChangeAspect="1" noMove="1" noResize="1" noEditPoints="1" noAdjustHandles="1" noChangeArrowheads="1" noChangeShapeType="1" noTextEdit="1"/>
              </p:cNvSpPr>
              <p:nvPr/>
            </p:nvSpPr>
            <p:spPr>
              <a:xfrm>
                <a:off x="395536" y="4716372"/>
                <a:ext cx="2522422" cy="584775"/>
              </a:xfrm>
              <a:prstGeom prst="rect">
                <a:avLst/>
              </a:prstGeom>
              <a:blipFill rotWithShape="1">
                <a:blip r:embed="rId4"/>
                <a:stretch>
                  <a:fillRect t="-12500" r="-1932" b="-3437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 name="Obdélník 11"/>
              <p:cNvSpPr/>
              <p:nvPr/>
            </p:nvSpPr>
            <p:spPr>
              <a:xfrm>
                <a:off x="395536" y="5733255"/>
                <a:ext cx="2808312" cy="584775"/>
              </a:xfrm>
              <a:prstGeom prst="rect">
                <a:avLst/>
              </a:prstGeom>
              <a:solidFill>
                <a:srgbClr val="FFFF00"/>
              </a:solidFill>
            </p:spPr>
            <p:txBody>
              <a:bodyPr wrap="square">
                <a:spAutoFit/>
              </a:bodyPr>
              <a:lstStyle/>
              <a:p>
                <a14:m>
                  <m:oMath xmlns:m="http://schemas.openxmlformats.org/officeDocument/2006/math">
                    <m:r>
                      <m:rPr>
                        <m:nor/>
                      </m:rPr>
                      <a:rPr lang="cs-CZ" sz="3200" b="1" i="1" dirty="0" smtClean="0">
                        <a:solidFill>
                          <a:srgbClr val="FF0000"/>
                        </a:solidFill>
                      </a:rPr>
                      <m:t>a</m:t>
                    </m:r>
                    <m:r>
                      <m:rPr>
                        <m:nor/>
                      </m:rPr>
                      <a:rPr lang="cs-CZ" sz="3200" b="1" i="1" dirty="0" smtClean="0">
                        <a:solidFill>
                          <a:srgbClr val="FF0000"/>
                        </a:solidFill>
                      </a:rPr>
                      <m:t>´</m:t>
                    </m:r>
                  </m:oMath>
                </a14:m>
                <a:r>
                  <a:rPr lang="cs-CZ" sz="3200" b="1" dirty="0" smtClean="0">
                    <a:solidFill>
                      <a:srgbClr val="FF0000"/>
                    </a:solidFill>
                  </a:rPr>
                  <a:t>=</a:t>
                </a:r>
                <a14:m>
                  <m:oMath xmlns:m="http://schemas.openxmlformats.org/officeDocument/2006/math">
                    <m:r>
                      <a:rPr lang="cs-CZ" sz="3200" b="1" i="0" smtClean="0">
                        <a:solidFill>
                          <a:srgbClr val="FF0000"/>
                        </a:solidFill>
                        <a:latin typeface="Cambria Math"/>
                      </a:rPr>
                      <m:t> </m:t>
                    </m:r>
                    <m:r>
                      <a:rPr lang="cs-CZ" sz="3200" b="1" i="1" smtClean="0">
                        <a:solidFill>
                          <a:srgbClr val="FF0000"/>
                        </a:solidFill>
                        <a:latin typeface="Cambria Math"/>
                      </a:rPr>
                      <m:t>+ </m:t>
                    </m:r>
                    <m:r>
                      <a:rPr lang="cs-CZ" sz="3200" b="1" i="1" smtClean="0">
                        <a:solidFill>
                          <a:srgbClr val="FF0000"/>
                        </a:solidFill>
                        <a:latin typeface="Cambria Math"/>
                      </a:rPr>
                      <m:t>𝟑𝟑𝟎</m:t>
                    </m:r>
                    <m:r>
                      <a:rPr lang="cs-CZ" sz="3200" b="1" i="1" smtClean="0">
                        <a:solidFill>
                          <a:srgbClr val="FF0000"/>
                        </a:solidFill>
                        <a:latin typeface="Cambria Math"/>
                      </a:rPr>
                      <m:t> </m:t>
                    </m:r>
                    <m:r>
                      <a:rPr lang="cs-CZ" sz="3200" b="1" i="1" smtClean="0">
                        <a:solidFill>
                          <a:srgbClr val="FF0000"/>
                        </a:solidFill>
                        <a:latin typeface="Cambria Math"/>
                      </a:rPr>
                      <m:t>𝒄𝒎</m:t>
                    </m:r>
                  </m:oMath>
                </a14:m>
                <a:endParaRPr lang="cs-CZ" sz="3200" b="1" dirty="0">
                  <a:solidFill>
                    <a:srgbClr val="FF0000"/>
                  </a:solidFill>
                </a:endParaRPr>
              </a:p>
            </p:txBody>
          </p:sp>
        </mc:Choice>
        <mc:Fallback xmlns="">
          <p:sp>
            <p:nvSpPr>
              <p:cNvPr id="12" name="Obdélník 11"/>
              <p:cNvSpPr>
                <a:spLocks noRot="1" noChangeAspect="1" noMove="1" noResize="1" noEditPoints="1" noAdjustHandles="1" noChangeArrowheads="1" noChangeShapeType="1" noTextEdit="1"/>
              </p:cNvSpPr>
              <p:nvPr/>
            </p:nvSpPr>
            <p:spPr>
              <a:xfrm>
                <a:off x="395536" y="5733255"/>
                <a:ext cx="2808312" cy="584775"/>
              </a:xfrm>
              <a:prstGeom prst="rect">
                <a:avLst/>
              </a:prstGeom>
              <a:blipFill rotWithShape="1">
                <a:blip r:embed="rId5"/>
                <a:stretch>
                  <a:fillRect t="-12500" b="-34375"/>
                </a:stretch>
              </a:blipFill>
            </p:spPr>
            <p:txBody>
              <a:bodyPr/>
              <a:lstStyle/>
              <a:p>
                <a:r>
                  <a:rPr lang="cs-CZ">
                    <a:noFill/>
                  </a:rPr>
                  <a:t> </a:t>
                </a:r>
              </a:p>
            </p:txBody>
          </p:sp>
        </mc:Fallback>
      </mc:AlternateContent>
    </p:spTree>
    <p:extLst>
      <p:ext uri="{BB962C8B-B14F-4D97-AF65-F5344CB8AC3E}">
        <p14:creationId xmlns:p14="http://schemas.microsoft.com/office/powerpoint/2010/main" val="1570188255"/>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rgbClr val="5BFF5B"/>
          </a:solidFill>
        </p:spPr>
        <p:txBody>
          <a:bodyPr>
            <a:normAutofit/>
          </a:bodyPr>
          <a:lstStyle/>
          <a:p>
            <a:r>
              <a:rPr lang="cs-CZ" b="1" dirty="0" smtClean="0">
                <a:solidFill>
                  <a:srgbClr val="006600"/>
                </a:solidFill>
              </a:rPr>
              <a:t>PŘÍKLAD Č. 3 – domácí úkol</a:t>
            </a:r>
            <a:endParaRPr lang="cs-CZ" b="1" dirty="0">
              <a:solidFill>
                <a:srgbClr val="006600"/>
              </a:solidFill>
            </a:endParaRPr>
          </a:p>
        </p:txBody>
      </p:sp>
      <p:sp>
        <p:nvSpPr>
          <p:cNvPr id="3" name="Zástupný symbol pro obsah 2"/>
          <p:cNvSpPr>
            <a:spLocks noGrp="1"/>
          </p:cNvSpPr>
          <p:nvPr>
            <p:ph idx="1"/>
          </p:nvPr>
        </p:nvSpPr>
        <p:spPr>
          <a:xfrm>
            <a:off x="457200" y="1124744"/>
            <a:ext cx="8229600" cy="5001419"/>
          </a:xfrm>
        </p:spPr>
        <p:txBody>
          <a:bodyPr/>
          <a:lstStyle/>
          <a:p>
            <a:pPr marL="0" indent="0">
              <a:buNone/>
            </a:pPr>
            <a:r>
              <a:rPr lang="cs-CZ" dirty="0" smtClean="0"/>
              <a:t>Předmět o velikosti 2 cm se nachází ve vzdálenosti	a) 20 cm</a:t>
            </a:r>
            <a:endParaRPr lang="cs-CZ" dirty="0"/>
          </a:p>
          <a:p>
            <a:pPr marL="0" indent="0">
              <a:buNone/>
            </a:pPr>
            <a:r>
              <a:rPr lang="cs-CZ" dirty="0" smtClean="0"/>
              <a:t>			b) 5 cm</a:t>
            </a:r>
          </a:p>
          <a:p>
            <a:pPr marL="0" indent="0">
              <a:buNone/>
            </a:pPr>
            <a:r>
              <a:rPr lang="cs-CZ" dirty="0"/>
              <a:t>	</a:t>
            </a:r>
            <a:r>
              <a:rPr lang="cs-CZ" dirty="0" smtClean="0"/>
              <a:t>		c) 3 cm</a:t>
            </a:r>
          </a:p>
          <a:p>
            <a:pPr marL="0" indent="0">
              <a:buNone/>
            </a:pPr>
            <a:r>
              <a:rPr lang="cs-CZ" dirty="0" smtClean="0"/>
              <a:t>před </a:t>
            </a:r>
            <a:r>
              <a:rPr lang="cs-CZ" b="1" dirty="0" smtClean="0"/>
              <a:t>vypuklým</a:t>
            </a:r>
            <a:r>
              <a:rPr lang="cs-CZ" dirty="0" smtClean="0"/>
              <a:t> zrcadlem o poloměru křivosti</a:t>
            </a:r>
          </a:p>
          <a:p>
            <a:pPr marL="0" indent="0">
              <a:buNone/>
            </a:pPr>
            <a:r>
              <a:rPr lang="cs-CZ" dirty="0" smtClean="0"/>
              <a:t>8 cm.</a:t>
            </a:r>
          </a:p>
          <a:p>
            <a:pPr marL="0" indent="0">
              <a:buNone/>
            </a:pPr>
            <a:r>
              <a:rPr lang="cs-CZ" dirty="0" smtClean="0"/>
              <a:t>Výpočtem urči ve všech variantách velikost obrazu, jeho pozici a typ obrazu.</a:t>
            </a:r>
            <a:endParaRPr lang="cs-CZ" dirty="0"/>
          </a:p>
        </p:txBody>
      </p:sp>
    </p:spTree>
    <p:extLst>
      <p:ext uri="{BB962C8B-B14F-4D97-AF65-F5344CB8AC3E}">
        <p14:creationId xmlns:p14="http://schemas.microsoft.com/office/powerpoint/2010/main" val="2029203506"/>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p:txBody>
          <a:bodyPr/>
          <a:lstStyle/>
          <a:p>
            <a:r>
              <a:rPr lang="cs-CZ" dirty="0" smtClean="0"/>
              <a:t>ZDROJE:</a:t>
            </a:r>
            <a:endParaRPr lang="cs-CZ" dirty="0"/>
          </a:p>
        </p:txBody>
      </p:sp>
      <p:sp>
        <p:nvSpPr>
          <p:cNvPr id="8" name="Zástupný symbol pro obsah 7"/>
          <p:cNvSpPr>
            <a:spLocks noGrp="1"/>
          </p:cNvSpPr>
          <p:nvPr>
            <p:ph idx="1"/>
          </p:nvPr>
        </p:nvSpPr>
        <p:spPr/>
        <p:txBody>
          <a:bodyPr/>
          <a:lstStyle/>
          <a:p>
            <a:r>
              <a:rPr lang="cs-CZ" dirty="0" smtClean="0"/>
              <a:t>VLASTNÍ PRÁCE AUTORA.</a:t>
            </a:r>
            <a:endParaRPr lang="cs-CZ" dirty="0"/>
          </a:p>
        </p:txBody>
      </p:sp>
    </p:spTree>
    <p:extLst>
      <p:ext uri="{BB962C8B-B14F-4D97-AF65-F5344CB8AC3E}">
        <p14:creationId xmlns:p14="http://schemas.microsoft.com/office/powerpoint/2010/main" val="63315025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271</TotalTime>
  <Words>5536</Words>
  <Application>Microsoft Office PowerPoint</Application>
  <PresentationFormat>Předvádění na obrazovce (4:3)</PresentationFormat>
  <Paragraphs>1004</Paragraphs>
  <Slides>106</Slides>
  <Notes>1</Notes>
  <HiddenSlides>0</HiddenSlides>
  <MMClips>0</MMClips>
  <ScaleCrop>false</ScaleCrop>
  <HeadingPairs>
    <vt:vector size="4" baseType="variant">
      <vt:variant>
        <vt:lpstr>Motiv</vt:lpstr>
      </vt:variant>
      <vt:variant>
        <vt:i4>1</vt:i4>
      </vt:variant>
      <vt:variant>
        <vt:lpstr>Nadpisy snímků</vt:lpstr>
      </vt:variant>
      <vt:variant>
        <vt:i4>106</vt:i4>
      </vt:variant>
    </vt:vector>
  </HeadingPairs>
  <TitlesOfParts>
    <vt:vector size="107" baseType="lpstr">
      <vt:lpstr>Motiv systému Office</vt:lpstr>
      <vt:lpstr>Prezentace aplikace PowerPoint</vt:lpstr>
      <vt:lpstr>UŽITÍ ZOBRAZOVACÍ ROVNICE  A VZTAHŮ PRO PŘÍČNÉ ZVĚTŠENÍ V PŘÍKLADECH</vt:lpstr>
      <vt:lpstr>OPAKOVÁNÍ VZTAHŮ A KONVENCÍ</vt:lpstr>
      <vt:lpstr>OPAKOVÁNÍ VZTAHŮ A KONVENCÍ</vt:lpstr>
      <vt:lpstr>OPAKOVÁNÍ VZTAHŮ A KONVENCÍ</vt:lpstr>
      <vt:lpstr>OPAKOVÁNÍ VZTAHŮ A KONVENCÍ</vt:lpstr>
      <vt:lpstr>OPAKOVÁNÍ VZTAHŮ A KONVENCÍ</vt:lpstr>
      <vt:lpstr>OPAKOVÁNÍ VZTAHŮ A KONVENCÍ</vt:lpstr>
      <vt:lpstr>OPAKOVÁNÍ VZTAHŮ A KONVENCÍ</vt:lpstr>
      <vt:lpstr>OPAKOVÁNÍ VZTAHŮ A KONVENCÍ</vt:lpstr>
      <vt:lpstr>OPAKOVÁNÍ VZTAHŮ A KONVENCÍ</vt:lpstr>
      <vt:lpstr>OPAKOVÁNÍ VZTAHŮ A KONVENCÍ</vt:lpstr>
      <vt:lpstr>PŘÍKLAD Č. 1</vt:lpstr>
      <vt:lpstr>PŘÍKLAD Č. 1</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a)</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b)</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1 – varianta c)</vt:lpstr>
      <vt:lpstr>PŘÍKLAD Č. 2</vt:lpstr>
      <vt:lpstr>PŘÍKLAD Č. 2</vt:lpstr>
      <vt:lpstr>PŘÍKLAD Č. 2</vt:lpstr>
      <vt:lpstr>PŘÍKLAD Č. 2</vt:lpstr>
      <vt:lpstr>PŘÍKLAD Č. 2</vt:lpstr>
      <vt:lpstr>PŘÍKLAD Č. 2</vt:lpstr>
      <vt:lpstr>PŘÍKLAD Č. 2</vt:lpstr>
      <vt:lpstr>PŘÍKLAD Č. 2</vt:lpstr>
      <vt:lpstr>PŘÍKLAD Č. 2 – VARIANTA A</vt:lpstr>
      <vt:lpstr>PŘÍKLAD Č. 2 – VARIANTA A</vt:lpstr>
      <vt:lpstr>PŘÍKLAD Č. 2 – VARIANTA A</vt:lpstr>
      <vt:lpstr>PŘÍKLAD Č. 2 – VARIANTA A</vt:lpstr>
      <vt:lpstr>PŘÍKLAD Č. 2 – VARIANTA A</vt:lpstr>
      <vt:lpstr>PŘÍKLAD Č. 2 – VARIANTA A</vt:lpstr>
      <vt:lpstr>PŘÍKLAD Č. 2 – VARIANTA A</vt:lpstr>
      <vt:lpstr>PŘÍKLAD Č. 2 – VARIANTA A</vt:lpstr>
      <vt:lpstr>PŘÍKLAD Č. 2 – VARIANTA A</vt:lpstr>
      <vt:lpstr>PŘÍKLAD Č. 2 – VARIANTA A</vt:lpstr>
      <vt:lpstr>PŘÍKLAD Č. 2 – VARIANTA A</vt:lpstr>
      <vt:lpstr>PŘÍKLAD Č. 2 – VARIANTA A</vt:lpstr>
      <vt:lpstr>PŘÍKLAD Č. 2 – VARIANTA A</vt:lpstr>
      <vt:lpstr>PŘÍKLAD Č. 2 – VARIANTA B</vt:lpstr>
      <vt:lpstr>PŘÍKLAD Č. 2 – VARIANTA B</vt:lpstr>
      <vt:lpstr>PŘÍKLAD Č. 2 – VARIANTA B</vt:lpstr>
      <vt:lpstr>PŘÍKLAD Č. 2 – VARIANTA B</vt:lpstr>
      <vt:lpstr>PŘÍKLAD Č. 2 – VARIANTA B</vt:lpstr>
      <vt:lpstr>PŘÍKLAD Č. 2 – VARIANTA B</vt:lpstr>
      <vt:lpstr>PŘÍKLAD Č. 2 – VARIANTA B</vt:lpstr>
      <vt:lpstr>PŘÍKLAD Č. 2 – VARIANTA B</vt:lpstr>
      <vt:lpstr>PŘÍKLAD Č. 2 – VARIANTA B</vt:lpstr>
      <vt:lpstr>PŘÍKLAD Č. 2 – VARIANTA B</vt:lpstr>
      <vt:lpstr>PŘÍKLAD Č. 2 – VARIANTA B</vt:lpstr>
      <vt:lpstr>PŘÍKLAD Č. 2 – VARIANTA B</vt:lpstr>
      <vt:lpstr>PŘÍKLAD Č. 2 – VARIANTA B</vt:lpstr>
      <vt:lpstr>PŘÍKLAD Č. 2 - SHRNUTÍ</vt:lpstr>
      <vt:lpstr>PŘÍKLAD Č. 3 – domácí úkol</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UŽITÍ ZOBRAZOVACÍ ROVNICE  A VZTAHŮ PRO PŘÍČNÉ ZVĚŠENÍ V PŘÍKLADECH</dc:title>
  <dc:creator>Iva Herrmannová</dc:creator>
  <cp:lastModifiedBy>Iva Herrmannová</cp:lastModifiedBy>
  <cp:revision>50</cp:revision>
  <dcterms:created xsi:type="dcterms:W3CDTF">2013-11-07T07:36:41Z</dcterms:created>
  <dcterms:modified xsi:type="dcterms:W3CDTF">2013-12-11T11:22:38Z</dcterms:modified>
</cp:coreProperties>
</file>